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258" r:id="rId3"/>
    <p:sldId id="259" r:id="rId4"/>
    <p:sldId id="260" r:id="rId5"/>
    <p:sldId id="297" r:id="rId6"/>
    <p:sldId id="302" r:id="rId7"/>
    <p:sldId id="296" r:id="rId8"/>
    <p:sldId id="261" r:id="rId9"/>
    <p:sldId id="301" r:id="rId10"/>
    <p:sldId id="308" r:id="rId11"/>
    <p:sldId id="309" r:id="rId12"/>
    <p:sldId id="315" r:id="rId13"/>
    <p:sldId id="337" r:id="rId14"/>
    <p:sldId id="320" r:id="rId15"/>
    <p:sldId id="316" r:id="rId16"/>
    <p:sldId id="317" r:id="rId17"/>
    <p:sldId id="327" r:id="rId18"/>
    <p:sldId id="321" r:id="rId19"/>
    <p:sldId id="326" r:id="rId20"/>
    <p:sldId id="322" r:id="rId21"/>
    <p:sldId id="325" r:id="rId22"/>
    <p:sldId id="329" r:id="rId23"/>
    <p:sldId id="328" r:id="rId24"/>
    <p:sldId id="330" r:id="rId25"/>
    <p:sldId id="331" r:id="rId26"/>
    <p:sldId id="332" r:id="rId27"/>
    <p:sldId id="333" r:id="rId28"/>
    <p:sldId id="334" r:id="rId29"/>
    <p:sldId id="335" r:id="rId30"/>
    <p:sldId id="336" r:id="rId31"/>
    <p:sldId id="32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BA8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424" y="-3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D1E39-2BE4-474D-98ED-B08095429CC1}" type="datetimeFigureOut">
              <a:rPr lang="en-US" smtClean="0"/>
              <a:t>6/11/15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1396B-8BC0-8149-BF7A-99B7903E2DAD}" type="slidenum">
              <a:rPr lang="en-US" smtClean="0"/>
              <a:t>‹#›</a:t>
            </a:fld>
            <a:endParaRPr lang="en-US"/>
          </a:p>
        </p:txBody>
      </p:sp>
    </p:spTree>
    <p:extLst>
      <p:ext uri="{BB962C8B-B14F-4D97-AF65-F5344CB8AC3E}">
        <p14:creationId xmlns:p14="http://schemas.microsoft.com/office/powerpoint/2010/main" val="6889849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3475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4058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45635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713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2AAE44-4CFF-1446-B950-80EE38EB88A1}"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956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2AAE44-4CFF-1446-B950-80EE38EB88A1}" type="datetimeFigureOut">
              <a:rPr lang="en-US" smtClean="0"/>
              <a:t>6/11/15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0617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2AAE44-4CFF-1446-B950-80EE38EB88A1}" type="datetimeFigureOut">
              <a:rPr lang="en-US" smtClean="0"/>
              <a:t>6/11/15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331748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2AAE44-4CFF-1446-B950-80EE38EB88A1}" type="datetimeFigureOut">
              <a:rPr lang="en-US" smtClean="0"/>
              <a:t>6/11/15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6759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AAE44-4CFF-1446-B950-80EE38EB88A1}" type="datetimeFigureOut">
              <a:rPr lang="en-US" smtClean="0"/>
              <a:t>6/11/15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79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6/11/15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254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6/11/15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9603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AAE44-4CFF-1446-B950-80EE38EB88A1}" type="datetimeFigureOut">
              <a:rPr lang="en-US" smtClean="0"/>
              <a:t>6/11/15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056FF-8515-E04D-B87E-10EA13926C12}" type="slidenum">
              <a:rPr lang="en-US" smtClean="0"/>
              <a:t>‹#›</a:t>
            </a:fld>
            <a:endParaRPr lang="en-US"/>
          </a:p>
        </p:txBody>
      </p:sp>
    </p:spTree>
    <p:extLst>
      <p:ext uri="{BB962C8B-B14F-4D97-AF65-F5344CB8AC3E}">
        <p14:creationId xmlns:p14="http://schemas.microsoft.com/office/powerpoint/2010/main" val="1211266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71698" y="3934180"/>
            <a:ext cx="5200605"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Chapter 1:18-2:10</a:t>
            </a:r>
          </a:p>
        </p:txBody>
      </p:sp>
    </p:spTree>
    <p:extLst>
      <p:ext uri="{BB962C8B-B14F-4D97-AF65-F5344CB8AC3E}">
        <p14:creationId xmlns:p14="http://schemas.microsoft.com/office/powerpoint/2010/main" val="1634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1:18-24</a:t>
            </a:r>
            <a:endParaRPr lang="en-US" sz="3200" dirty="0">
              <a:solidFill>
                <a:schemeClr val="bg2">
                  <a:lumMod val="75000"/>
                </a:schemeClr>
              </a:solidFill>
              <a:latin typeface="Avenir Book"/>
              <a:cs typeface="Avenir Book"/>
            </a:endParaRPr>
          </a:p>
        </p:txBody>
      </p:sp>
      <p:sp>
        <p:nvSpPr>
          <p:cNvPr id="5" name="TextBox 4"/>
          <p:cNvSpPr txBox="1"/>
          <p:nvPr/>
        </p:nvSpPr>
        <p:spPr>
          <a:xfrm>
            <a:off x="211668" y="1650554"/>
            <a:ext cx="8720665" cy="4247316"/>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18</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Then three years later I went up to Jerusalem to become acquainted with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stayed with him fifteen days.</a:t>
            </a:r>
            <a:r>
              <a:rPr lang="en-US" sz="2400" baseline="30000" dirty="0">
                <a:solidFill>
                  <a:srgbClr val="FAC090"/>
                </a:solidFill>
                <a:latin typeface="Avenir Book"/>
                <a:cs typeface="Avenir Book"/>
              </a:rPr>
              <a:t>19</a:t>
            </a:r>
            <a:r>
              <a:rPr lang="en-US" sz="2400" dirty="0">
                <a:solidFill>
                  <a:srgbClr val="FAC090"/>
                </a:solidFill>
                <a:latin typeface="Avenir Book"/>
                <a:cs typeface="Avenir Book"/>
              </a:rPr>
              <a:t> But I did not see any other of the apostles except James, the Lord’s brother.</a:t>
            </a:r>
            <a:r>
              <a:rPr lang="en-US" sz="2400" baseline="30000" dirty="0">
                <a:solidFill>
                  <a:srgbClr val="FAC090"/>
                </a:solidFill>
                <a:latin typeface="Avenir Book"/>
                <a:cs typeface="Avenir Book"/>
              </a:rPr>
              <a:t>20</a:t>
            </a:r>
            <a:r>
              <a:rPr lang="en-US" sz="2400" dirty="0">
                <a:solidFill>
                  <a:srgbClr val="FAC090"/>
                </a:solidFill>
                <a:latin typeface="Avenir Book"/>
                <a:cs typeface="Avenir Book"/>
              </a:rPr>
              <a:t> (Now in what I am writing to you, I assure you before God that I am not lying.)</a:t>
            </a:r>
            <a:r>
              <a:rPr lang="en-US" sz="2400" baseline="30000" dirty="0">
                <a:solidFill>
                  <a:srgbClr val="FAC090"/>
                </a:solidFill>
                <a:latin typeface="Avenir Book"/>
                <a:cs typeface="Avenir Book"/>
              </a:rPr>
              <a:t>21</a:t>
            </a:r>
            <a:r>
              <a:rPr lang="en-US" sz="2400" dirty="0">
                <a:solidFill>
                  <a:srgbClr val="FAC090"/>
                </a:solidFill>
                <a:latin typeface="Avenir Book"/>
                <a:cs typeface="Avenir Book"/>
              </a:rPr>
              <a:t> Then I went into the regions of Syria and Cilicia.</a:t>
            </a:r>
            <a:r>
              <a:rPr lang="en-US" sz="2400" baseline="30000" dirty="0">
                <a:solidFill>
                  <a:srgbClr val="FAC090"/>
                </a:solidFill>
                <a:latin typeface="Avenir Book"/>
                <a:cs typeface="Avenir Book"/>
              </a:rPr>
              <a:t>22</a:t>
            </a:r>
            <a:r>
              <a:rPr lang="en-US" sz="2400" dirty="0">
                <a:solidFill>
                  <a:srgbClr val="FAC090"/>
                </a:solidFill>
                <a:latin typeface="Avenir Book"/>
                <a:cs typeface="Avenir Book"/>
              </a:rPr>
              <a:t> And I was still unknown by sight to the churches of Judea which were in Christ;</a:t>
            </a:r>
            <a:r>
              <a:rPr lang="en-US" sz="2400" baseline="30000" dirty="0">
                <a:solidFill>
                  <a:srgbClr val="FAC090"/>
                </a:solidFill>
                <a:latin typeface="Avenir Book"/>
                <a:cs typeface="Avenir Book"/>
              </a:rPr>
              <a:t>23</a:t>
            </a:r>
            <a:r>
              <a:rPr lang="en-US" sz="2400" dirty="0">
                <a:solidFill>
                  <a:srgbClr val="FAC090"/>
                </a:solidFill>
                <a:latin typeface="Avenir Book"/>
                <a:cs typeface="Avenir Book"/>
              </a:rPr>
              <a:t> but only, they kept hearing, “He who once persecuted us is now preaching the faith which he once tried to destroy.”</a:t>
            </a:r>
            <a:r>
              <a:rPr lang="en-US" sz="2400" baseline="30000" dirty="0">
                <a:solidFill>
                  <a:srgbClr val="FAC090"/>
                </a:solidFill>
                <a:latin typeface="Avenir Book"/>
                <a:cs typeface="Avenir Book"/>
              </a:rPr>
              <a:t>24</a:t>
            </a:r>
            <a:r>
              <a:rPr lang="en-US" sz="2400" dirty="0">
                <a:solidFill>
                  <a:srgbClr val="FAC090"/>
                </a:solidFill>
                <a:latin typeface="Avenir Book"/>
                <a:cs typeface="Avenir Book"/>
              </a:rPr>
              <a:t> And they were glorifying God because of me. </a:t>
            </a:r>
          </a:p>
        </p:txBody>
      </p:sp>
    </p:spTree>
    <p:extLst>
      <p:ext uri="{BB962C8B-B14F-4D97-AF65-F5344CB8AC3E}">
        <p14:creationId xmlns:p14="http://schemas.microsoft.com/office/powerpoint/2010/main" val="125874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1:18-24</a:t>
            </a:r>
            <a:endParaRPr lang="en-US" sz="3200" dirty="0">
              <a:solidFill>
                <a:schemeClr val="bg2">
                  <a:lumMod val="75000"/>
                </a:schemeClr>
              </a:solidFill>
              <a:latin typeface="Avenir Book"/>
              <a:cs typeface="Avenir Book"/>
            </a:endParaRPr>
          </a:p>
        </p:txBody>
      </p:sp>
      <p:sp>
        <p:nvSpPr>
          <p:cNvPr id="5" name="TextBox 4"/>
          <p:cNvSpPr txBox="1"/>
          <p:nvPr/>
        </p:nvSpPr>
        <p:spPr>
          <a:xfrm>
            <a:off x="211668" y="1650554"/>
            <a:ext cx="8720665" cy="4247316"/>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glow rad="101600">
                    <a:schemeClr val="accent6">
                      <a:satMod val="175000"/>
                      <a:alpha val="40000"/>
                    </a:schemeClr>
                  </a:glow>
                </a:effectLst>
                <a:latin typeface="Avenir Book"/>
                <a:cs typeface="Avenir Book"/>
              </a:rPr>
              <a:t>18</a:t>
            </a:r>
            <a:r>
              <a:rPr lang="en-US" sz="2400" dirty="0" smtClean="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effectLst>
                  <a:glow rad="101600">
                    <a:schemeClr val="accent6">
                      <a:satMod val="175000"/>
                      <a:alpha val="40000"/>
                    </a:schemeClr>
                  </a:glow>
                </a:effectLst>
                <a:latin typeface="Avenir Book"/>
                <a:cs typeface="Avenir Book"/>
              </a:rPr>
              <a:t>Then three years later I went up to Jerusalem to become acquainted with </a:t>
            </a:r>
            <a:r>
              <a:rPr lang="en-US" sz="2400" dirty="0" err="1">
                <a:solidFill>
                  <a:srgbClr val="FAC090"/>
                </a:solidFill>
                <a:effectLst>
                  <a:glow rad="101600">
                    <a:schemeClr val="accent6">
                      <a:satMod val="175000"/>
                      <a:alpha val="40000"/>
                    </a:schemeClr>
                  </a:glow>
                </a:effectLst>
                <a:latin typeface="Avenir Book"/>
                <a:cs typeface="Avenir Book"/>
              </a:rPr>
              <a:t>Cephas</a:t>
            </a:r>
            <a:r>
              <a:rPr lang="en-US" sz="2400" dirty="0">
                <a:solidFill>
                  <a:srgbClr val="FAC090"/>
                </a:solidFill>
                <a:effectLst>
                  <a:glow rad="101600">
                    <a:schemeClr val="accent6">
                      <a:satMod val="175000"/>
                      <a:alpha val="40000"/>
                    </a:schemeClr>
                  </a:glow>
                </a:effectLst>
                <a:latin typeface="Avenir Book"/>
                <a:cs typeface="Avenir Book"/>
              </a:rPr>
              <a:t>, and stayed with him fifteen days.</a:t>
            </a:r>
            <a:r>
              <a:rPr lang="en-US" sz="2400" baseline="30000" dirty="0">
                <a:solidFill>
                  <a:srgbClr val="FAC090"/>
                </a:solidFill>
                <a:effectLst>
                  <a:glow rad="101600">
                    <a:schemeClr val="accent6">
                      <a:satMod val="175000"/>
                      <a:alpha val="40000"/>
                    </a:schemeClr>
                  </a:glow>
                </a:effectLst>
                <a:latin typeface="Avenir Book"/>
                <a:cs typeface="Avenir Book"/>
              </a:rPr>
              <a:t>19</a:t>
            </a:r>
            <a:r>
              <a:rPr lang="en-US" sz="2400" dirty="0">
                <a:solidFill>
                  <a:srgbClr val="FAC090"/>
                </a:solidFill>
                <a:effectLst>
                  <a:glow rad="101600">
                    <a:schemeClr val="accent6">
                      <a:satMod val="175000"/>
                      <a:alpha val="40000"/>
                    </a:schemeClr>
                  </a:glow>
                </a:effectLst>
                <a:latin typeface="Avenir Book"/>
                <a:cs typeface="Avenir Book"/>
              </a:rPr>
              <a:t> But I did not see any other of the apostles except James, the Lord’s brother.</a:t>
            </a:r>
            <a:r>
              <a:rPr lang="en-US" sz="2400" baseline="30000" dirty="0">
                <a:solidFill>
                  <a:srgbClr val="FAC090"/>
                </a:solidFill>
                <a:latin typeface="Avenir Book"/>
                <a:cs typeface="Avenir Book"/>
              </a:rPr>
              <a:t>20</a:t>
            </a:r>
            <a:r>
              <a:rPr lang="en-US" sz="2400" dirty="0">
                <a:solidFill>
                  <a:srgbClr val="FAC090"/>
                </a:solidFill>
                <a:latin typeface="Avenir Book"/>
                <a:cs typeface="Avenir Book"/>
              </a:rPr>
              <a:t> (Now in what I am writing to you, I assure you before God that I am not lying.)</a:t>
            </a:r>
            <a:r>
              <a:rPr lang="en-US" sz="2400" baseline="30000" dirty="0">
                <a:solidFill>
                  <a:srgbClr val="FAC090"/>
                </a:solidFill>
                <a:latin typeface="Avenir Book"/>
                <a:cs typeface="Avenir Book"/>
              </a:rPr>
              <a:t>21</a:t>
            </a:r>
            <a:r>
              <a:rPr lang="en-US" sz="2400" dirty="0">
                <a:solidFill>
                  <a:srgbClr val="FAC090"/>
                </a:solidFill>
                <a:latin typeface="Avenir Book"/>
                <a:cs typeface="Avenir Book"/>
              </a:rPr>
              <a:t> Then I went into the regions of Syria and Cilicia.</a:t>
            </a:r>
            <a:r>
              <a:rPr lang="en-US" sz="2400" baseline="30000" dirty="0">
                <a:solidFill>
                  <a:srgbClr val="FAC090"/>
                </a:solidFill>
                <a:latin typeface="Avenir Book"/>
                <a:cs typeface="Avenir Book"/>
              </a:rPr>
              <a:t>22</a:t>
            </a:r>
            <a:r>
              <a:rPr lang="en-US" sz="2400" dirty="0">
                <a:solidFill>
                  <a:srgbClr val="FAC090"/>
                </a:solidFill>
                <a:latin typeface="Avenir Book"/>
                <a:cs typeface="Avenir Book"/>
              </a:rPr>
              <a:t> And I was still unknown by sight to the churches of Judea which were in Christ;</a:t>
            </a:r>
            <a:r>
              <a:rPr lang="en-US" sz="2400" baseline="30000" dirty="0">
                <a:solidFill>
                  <a:srgbClr val="FAC090"/>
                </a:solidFill>
                <a:latin typeface="Avenir Book"/>
                <a:cs typeface="Avenir Book"/>
              </a:rPr>
              <a:t>23</a:t>
            </a:r>
            <a:r>
              <a:rPr lang="en-US" sz="2400" dirty="0">
                <a:solidFill>
                  <a:srgbClr val="FAC090"/>
                </a:solidFill>
                <a:latin typeface="Avenir Book"/>
                <a:cs typeface="Avenir Book"/>
              </a:rPr>
              <a:t> but only, they kept hearing, “He who once persecuted us is now preaching the faith which he once tried to destroy.”</a:t>
            </a:r>
            <a:r>
              <a:rPr lang="en-US" sz="2400" baseline="30000" dirty="0">
                <a:solidFill>
                  <a:srgbClr val="FAC090"/>
                </a:solidFill>
                <a:latin typeface="Avenir Book"/>
                <a:cs typeface="Avenir Book"/>
              </a:rPr>
              <a:t>24</a:t>
            </a:r>
            <a:r>
              <a:rPr lang="en-US" sz="2400" dirty="0">
                <a:solidFill>
                  <a:srgbClr val="FAC090"/>
                </a:solidFill>
                <a:latin typeface="Avenir Book"/>
                <a:cs typeface="Avenir Book"/>
              </a:rPr>
              <a:t> And they were glorifying God because of me. </a:t>
            </a:r>
          </a:p>
        </p:txBody>
      </p:sp>
      <p:sp>
        <p:nvSpPr>
          <p:cNvPr id="6" name="TextBox 5"/>
          <p:cNvSpPr txBox="1">
            <a:spLocks/>
          </p:cNvSpPr>
          <p:nvPr/>
        </p:nvSpPr>
        <p:spPr>
          <a:xfrm>
            <a:off x="487653" y="3291565"/>
            <a:ext cx="2708826"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Acts 22:17-21</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214078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1:18-24</a:t>
            </a:r>
            <a:endParaRPr lang="en-US" sz="3200" dirty="0">
              <a:solidFill>
                <a:schemeClr val="bg2">
                  <a:lumMod val="75000"/>
                </a:schemeClr>
              </a:solidFill>
              <a:latin typeface="Avenir Book"/>
              <a:cs typeface="Avenir Book"/>
            </a:endParaRPr>
          </a:p>
        </p:txBody>
      </p:sp>
      <p:sp>
        <p:nvSpPr>
          <p:cNvPr id="5" name="TextBox 4"/>
          <p:cNvSpPr txBox="1"/>
          <p:nvPr/>
        </p:nvSpPr>
        <p:spPr>
          <a:xfrm>
            <a:off x="211668" y="1650554"/>
            <a:ext cx="8720665" cy="4247316"/>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18</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Then three years later I went up to Jerusalem to become acquainted with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stayed with him fifteen days.</a:t>
            </a:r>
            <a:r>
              <a:rPr lang="en-US" sz="2400" baseline="30000" dirty="0">
                <a:solidFill>
                  <a:srgbClr val="FAC090"/>
                </a:solidFill>
                <a:latin typeface="Avenir Book"/>
                <a:cs typeface="Avenir Book"/>
              </a:rPr>
              <a:t>19</a:t>
            </a:r>
            <a:r>
              <a:rPr lang="en-US" sz="2400" dirty="0">
                <a:solidFill>
                  <a:srgbClr val="FAC090"/>
                </a:solidFill>
                <a:latin typeface="Avenir Book"/>
                <a:cs typeface="Avenir Book"/>
              </a:rPr>
              <a:t> But I did not see any other of the apostles except James, the Lord’s brother.</a:t>
            </a:r>
            <a:r>
              <a:rPr lang="en-US" sz="2400" baseline="30000" dirty="0">
                <a:solidFill>
                  <a:srgbClr val="FAC090"/>
                </a:solidFill>
                <a:effectLst>
                  <a:glow rad="101600">
                    <a:schemeClr val="accent6">
                      <a:satMod val="175000"/>
                      <a:alpha val="40000"/>
                    </a:schemeClr>
                  </a:glow>
                </a:effectLst>
                <a:latin typeface="Avenir Book"/>
                <a:cs typeface="Avenir Book"/>
              </a:rPr>
              <a:t>20</a:t>
            </a:r>
            <a:r>
              <a:rPr lang="en-US" sz="2400" dirty="0">
                <a:solidFill>
                  <a:srgbClr val="FAC090"/>
                </a:solidFill>
                <a:effectLst>
                  <a:glow rad="101600">
                    <a:schemeClr val="accent6">
                      <a:satMod val="175000"/>
                      <a:alpha val="40000"/>
                    </a:schemeClr>
                  </a:glow>
                </a:effectLst>
                <a:latin typeface="Avenir Book"/>
                <a:cs typeface="Avenir Book"/>
              </a:rPr>
              <a:t> (Now in what I am writing to you, I assure you before God that I am not lying.)</a:t>
            </a:r>
            <a:r>
              <a:rPr lang="en-US" sz="2400" baseline="30000" dirty="0">
                <a:solidFill>
                  <a:srgbClr val="FAC090"/>
                </a:solidFill>
                <a:latin typeface="Avenir Book"/>
                <a:cs typeface="Avenir Book"/>
              </a:rPr>
              <a:t>21</a:t>
            </a:r>
            <a:r>
              <a:rPr lang="en-US" sz="2400" dirty="0">
                <a:solidFill>
                  <a:srgbClr val="FAC090"/>
                </a:solidFill>
                <a:latin typeface="Avenir Book"/>
                <a:cs typeface="Avenir Book"/>
              </a:rPr>
              <a:t> Then I went into the regions of Syria and Cilicia.</a:t>
            </a:r>
            <a:r>
              <a:rPr lang="en-US" sz="2400" baseline="30000" dirty="0">
                <a:solidFill>
                  <a:srgbClr val="FAC090"/>
                </a:solidFill>
                <a:latin typeface="Avenir Book"/>
                <a:cs typeface="Avenir Book"/>
              </a:rPr>
              <a:t>22</a:t>
            </a:r>
            <a:r>
              <a:rPr lang="en-US" sz="2400" dirty="0">
                <a:solidFill>
                  <a:srgbClr val="FAC090"/>
                </a:solidFill>
                <a:latin typeface="Avenir Book"/>
                <a:cs typeface="Avenir Book"/>
              </a:rPr>
              <a:t> And I was still unknown by sight to the churches of Judea which were in Christ;</a:t>
            </a:r>
            <a:r>
              <a:rPr lang="en-US" sz="2400" baseline="30000" dirty="0">
                <a:solidFill>
                  <a:srgbClr val="FAC090"/>
                </a:solidFill>
                <a:latin typeface="Avenir Book"/>
                <a:cs typeface="Avenir Book"/>
              </a:rPr>
              <a:t>23</a:t>
            </a:r>
            <a:r>
              <a:rPr lang="en-US" sz="2400" dirty="0">
                <a:solidFill>
                  <a:srgbClr val="FAC090"/>
                </a:solidFill>
                <a:latin typeface="Avenir Book"/>
                <a:cs typeface="Avenir Book"/>
              </a:rPr>
              <a:t> but only, they kept hearing, “He who once persecuted us is now preaching the faith which he once tried to destroy.”</a:t>
            </a:r>
            <a:r>
              <a:rPr lang="en-US" sz="2400" baseline="30000" dirty="0">
                <a:solidFill>
                  <a:srgbClr val="FAC090"/>
                </a:solidFill>
                <a:latin typeface="Avenir Book"/>
                <a:cs typeface="Avenir Book"/>
              </a:rPr>
              <a:t>24</a:t>
            </a:r>
            <a:r>
              <a:rPr lang="en-US" sz="2400" dirty="0">
                <a:solidFill>
                  <a:srgbClr val="FAC090"/>
                </a:solidFill>
                <a:latin typeface="Avenir Book"/>
                <a:cs typeface="Avenir Book"/>
              </a:rPr>
              <a:t> And they were glorifying God because of me. </a:t>
            </a:r>
          </a:p>
        </p:txBody>
      </p:sp>
      <p:sp>
        <p:nvSpPr>
          <p:cNvPr id="6" name="TextBox 5"/>
          <p:cNvSpPr txBox="1"/>
          <p:nvPr/>
        </p:nvSpPr>
        <p:spPr>
          <a:xfrm>
            <a:off x="352778" y="3656490"/>
            <a:ext cx="8438444" cy="2215991"/>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For </a:t>
            </a:r>
            <a:r>
              <a:rPr lang="en-US" sz="2400" dirty="0">
                <a:solidFill>
                  <a:schemeClr val="bg1"/>
                </a:solidFill>
                <a:latin typeface="Avenir Book"/>
                <a:cs typeface="Avenir Book"/>
              </a:rPr>
              <a:t>we did not follow cleverly devised tales when we made known to you the power and coming of our Lord Jesus Christ, but we were eyewitnesses of His majesty. </a:t>
            </a:r>
          </a:p>
          <a:p>
            <a:r>
              <a:rPr lang="en-US" sz="2400" dirty="0" smtClean="0">
                <a:solidFill>
                  <a:schemeClr val="bg1"/>
                </a:solidFill>
                <a:latin typeface="Avenir Book"/>
                <a:cs typeface="Avenir Book"/>
              </a:rPr>
              <a:t> </a:t>
            </a:r>
            <a:endParaRPr lang="en-US" sz="2400" dirty="0">
              <a:solidFill>
                <a:schemeClr val="bg1"/>
              </a:solidFill>
              <a:latin typeface="Avenir Book"/>
              <a:cs typeface="Avenir Book"/>
            </a:endParaRPr>
          </a:p>
          <a:p>
            <a:pPr algn="r"/>
            <a:r>
              <a:rPr lang="en-US" dirty="0" smtClean="0">
                <a:solidFill>
                  <a:schemeClr val="bg1"/>
                </a:solidFill>
                <a:latin typeface="Avenir Book"/>
                <a:cs typeface="Avenir Book"/>
              </a:rPr>
              <a:t>2 Peter 1:16</a:t>
            </a:r>
            <a:endParaRPr lang="en-US" dirty="0">
              <a:solidFill>
                <a:schemeClr val="bg1"/>
              </a:solidFill>
              <a:latin typeface="Avenir Book"/>
              <a:cs typeface="Avenir Book"/>
            </a:endParaRPr>
          </a:p>
        </p:txBody>
      </p:sp>
    </p:spTree>
    <p:extLst>
      <p:ext uri="{BB962C8B-B14F-4D97-AF65-F5344CB8AC3E}">
        <p14:creationId xmlns:p14="http://schemas.microsoft.com/office/powerpoint/2010/main" val="69063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1:18-24</a:t>
            </a:r>
            <a:endParaRPr lang="en-US" sz="3200" dirty="0">
              <a:solidFill>
                <a:schemeClr val="bg2">
                  <a:lumMod val="75000"/>
                </a:schemeClr>
              </a:solidFill>
              <a:latin typeface="Avenir Book"/>
              <a:cs typeface="Avenir Book"/>
            </a:endParaRPr>
          </a:p>
        </p:txBody>
      </p:sp>
      <p:sp>
        <p:nvSpPr>
          <p:cNvPr id="5" name="TextBox 4"/>
          <p:cNvSpPr txBox="1"/>
          <p:nvPr/>
        </p:nvSpPr>
        <p:spPr>
          <a:xfrm>
            <a:off x="211668" y="1650554"/>
            <a:ext cx="8720665" cy="4247316"/>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18</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Then three years later I went up to Jerusalem to become acquainted with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stayed with him fifteen days.</a:t>
            </a:r>
            <a:r>
              <a:rPr lang="en-US" sz="2400" baseline="30000" dirty="0">
                <a:solidFill>
                  <a:srgbClr val="FAC090"/>
                </a:solidFill>
                <a:latin typeface="Avenir Book"/>
                <a:cs typeface="Avenir Book"/>
              </a:rPr>
              <a:t>19</a:t>
            </a:r>
            <a:r>
              <a:rPr lang="en-US" sz="2400" dirty="0">
                <a:solidFill>
                  <a:srgbClr val="FAC090"/>
                </a:solidFill>
                <a:latin typeface="Avenir Book"/>
                <a:cs typeface="Avenir Book"/>
              </a:rPr>
              <a:t> But I did not see any other of the apostles except James, the Lord’s brother.</a:t>
            </a:r>
            <a:r>
              <a:rPr lang="en-US" sz="2400" baseline="30000" dirty="0">
                <a:solidFill>
                  <a:srgbClr val="FAC090"/>
                </a:solidFill>
                <a:latin typeface="Avenir Book"/>
                <a:cs typeface="Avenir Book"/>
              </a:rPr>
              <a:t>20</a:t>
            </a:r>
            <a:r>
              <a:rPr lang="en-US" sz="2400" dirty="0">
                <a:solidFill>
                  <a:srgbClr val="FAC090"/>
                </a:solidFill>
                <a:latin typeface="Avenir Book"/>
                <a:cs typeface="Avenir Book"/>
              </a:rPr>
              <a:t> (Now in what I am writing to you, I assure you before God that I am not lying.)</a:t>
            </a:r>
            <a:r>
              <a:rPr lang="en-US" sz="2400" baseline="30000" dirty="0">
                <a:solidFill>
                  <a:srgbClr val="FAC090"/>
                </a:solidFill>
                <a:effectLst>
                  <a:glow rad="101600">
                    <a:schemeClr val="accent6">
                      <a:satMod val="175000"/>
                      <a:alpha val="40000"/>
                    </a:schemeClr>
                  </a:glow>
                </a:effectLst>
                <a:latin typeface="Avenir Book"/>
                <a:cs typeface="Avenir Book"/>
              </a:rPr>
              <a:t>21</a:t>
            </a:r>
            <a:r>
              <a:rPr lang="en-US" sz="2400" dirty="0">
                <a:solidFill>
                  <a:srgbClr val="FAC090"/>
                </a:solidFill>
                <a:effectLst>
                  <a:glow rad="101600">
                    <a:schemeClr val="accent6">
                      <a:satMod val="175000"/>
                      <a:alpha val="40000"/>
                    </a:schemeClr>
                  </a:glow>
                </a:effectLst>
                <a:latin typeface="Avenir Book"/>
                <a:cs typeface="Avenir Book"/>
              </a:rPr>
              <a:t> Then I went into the regions of Syria and Cilicia.</a:t>
            </a:r>
            <a:r>
              <a:rPr lang="en-US" sz="2400" baseline="30000" dirty="0">
                <a:solidFill>
                  <a:srgbClr val="FAC090"/>
                </a:solidFill>
                <a:effectLst>
                  <a:glow rad="101600">
                    <a:schemeClr val="accent6">
                      <a:satMod val="175000"/>
                      <a:alpha val="40000"/>
                    </a:schemeClr>
                  </a:glow>
                </a:effectLst>
                <a:latin typeface="Avenir Book"/>
                <a:cs typeface="Avenir Book"/>
              </a:rPr>
              <a:t>22</a:t>
            </a:r>
            <a:r>
              <a:rPr lang="en-US" sz="2400" dirty="0">
                <a:solidFill>
                  <a:srgbClr val="FAC090"/>
                </a:solidFill>
                <a:effectLst>
                  <a:glow rad="101600">
                    <a:schemeClr val="accent6">
                      <a:satMod val="175000"/>
                      <a:alpha val="40000"/>
                    </a:schemeClr>
                  </a:glow>
                </a:effectLst>
                <a:latin typeface="Avenir Book"/>
                <a:cs typeface="Avenir Book"/>
              </a:rPr>
              <a:t> And I was still unknown by sight to the churches of Judea which were in Christ;</a:t>
            </a:r>
            <a:r>
              <a:rPr lang="en-US" sz="2400" baseline="30000" dirty="0">
                <a:solidFill>
                  <a:srgbClr val="FAC090"/>
                </a:solidFill>
                <a:latin typeface="Avenir Book"/>
                <a:cs typeface="Avenir Book"/>
              </a:rPr>
              <a:t>23</a:t>
            </a:r>
            <a:r>
              <a:rPr lang="en-US" sz="2400" dirty="0">
                <a:solidFill>
                  <a:srgbClr val="FAC090"/>
                </a:solidFill>
                <a:latin typeface="Avenir Book"/>
                <a:cs typeface="Avenir Book"/>
              </a:rPr>
              <a:t> but only, they kept hearing, “He who once persecuted us is now preaching the faith which he once tried to destroy.”</a:t>
            </a:r>
            <a:r>
              <a:rPr lang="en-US" sz="2400" baseline="30000" dirty="0">
                <a:solidFill>
                  <a:srgbClr val="FAC090"/>
                </a:solidFill>
                <a:latin typeface="Avenir Book"/>
                <a:cs typeface="Avenir Book"/>
              </a:rPr>
              <a:t>24</a:t>
            </a:r>
            <a:r>
              <a:rPr lang="en-US" sz="2400" dirty="0">
                <a:solidFill>
                  <a:srgbClr val="FAC090"/>
                </a:solidFill>
                <a:latin typeface="Avenir Book"/>
                <a:cs typeface="Avenir Book"/>
              </a:rPr>
              <a:t> And they were glorifying God because of me. </a:t>
            </a:r>
          </a:p>
        </p:txBody>
      </p:sp>
    </p:spTree>
    <p:extLst>
      <p:ext uri="{BB962C8B-B14F-4D97-AF65-F5344CB8AC3E}">
        <p14:creationId xmlns:p14="http://schemas.microsoft.com/office/powerpoint/2010/main" val="254121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descr="syriamap.gif"/>
          <p:cNvPicPr>
            <a:picLocks noChangeAspect="1"/>
          </p:cNvPicPr>
          <p:nvPr/>
        </p:nvPicPr>
        <p:blipFill rotWithShape="1">
          <a:blip r:embed="rId3">
            <a:extLst>
              <a:ext uri="{28A0092B-C50C-407E-A947-70E740481C1C}">
                <a14:useLocalDpi xmlns:a14="http://schemas.microsoft.com/office/drawing/2010/main" val="0"/>
              </a:ext>
            </a:extLst>
          </a:blip>
          <a:srcRect b="7035"/>
          <a:stretch/>
        </p:blipFill>
        <p:spPr>
          <a:xfrm>
            <a:off x="859659" y="291565"/>
            <a:ext cx="7424682" cy="6274871"/>
          </a:xfrm>
          <a:prstGeom prst="rect">
            <a:avLst/>
          </a:prstGeom>
        </p:spPr>
      </p:pic>
    </p:spTree>
    <p:extLst>
      <p:ext uri="{BB962C8B-B14F-4D97-AF65-F5344CB8AC3E}">
        <p14:creationId xmlns:p14="http://schemas.microsoft.com/office/powerpoint/2010/main" val="28865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1:18-24</a:t>
            </a:r>
            <a:endParaRPr lang="en-US" sz="3200" dirty="0">
              <a:solidFill>
                <a:schemeClr val="bg2">
                  <a:lumMod val="75000"/>
                </a:schemeClr>
              </a:solidFill>
              <a:latin typeface="Avenir Book"/>
              <a:cs typeface="Avenir Book"/>
            </a:endParaRPr>
          </a:p>
        </p:txBody>
      </p:sp>
      <p:sp>
        <p:nvSpPr>
          <p:cNvPr id="5" name="TextBox 4"/>
          <p:cNvSpPr txBox="1"/>
          <p:nvPr/>
        </p:nvSpPr>
        <p:spPr>
          <a:xfrm>
            <a:off x="211668" y="1650554"/>
            <a:ext cx="8720665" cy="4247316"/>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18</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Then three years later I went up to Jerusalem to become acquainted with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stayed with him fifteen days.</a:t>
            </a:r>
            <a:r>
              <a:rPr lang="en-US" sz="2400" baseline="30000" dirty="0">
                <a:solidFill>
                  <a:srgbClr val="FAC090"/>
                </a:solidFill>
                <a:latin typeface="Avenir Book"/>
                <a:cs typeface="Avenir Book"/>
              </a:rPr>
              <a:t>19</a:t>
            </a:r>
            <a:r>
              <a:rPr lang="en-US" sz="2400" dirty="0">
                <a:solidFill>
                  <a:srgbClr val="FAC090"/>
                </a:solidFill>
                <a:latin typeface="Avenir Book"/>
                <a:cs typeface="Avenir Book"/>
              </a:rPr>
              <a:t> But I did not see any other of the apostles except James, the Lord’s brother.</a:t>
            </a:r>
            <a:r>
              <a:rPr lang="en-US" sz="2400" baseline="30000" dirty="0">
                <a:solidFill>
                  <a:srgbClr val="FAC090"/>
                </a:solidFill>
                <a:latin typeface="Avenir Book"/>
                <a:cs typeface="Avenir Book"/>
              </a:rPr>
              <a:t>20</a:t>
            </a:r>
            <a:r>
              <a:rPr lang="en-US" sz="2400" dirty="0">
                <a:solidFill>
                  <a:srgbClr val="FAC090"/>
                </a:solidFill>
                <a:latin typeface="Avenir Book"/>
                <a:cs typeface="Avenir Book"/>
              </a:rPr>
              <a:t> (Now in what I am writing to you, I assure you before God that I am not lying.)</a:t>
            </a:r>
            <a:r>
              <a:rPr lang="en-US" sz="2400" baseline="30000" dirty="0">
                <a:solidFill>
                  <a:srgbClr val="FAC090"/>
                </a:solidFill>
                <a:effectLst>
                  <a:glow rad="101600">
                    <a:schemeClr val="accent6">
                      <a:satMod val="175000"/>
                      <a:alpha val="40000"/>
                    </a:schemeClr>
                  </a:glow>
                </a:effectLst>
                <a:latin typeface="Avenir Book"/>
                <a:cs typeface="Avenir Book"/>
              </a:rPr>
              <a:t>21</a:t>
            </a:r>
            <a:r>
              <a:rPr lang="en-US" sz="2400" dirty="0">
                <a:solidFill>
                  <a:srgbClr val="FAC090"/>
                </a:solidFill>
                <a:effectLst>
                  <a:glow rad="101600">
                    <a:schemeClr val="accent6">
                      <a:satMod val="175000"/>
                      <a:alpha val="40000"/>
                    </a:schemeClr>
                  </a:glow>
                </a:effectLst>
                <a:latin typeface="Avenir Book"/>
                <a:cs typeface="Avenir Book"/>
              </a:rPr>
              <a:t> Then I went into the regions of Syria and Cilicia.</a:t>
            </a:r>
            <a:r>
              <a:rPr lang="en-US" sz="2400" baseline="30000" dirty="0">
                <a:solidFill>
                  <a:srgbClr val="FAC090"/>
                </a:solidFill>
                <a:effectLst>
                  <a:glow rad="101600">
                    <a:schemeClr val="accent6">
                      <a:satMod val="175000"/>
                      <a:alpha val="40000"/>
                    </a:schemeClr>
                  </a:glow>
                </a:effectLst>
                <a:latin typeface="Avenir Book"/>
                <a:cs typeface="Avenir Book"/>
              </a:rPr>
              <a:t>22</a:t>
            </a:r>
            <a:r>
              <a:rPr lang="en-US" sz="2400" dirty="0">
                <a:solidFill>
                  <a:srgbClr val="FAC090"/>
                </a:solidFill>
                <a:effectLst>
                  <a:glow rad="101600">
                    <a:schemeClr val="accent6">
                      <a:satMod val="175000"/>
                      <a:alpha val="40000"/>
                    </a:schemeClr>
                  </a:glow>
                </a:effectLst>
                <a:latin typeface="Avenir Book"/>
                <a:cs typeface="Avenir Book"/>
              </a:rPr>
              <a:t> And I was still unknown by sight to the churches of Judea which were in Christ;</a:t>
            </a:r>
            <a:r>
              <a:rPr lang="en-US" sz="2400" baseline="30000" dirty="0">
                <a:solidFill>
                  <a:srgbClr val="FAC090"/>
                </a:solidFill>
                <a:latin typeface="Avenir Book"/>
                <a:cs typeface="Avenir Book"/>
              </a:rPr>
              <a:t>23</a:t>
            </a:r>
            <a:r>
              <a:rPr lang="en-US" sz="2400" dirty="0">
                <a:solidFill>
                  <a:srgbClr val="FAC090"/>
                </a:solidFill>
                <a:latin typeface="Avenir Book"/>
                <a:cs typeface="Avenir Book"/>
              </a:rPr>
              <a:t> but only, they kept hearing, “He who once persecuted us is now preaching the faith which he once tried to destroy.”</a:t>
            </a:r>
            <a:r>
              <a:rPr lang="en-US" sz="2400" baseline="30000" dirty="0">
                <a:solidFill>
                  <a:srgbClr val="FAC090"/>
                </a:solidFill>
                <a:latin typeface="Avenir Book"/>
                <a:cs typeface="Avenir Book"/>
              </a:rPr>
              <a:t>24</a:t>
            </a:r>
            <a:r>
              <a:rPr lang="en-US" sz="2400" dirty="0">
                <a:solidFill>
                  <a:srgbClr val="FAC090"/>
                </a:solidFill>
                <a:latin typeface="Avenir Book"/>
                <a:cs typeface="Avenir Book"/>
              </a:rPr>
              <a:t> And they were glorifying God because of me. </a:t>
            </a:r>
          </a:p>
        </p:txBody>
      </p:sp>
      <p:sp>
        <p:nvSpPr>
          <p:cNvPr id="6" name="TextBox 5"/>
          <p:cNvSpPr txBox="1">
            <a:spLocks/>
          </p:cNvSpPr>
          <p:nvPr/>
        </p:nvSpPr>
        <p:spPr>
          <a:xfrm>
            <a:off x="476321" y="4745638"/>
            <a:ext cx="3518882"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2 Timothy 3:12-17</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59665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1:18-24</a:t>
            </a:r>
            <a:endParaRPr lang="en-US" sz="3200" dirty="0">
              <a:solidFill>
                <a:schemeClr val="bg2">
                  <a:lumMod val="75000"/>
                </a:schemeClr>
              </a:solidFill>
              <a:latin typeface="Avenir Book"/>
              <a:cs typeface="Avenir Book"/>
            </a:endParaRPr>
          </a:p>
        </p:txBody>
      </p:sp>
      <p:sp>
        <p:nvSpPr>
          <p:cNvPr id="5" name="TextBox 4"/>
          <p:cNvSpPr txBox="1"/>
          <p:nvPr/>
        </p:nvSpPr>
        <p:spPr>
          <a:xfrm>
            <a:off x="211668" y="1650554"/>
            <a:ext cx="8720665" cy="4247316"/>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18</a:t>
            </a:r>
            <a:r>
              <a:rPr lang="en-US" sz="2400" dirty="0" smtClean="0">
                <a:solidFill>
                  <a:srgbClr val="FAC090"/>
                </a:solidFill>
                <a:latin typeface="Avenir Book"/>
                <a:cs typeface="Avenir Book"/>
              </a:rPr>
              <a:t> </a:t>
            </a:r>
            <a:r>
              <a:rPr lang="en-US" sz="2400" dirty="0">
                <a:solidFill>
                  <a:srgbClr val="FAC090"/>
                </a:solidFill>
                <a:latin typeface="Avenir Book"/>
                <a:cs typeface="Avenir Book"/>
              </a:rPr>
              <a:t>Then three years later I went up to Jerusalem to become acquainted with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stayed with him fifteen days.</a:t>
            </a:r>
            <a:r>
              <a:rPr lang="en-US" sz="2400" baseline="30000" dirty="0">
                <a:solidFill>
                  <a:srgbClr val="FAC090"/>
                </a:solidFill>
                <a:latin typeface="Avenir Book"/>
                <a:cs typeface="Avenir Book"/>
              </a:rPr>
              <a:t>19</a:t>
            </a:r>
            <a:r>
              <a:rPr lang="en-US" sz="2400" dirty="0">
                <a:solidFill>
                  <a:srgbClr val="FAC090"/>
                </a:solidFill>
                <a:latin typeface="Avenir Book"/>
                <a:cs typeface="Avenir Book"/>
              </a:rPr>
              <a:t> But I did not see any other of the apostles except James, the Lord’s brother.</a:t>
            </a:r>
            <a:r>
              <a:rPr lang="en-US" sz="2400" baseline="30000" dirty="0">
                <a:solidFill>
                  <a:srgbClr val="FAC090"/>
                </a:solidFill>
                <a:latin typeface="Avenir Book"/>
                <a:cs typeface="Avenir Book"/>
              </a:rPr>
              <a:t>20</a:t>
            </a:r>
            <a:r>
              <a:rPr lang="en-US" sz="2400" dirty="0">
                <a:solidFill>
                  <a:srgbClr val="FAC090"/>
                </a:solidFill>
                <a:latin typeface="Avenir Book"/>
                <a:cs typeface="Avenir Book"/>
              </a:rPr>
              <a:t> (Now in what I am writing to you, I assure you before God that I am not lying.)</a:t>
            </a:r>
            <a:r>
              <a:rPr lang="en-US" sz="2400" baseline="30000" dirty="0">
                <a:solidFill>
                  <a:srgbClr val="FAC090"/>
                </a:solidFill>
                <a:latin typeface="Avenir Book"/>
                <a:cs typeface="Avenir Book"/>
              </a:rPr>
              <a:t>21</a:t>
            </a:r>
            <a:r>
              <a:rPr lang="en-US" sz="2400" dirty="0">
                <a:solidFill>
                  <a:srgbClr val="FAC090"/>
                </a:solidFill>
                <a:latin typeface="Avenir Book"/>
                <a:cs typeface="Avenir Book"/>
              </a:rPr>
              <a:t> Then I went into the regions of Syria and Cilicia.</a:t>
            </a:r>
            <a:r>
              <a:rPr lang="en-US" sz="2400" baseline="30000" dirty="0">
                <a:solidFill>
                  <a:srgbClr val="FAC090"/>
                </a:solidFill>
                <a:latin typeface="Avenir Book"/>
                <a:cs typeface="Avenir Book"/>
              </a:rPr>
              <a:t>22</a:t>
            </a:r>
            <a:r>
              <a:rPr lang="en-US" sz="2400" dirty="0">
                <a:solidFill>
                  <a:srgbClr val="FAC090"/>
                </a:solidFill>
                <a:latin typeface="Avenir Book"/>
                <a:cs typeface="Avenir Book"/>
              </a:rPr>
              <a:t> And I was still unknown by sight to the churches of Judea which were in Christ;</a:t>
            </a:r>
            <a:r>
              <a:rPr lang="en-US" sz="2400" baseline="30000" dirty="0">
                <a:solidFill>
                  <a:srgbClr val="FAC090"/>
                </a:solidFill>
                <a:effectLst>
                  <a:glow rad="101600">
                    <a:schemeClr val="accent6">
                      <a:satMod val="175000"/>
                      <a:alpha val="40000"/>
                    </a:schemeClr>
                  </a:glow>
                </a:effectLst>
                <a:latin typeface="Avenir Book"/>
                <a:cs typeface="Avenir Book"/>
              </a:rPr>
              <a:t>23</a:t>
            </a:r>
            <a:r>
              <a:rPr lang="en-US" sz="2400" dirty="0">
                <a:solidFill>
                  <a:srgbClr val="FAC090"/>
                </a:solidFill>
                <a:effectLst>
                  <a:glow rad="101600">
                    <a:schemeClr val="accent6">
                      <a:satMod val="175000"/>
                      <a:alpha val="40000"/>
                    </a:schemeClr>
                  </a:glow>
                </a:effectLst>
                <a:latin typeface="Avenir Book"/>
                <a:cs typeface="Avenir Book"/>
              </a:rPr>
              <a:t> but only, they kept hearing, “He who once persecuted us is now preaching the faith which he once tried to destroy.”</a:t>
            </a:r>
            <a:r>
              <a:rPr lang="en-US" sz="2400" baseline="30000" dirty="0">
                <a:solidFill>
                  <a:srgbClr val="FAC090"/>
                </a:solidFill>
                <a:effectLst>
                  <a:glow rad="101600">
                    <a:schemeClr val="accent6">
                      <a:satMod val="175000"/>
                      <a:alpha val="40000"/>
                    </a:schemeClr>
                  </a:glow>
                </a:effectLst>
                <a:latin typeface="Avenir Book"/>
                <a:cs typeface="Avenir Book"/>
              </a:rPr>
              <a:t>24</a:t>
            </a:r>
            <a:r>
              <a:rPr lang="en-US" sz="2400" dirty="0">
                <a:solidFill>
                  <a:srgbClr val="FAC090"/>
                </a:solidFill>
                <a:effectLst>
                  <a:glow rad="101600">
                    <a:schemeClr val="accent6">
                      <a:satMod val="175000"/>
                      <a:alpha val="40000"/>
                    </a:schemeClr>
                  </a:glow>
                </a:effectLst>
                <a:latin typeface="Avenir Book"/>
                <a:cs typeface="Avenir Book"/>
              </a:rPr>
              <a:t> And they were glorifying God because of me. </a:t>
            </a:r>
          </a:p>
        </p:txBody>
      </p:sp>
      <p:sp>
        <p:nvSpPr>
          <p:cNvPr id="7" name="TextBox 6"/>
          <p:cNvSpPr txBox="1"/>
          <p:nvPr/>
        </p:nvSpPr>
        <p:spPr>
          <a:xfrm>
            <a:off x="352778" y="1947385"/>
            <a:ext cx="8438444" cy="2215991"/>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But </a:t>
            </a:r>
            <a:r>
              <a:rPr lang="en-US" sz="2400" dirty="0">
                <a:solidFill>
                  <a:schemeClr val="bg1"/>
                </a:solidFill>
                <a:latin typeface="Avenir Book"/>
                <a:cs typeface="Avenir Book"/>
              </a:rPr>
              <a:t>you are a chosen race, a royal priesthood, a holy nation, a people for God’s own possession, that you may proclaim the </a:t>
            </a:r>
            <a:r>
              <a:rPr lang="en-US" sz="2400" dirty="0" err="1">
                <a:solidFill>
                  <a:schemeClr val="bg1"/>
                </a:solidFill>
                <a:latin typeface="Avenir Book"/>
                <a:cs typeface="Avenir Book"/>
              </a:rPr>
              <a:t>excellencies</a:t>
            </a:r>
            <a:r>
              <a:rPr lang="en-US" sz="2400" dirty="0">
                <a:solidFill>
                  <a:schemeClr val="bg1"/>
                </a:solidFill>
                <a:latin typeface="Avenir Book"/>
                <a:cs typeface="Avenir Book"/>
              </a:rPr>
              <a:t> of Him who has called you out of darkness into His marvelous light; </a:t>
            </a:r>
          </a:p>
          <a:p>
            <a:pPr algn="r"/>
            <a:r>
              <a:rPr lang="en-US" dirty="0" smtClean="0">
                <a:solidFill>
                  <a:schemeClr val="bg1"/>
                </a:solidFill>
                <a:latin typeface="Avenir Book"/>
                <a:cs typeface="Avenir Book"/>
              </a:rPr>
              <a:t>1 Peter 2:9</a:t>
            </a:r>
            <a:endParaRPr lang="en-US" dirty="0">
              <a:solidFill>
                <a:schemeClr val="bg1"/>
              </a:solidFill>
              <a:latin typeface="Avenir Book"/>
              <a:cs typeface="Avenir Book"/>
            </a:endParaRPr>
          </a:p>
        </p:txBody>
      </p:sp>
    </p:spTree>
    <p:extLst>
      <p:ext uri="{BB962C8B-B14F-4D97-AF65-F5344CB8AC3E}">
        <p14:creationId xmlns:p14="http://schemas.microsoft.com/office/powerpoint/2010/main" val="324731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effectLst>
                  <a:outerShdw blurRad="50800" dist="38100" dir="2700000" algn="tl" rotWithShape="0">
                    <a:prstClr val="black">
                      <a:alpha val="40000"/>
                    </a:prstClr>
                  </a:outerShdw>
                </a:effectLst>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147956" y="1585604"/>
            <a:ext cx="8348345" cy="3293209"/>
          </a:xfrm>
          <a:prstGeom prst="rect">
            <a:avLst/>
          </a:prstGeom>
          <a:noFill/>
        </p:spPr>
        <p:txBody>
          <a:bodyPr wrap="square" rtlCol="0">
            <a:spAutoFit/>
            <a:scene3d>
              <a:camera prst="orthographicFront"/>
              <a:lightRig rig="threePt" dir="t"/>
            </a:scene3d>
            <a:sp3d extrusionH="57150">
              <a:bevelT w="38100" h="38100" prst="convex"/>
            </a:sp3d>
          </a:bodyPr>
          <a:lstStyle/>
          <a:p>
            <a:pPr lvl="1"/>
            <a:endParaRPr lang="en-US" sz="1000" dirty="0" smtClean="0">
              <a:solidFill>
                <a:srgbClr val="FAC090"/>
              </a:solidFill>
              <a:latin typeface="Avenir Black"/>
              <a:cs typeface="Avenir Black"/>
            </a:endParaRPr>
          </a:p>
          <a:p>
            <a:pPr marL="800100" lvl="1" indent="-342900">
              <a:buFont typeface="Arial"/>
              <a:buChar char="•"/>
            </a:pPr>
            <a:r>
              <a:rPr lang="en-US" sz="2400" dirty="0" smtClean="0">
                <a:solidFill>
                  <a:srgbClr val="FAC090"/>
                </a:solidFill>
                <a:effectLst/>
                <a:latin typeface="Avenir Black"/>
                <a:cs typeface="Avenir Black"/>
              </a:rPr>
              <a:t>AFFIRMATION 1:11-2:14</a:t>
            </a:r>
          </a:p>
          <a:p>
            <a:pPr marL="800100" lvl="1" indent="-342900">
              <a:buFont typeface="Arial"/>
              <a:buChar char="•"/>
            </a:pPr>
            <a:endParaRPr lang="en-US" sz="1000" dirty="0" smtClean="0">
              <a:solidFill>
                <a:srgbClr val="FAC090"/>
              </a:solidFill>
              <a:effectLst>
                <a:glow rad="101600">
                  <a:schemeClr val="accent6">
                    <a:satMod val="175000"/>
                    <a:alpha val="40000"/>
                  </a:schemeClr>
                </a:glow>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Paul’s Revelation Did Not Come From Man (1:11-24)</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glow rad="101600">
                    <a:schemeClr val="accent6">
                      <a:satMod val="175000"/>
                      <a:alpha val="40000"/>
                    </a:schemeClr>
                  </a:glow>
                </a:effectLst>
                <a:latin typeface="Avenir Black"/>
                <a:cs typeface="Avenir Black"/>
              </a:rPr>
              <a:t>Paul’s Apostleship Had Been Received by the Other Apostles (2:1-10)</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 Himself Rebuked Peter (2:11-14)</a:t>
            </a:r>
          </a:p>
          <a:p>
            <a:pPr marL="342900" indent="-342900">
              <a:buFont typeface="Wingdings" charset="2"/>
              <a:buChar char="§"/>
            </a:pPr>
            <a:endParaRPr lang="en-US" sz="2400" dirty="0" smtClean="0">
              <a:solidFill>
                <a:srgbClr val="FAC090"/>
              </a:solidFill>
              <a:latin typeface="Avenir Black"/>
              <a:cs typeface="Avenir Black"/>
            </a:endParaRPr>
          </a:p>
        </p:txBody>
      </p:sp>
    </p:spTree>
    <p:extLst>
      <p:ext uri="{BB962C8B-B14F-4D97-AF65-F5344CB8AC3E}">
        <p14:creationId xmlns:p14="http://schemas.microsoft.com/office/powerpoint/2010/main" val="208127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Tree>
    <p:extLst>
      <p:ext uri="{BB962C8B-B14F-4D97-AF65-F5344CB8AC3E}">
        <p14:creationId xmlns:p14="http://schemas.microsoft.com/office/powerpoint/2010/main" val="29891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latin typeface="Avenir Book"/>
                <a:cs typeface="Avenir Book"/>
              </a:rPr>
              <a:t>10</a:t>
            </a:r>
            <a:r>
              <a:rPr lang="en-US" sz="2400" dirty="0">
                <a:solidFill>
                  <a:srgbClr val="FAC090"/>
                </a:solidFill>
                <a:latin typeface="Avenir Book"/>
                <a:cs typeface="Avenir Book"/>
              </a:rPr>
              <a:t> They only asked us to remember the poor—the very thing I also was eager to do. </a:t>
            </a:r>
            <a:endParaRPr lang="en-US" sz="2400" dirty="0">
              <a:solidFill>
                <a:srgbClr val="FAC090"/>
              </a:solidFill>
              <a:effectLst/>
              <a:latin typeface="Avenir Book"/>
              <a:cs typeface="Avenir Book"/>
            </a:endParaRPr>
          </a:p>
        </p:txBody>
      </p:sp>
    </p:spTree>
    <p:extLst>
      <p:ext uri="{BB962C8B-B14F-4D97-AF65-F5344CB8AC3E}">
        <p14:creationId xmlns:p14="http://schemas.microsoft.com/office/powerpoint/2010/main" val="27103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D9B662"/>
                </a:solidFill>
                <a:latin typeface="Avenir Book"/>
                <a:cs typeface="Avenir Book"/>
              </a:rPr>
              <a:t>THEME</a:t>
            </a:r>
            <a:endParaRPr lang="en-US" sz="3200" dirty="0">
              <a:solidFill>
                <a:srgbClr val="D9B662"/>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u="sng" dirty="0" smtClean="0">
                <a:solidFill>
                  <a:schemeClr val="bg2">
                    <a:lumMod val="75000"/>
                  </a:schemeClr>
                </a:solidFill>
                <a:latin typeface="Avenir Book"/>
                <a:cs typeface="Avenir Book"/>
              </a:rPr>
              <a:t>Freedom in Christ</a:t>
            </a:r>
          </a:p>
        </p:txBody>
      </p:sp>
      <p:sp>
        <p:nvSpPr>
          <p:cNvPr id="7" name="TextBox 6"/>
          <p:cNvSpPr txBox="1"/>
          <p:nvPr/>
        </p:nvSpPr>
        <p:spPr>
          <a:xfrm>
            <a:off x="647700" y="2521059"/>
            <a:ext cx="7848601" cy="1692771"/>
          </a:xfrm>
          <a:prstGeom prst="rect">
            <a:avLst/>
          </a:prstGeom>
          <a:blipFill rotWithShape="1">
            <a:blip r:embed="rId3"/>
            <a:stretch>
              <a:fillRect/>
            </a:stretch>
          </a:blipFill>
          <a:effectLst>
            <a:outerShdw blurRad="50800" dist="38100" dir="5400000" algn="t" rotWithShape="0">
              <a:prstClr val="black">
                <a:alpha val="40000"/>
              </a:prstClr>
            </a:outerShdw>
          </a:effectLst>
        </p:spPr>
        <p:txBody>
          <a:bodyPr wrap="square" rtlCol="0">
            <a:spAutoFit/>
            <a:scene3d>
              <a:camera prst="orthographicFront"/>
              <a:lightRig rig="threePt" dir="t"/>
            </a:scene3d>
            <a:sp3d extrusionH="57150">
              <a:bevelT w="38100" h="38100" prst="convex"/>
            </a:sp3d>
          </a:bodyPr>
          <a:lstStyle/>
          <a:p>
            <a:r>
              <a:rPr lang="en-US" sz="2800" dirty="0" smtClean="0">
                <a:ln>
                  <a:solidFill>
                    <a:srgbClr val="D9B662"/>
                  </a:solidFill>
                </a:ln>
                <a:solidFill>
                  <a:schemeClr val="bg2">
                    <a:lumMod val="75000"/>
                  </a:schemeClr>
                </a:solidFill>
                <a:latin typeface="Avenir Book"/>
                <a:cs typeface="Avenir Book"/>
              </a:rPr>
              <a:t>It </a:t>
            </a:r>
            <a:r>
              <a:rPr lang="en-US" sz="2800" dirty="0">
                <a:ln>
                  <a:solidFill>
                    <a:srgbClr val="D9B662"/>
                  </a:solidFill>
                </a:ln>
                <a:solidFill>
                  <a:schemeClr val="bg2">
                    <a:lumMod val="75000"/>
                  </a:schemeClr>
                </a:solidFill>
                <a:latin typeface="Avenir Book"/>
                <a:cs typeface="Avenir Book"/>
              </a:rPr>
              <a:t>was for freedom that Christ set us free; therefore keep standing firm and do not be subject again to a yoke of slavery. </a:t>
            </a:r>
            <a:endParaRPr lang="en-US" sz="2800" dirty="0" smtClean="0">
              <a:ln>
                <a:solidFill>
                  <a:srgbClr val="D9B662"/>
                </a:solidFill>
              </a:ln>
              <a:solidFill>
                <a:schemeClr val="bg2">
                  <a:lumMod val="75000"/>
                </a:schemeClr>
              </a:solidFill>
              <a:latin typeface="Avenir Book"/>
              <a:cs typeface="Avenir Book"/>
            </a:endParaRPr>
          </a:p>
          <a:p>
            <a:pPr algn="r"/>
            <a:r>
              <a:rPr lang="en-US" sz="2000" dirty="0" smtClean="0">
                <a:ln>
                  <a:solidFill>
                    <a:srgbClr val="D9B662"/>
                  </a:solidFill>
                </a:ln>
                <a:solidFill>
                  <a:schemeClr val="bg2">
                    <a:lumMod val="75000"/>
                  </a:schemeClr>
                </a:solidFill>
                <a:latin typeface="Avenir Book"/>
                <a:cs typeface="Avenir Book"/>
              </a:rPr>
              <a:t>Gal. 5:1</a:t>
            </a:r>
            <a:endParaRPr lang="en-US" sz="2000" dirty="0">
              <a:ln>
                <a:solidFill>
                  <a:srgbClr val="D9B662"/>
                </a:solidFill>
              </a:ln>
              <a:solidFill>
                <a:schemeClr val="bg2">
                  <a:lumMod val="75000"/>
                </a:schemeClr>
              </a:solidFill>
              <a:latin typeface="Avenir Book"/>
              <a:cs typeface="Avenir Book"/>
            </a:endParaRPr>
          </a:p>
        </p:txBody>
      </p:sp>
    </p:spTree>
    <p:extLst>
      <p:ext uri="{BB962C8B-B14F-4D97-AF65-F5344CB8AC3E}">
        <p14:creationId xmlns:p14="http://schemas.microsoft.com/office/powerpoint/2010/main" val="3106212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glow rad="101600">
                    <a:schemeClr val="accent6">
                      <a:satMod val="175000"/>
                      <a:alpha val="40000"/>
                    </a:schemeClr>
                  </a:glow>
                </a:effectLst>
                <a:latin typeface="Avenir Book"/>
                <a:cs typeface="Avenir Book"/>
              </a:rPr>
              <a:t>1</a:t>
            </a:r>
            <a:r>
              <a:rPr lang="en-US" sz="2400" dirty="0" smtClean="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effectLst>
                  <a:glow rad="101600">
                    <a:schemeClr val="accent6">
                      <a:satMod val="175000"/>
                      <a:alpha val="40000"/>
                    </a:schemeClr>
                  </a:glow>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
        <p:nvSpPr>
          <p:cNvPr id="5" name="TextBox 4"/>
          <p:cNvSpPr txBox="1">
            <a:spLocks/>
          </p:cNvSpPr>
          <p:nvPr/>
        </p:nvSpPr>
        <p:spPr>
          <a:xfrm>
            <a:off x="436853" y="2351641"/>
            <a:ext cx="2708826"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Acts 14:23-28</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79628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Galatians Map 1.png"/>
          <p:cNvPicPr>
            <a:picLocks noChangeAspect="1"/>
          </p:cNvPicPr>
          <p:nvPr/>
        </p:nvPicPr>
        <p:blipFill rotWithShape="1">
          <a:blip r:embed="rId2">
            <a:extLst>
              <a:ext uri="{28A0092B-C50C-407E-A947-70E740481C1C}">
                <a14:useLocalDpi xmlns:a14="http://schemas.microsoft.com/office/drawing/2010/main" val="0"/>
              </a:ext>
            </a:extLst>
          </a:blip>
          <a:srcRect l="2916" t="12115" r="2905" b="12073"/>
          <a:stretch/>
        </p:blipFill>
        <p:spPr>
          <a:xfrm>
            <a:off x="0" y="-20672"/>
            <a:ext cx="9144000" cy="6905672"/>
          </a:xfrm>
          <a:prstGeom prst="rect">
            <a:avLst/>
          </a:prstGeom>
        </p:spPr>
      </p:pic>
    </p:spTree>
    <p:extLst>
      <p:ext uri="{BB962C8B-B14F-4D97-AF65-F5344CB8AC3E}">
        <p14:creationId xmlns:p14="http://schemas.microsoft.com/office/powerpoint/2010/main" val="403147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glow rad="101600">
                    <a:schemeClr val="accent6">
                      <a:satMod val="175000"/>
                      <a:alpha val="40000"/>
                    </a:schemeClr>
                  </a:glow>
                </a:effectLst>
                <a:latin typeface="Avenir Book"/>
                <a:cs typeface="Avenir Book"/>
              </a:rPr>
              <a:t>1</a:t>
            </a:r>
            <a:r>
              <a:rPr lang="en-US" sz="2400" dirty="0" smtClean="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effectLst>
                  <a:glow rad="101600">
                    <a:schemeClr val="accent6">
                      <a:satMod val="175000"/>
                      <a:alpha val="40000"/>
                    </a:schemeClr>
                  </a:glow>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
        <p:nvSpPr>
          <p:cNvPr id="5" name="TextBox 4"/>
          <p:cNvSpPr txBox="1">
            <a:spLocks/>
          </p:cNvSpPr>
          <p:nvPr/>
        </p:nvSpPr>
        <p:spPr>
          <a:xfrm>
            <a:off x="499917" y="2351641"/>
            <a:ext cx="2252496"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Acts 15:1-5</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41596803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glow rad="101600">
                    <a:schemeClr val="accent6">
                      <a:satMod val="175000"/>
                      <a:alpha val="40000"/>
                    </a:schemeClr>
                  </a:glow>
                </a:effectLst>
                <a:latin typeface="Avenir Book"/>
                <a:cs typeface="Avenir Book"/>
              </a:rPr>
              <a:t>2</a:t>
            </a:r>
            <a:r>
              <a:rPr lang="en-US" sz="2400" dirty="0">
                <a:solidFill>
                  <a:srgbClr val="FAC090"/>
                </a:solidFill>
                <a:effectLst>
                  <a:glow rad="101600">
                    <a:schemeClr val="accent6">
                      <a:satMod val="175000"/>
                      <a:alpha val="40000"/>
                    </a:schemeClr>
                  </a:glow>
                </a:effectLst>
                <a:latin typeface="Avenir Book"/>
                <a:cs typeface="Avenir Book"/>
              </a:rPr>
              <a:t> And it was because of a revelation that I went up; </a:t>
            </a:r>
            <a:r>
              <a:rPr lang="en-US" sz="2400" dirty="0">
                <a:solidFill>
                  <a:srgbClr val="FAC090"/>
                </a:solidFill>
                <a:effectLst/>
                <a:latin typeface="Avenir Book"/>
                <a:cs typeface="Avenir Book"/>
              </a:rPr>
              <a:t>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Tree>
    <p:extLst>
      <p:ext uri="{BB962C8B-B14F-4D97-AF65-F5344CB8AC3E}">
        <p14:creationId xmlns:p14="http://schemas.microsoft.com/office/powerpoint/2010/main" val="122902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t>
            </a:r>
            <a:r>
              <a:rPr lang="en-US" sz="2400" dirty="0">
                <a:solidFill>
                  <a:srgbClr val="FAC090"/>
                </a:solidFill>
                <a:effectLst>
                  <a:glow rad="101600">
                    <a:schemeClr val="accent6">
                      <a:satMod val="175000"/>
                      <a:alpha val="40000"/>
                    </a:schemeClr>
                  </a:glow>
                </a:effectLst>
                <a:latin typeface="Avenir Book"/>
                <a:cs typeface="Avenir Book"/>
              </a:rPr>
              <a:t>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
        <p:nvSpPr>
          <p:cNvPr id="5" name="TextBox 4"/>
          <p:cNvSpPr txBox="1">
            <a:spLocks/>
          </p:cNvSpPr>
          <p:nvPr/>
        </p:nvSpPr>
        <p:spPr>
          <a:xfrm>
            <a:off x="462035" y="3738082"/>
            <a:ext cx="2480661"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Acts 15:6-12</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275127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glow rad="101600">
                    <a:schemeClr val="accent6">
                      <a:satMod val="175000"/>
                      <a:alpha val="40000"/>
                    </a:schemeClr>
                  </a:glow>
                </a:effectLst>
                <a:latin typeface="Avenir Book"/>
                <a:cs typeface="Avenir Book"/>
              </a:rPr>
              <a:t>3</a:t>
            </a:r>
            <a:r>
              <a:rPr lang="en-US" sz="2400" dirty="0">
                <a:solidFill>
                  <a:srgbClr val="FAC090"/>
                </a:solidFill>
                <a:effectLst>
                  <a:glow rad="101600">
                    <a:schemeClr val="accent6">
                      <a:satMod val="175000"/>
                      <a:alpha val="40000"/>
                    </a:schemeClr>
                  </a:glow>
                </a:effectLst>
                <a:latin typeface="Avenir Book"/>
                <a:cs typeface="Avenir Book"/>
              </a:rPr>
              <a:t> But not even Titus who was with me, though he was a Greek, was compelled to be circumcised.</a:t>
            </a:r>
            <a:r>
              <a:rPr lang="en-US" sz="2400" baseline="30000" dirty="0">
                <a:solidFill>
                  <a:srgbClr val="FAC090"/>
                </a:solidFill>
                <a:effectLst>
                  <a:glow rad="101600">
                    <a:schemeClr val="accent6">
                      <a:satMod val="175000"/>
                      <a:alpha val="40000"/>
                    </a:schemeClr>
                  </a:glow>
                </a:effectLst>
                <a:latin typeface="Avenir Book"/>
                <a:cs typeface="Avenir Book"/>
              </a:rPr>
              <a:t>4</a:t>
            </a:r>
            <a:r>
              <a:rPr lang="en-US" sz="2400" dirty="0">
                <a:solidFill>
                  <a:srgbClr val="FAC090"/>
                </a:solidFill>
                <a:effectLst>
                  <a:glow rad="101600">
                    <a:schemeClr val="accent6">
                      <a:satMod val="175000"/>
                      <a:alpha val="40000"/>
                    </a:schemeClr>
                  </a:glow>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latin typeface="Avenir Book"/>
                <a:cs typeface="Avenir Book"/>
              </a:rPr>
              <a:t>5</a:t>
            </a:r>
            <a:r>
              <a:rPr lang="en-US" sz="2400" dirty="0">
                <a:solidFill>
                  <a:srgbClr val="FAC090"/>
                </a:solidFill>
                <a:effectLst/>
                <a:latin typeface="Avenir Book"/>
                <a:cs typeface="Avenir Book"/>
              </a:rPr>
              <a:t> But we did not yield in subjection to them for even an ˚hour, so that the truth of the gospel might remain with you. </a:t>
            </a:r>
          </a:p>
        </p:txBody>
      </p:sp>
    </p:spTree>
    <p:extLst>
      <p:ext uri="{BB962C8B-B14F-4D97-AF65-F5344CB8AC3E}">
        <p14:creationId xmlns:p14="http://schemas.microsoft.com/office/powerpoint/2010/main" val="34166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498598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latin typeface="Avenir Book"/>
                <a:cs typeface="Avenir Book"/>
              </a:rPr>
              <a:t>1</a:t>
            </a:r>
            <a:r>
              <a:rPr lang="en-US" sz="2400" dirty="0" smtClean="0">
                <a:solidFill>
                  <a:srgbClr val="FAC090"/>
                </a:solidFill>
                <a:effectLst/>
                <a:latin typeface="Avenir Book"/>
                <a:cs typeface="Avenir Book"/>
              </a:rPr>
              <a:t> </a:t>
            </a:r>
            <a:r>
              <a:rPr lang="en-US" sz="2400" dirty="0">
                <a:solidFill>
                  <a:srgbClr val="FAC090"/>
                </a:solidFill>
                <a:effectLst/>
                <a:latin typeface="Avenir Book"/>
                <a:cs typeface="Avenir Book"/>
              </a:rPr>
              <a:t>Then after an interval of fourteen years I went up again to Jerusalem with Barnabas, taking Titus along also.</a:t>
            </a:r>
            <a:r>
              <a:rPr lang="en-US" sz="2400" baseline="30000" dirty="0">
                <a:solidFill>
                  <a:srgbClr val="FAC090"/>
                </a:solidFill>
                <a:effectLst/>
                <a:latin typeface="Avenir Book"/>
                <a:cs typeface="Avenir Book"/>
              </a:rPr>
              <a:t>2</a:t>
            </a:r>
            <a:r>
              <a:rPr lang="en-US" sz="2400" dirty="0">
                <a:solidFill>
                  <a:srgbClr val="FAC090"/>
                </a:solidFill>
                <a:effectLst/>
                <a:latin typeface="Avenir Book"/>
                <a:cs typeface="Avenir Book"/>
              </a:rPr>
              <a:t> And it was because of a revelation that I went up; and I submitted to them the gospel which I preach among the Gentiles, but I did so in private to those who were of reputation, for fear that I might be running, or had run, in vain.</a:t>
            </a:r>
            <a:r>
              <a:rPr lang="en-US" sz="2400" baseline="30000" dirty="0">
                <a:solidFill>
                  <a:srgbClr val="FAC090"/>
                </a:solidFill>
                <a:effectLst/>
                <a:latin typeface="Avenir Book"/>
                <a:cs typeface="Avenir Book"/>
              </a:rPr>
              <a:t>3</a:t>
            </a:r>
            <a:r>
              <a:rPr lang="en-US" sz="2400" dirty="0">
                <a:solidFill>
                  <a:srgbClr val="FAC090"/>
                </a:solidFill>
                <a:effectLst/>
                <a:latin typeface="Avenir Book"/>
                <a:cs typeface="Avenir Book"/>
              </a:rPr>
              <a:t> But not even Titus who was with me, though he was a Greek, was compelled to be circumcised.</a:t>
            </a:r>
            <a:r>
              <a:rPr lang="en-US" sz="2400" baseline="30000" dirty="0">
                <a:solidFill>
                  <a:srgbClr val="FAC090"/>
                </a:solidFill>
                <a:effectLst/>
                <a:latin typeface="Avenir Book"/>
                <a:cs typeface="Avenir Book"/>
              </a:rPr>
              <a:t>4</a:t>
            </a:r>
            <a:r>
              <a:rPr lang="en-US" sz="2400" dirty="0">
                <a:solidFill>
                  <a:srgbClr val="FAC090"/>
                </a:solidFill>
                <a:effectLst/>
                <a:latin typeface="Avenir Book"/>
                <a:cs typeface="Avenir Book"/>
              </a:rPr>
              <a:t> But it was because of the false brethren who had sneaked in to spy out our liberty which we have in Christ Jesus, in order to bring us into bondage.</a:t>
            </a:r>
            <a:r>
              <a:rPr lang="en-US" sz="2400" baseline="30000" dirty="0">
                <a:solidFill>
                  <a:srgbClr val="FAC090"/>
                </a:solidFill>
                <a:effectLst>
                  <a:glow rad="101600">
                    <a:schemeClr val="accent6">
                      <a:satMod val="175000"/>
                      <a:alpha val="40000"/>
                    </a:schemeClr>
                  </a:glow>
                </a:effectLst>
                <a:latin typeface="Avenir Book"/>
                <a:cs typeface="Avenir Book"/>
              </a:rPr>
              <a:t>5</a:t>
            </a:r>
            <a:r>
              <a:rPr lang="en-US" sz="2400" dirty="0">
                <a:solidFill>
                  <a:srgbClr val="FAC090"/>
                </a:solidFill>
                <a:effectLst>
                  <a:glow rad="101600">
                    <a:schemeClr val="accent6">
                      <a:satMod val="175000"/>
                      <a:alpha val="40000"/>
                    </a:schemeClr>
                  </a:glow>
                </a:effectLst>
                <a:latin typeface="Avenir Book"/>
                <a:cs typeface="Avenir Book"/>
              </a:rPr>
              <a:t> But we did not yield in subjection to them for even an ˚hour, so that the truth of the gospel might remain with you. </a:t>
            </a:r>
          </a:p>
        </p:txBody>
      </p:sp>
    </p:spTree>
    <p:extLst>
      <p:ext uri="{BB962C8B-B14F-4D97-AF65-F5344CB8AC3E}">
        <p14:creationId xmlns:p14="http://schemas.microsoft.com/office/powerpoint/2010/main" val="263201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effectLst>
                  <a:glow rad="101600">
                    <a:schemeClr val="accent6">
                      <a:satMod val="175000"/>
                      <a:alpha val="40000"/>
                    </a:schemeClr>
                  </a:glow>
                </a:effectLst>
                <a:latin typeface="Avenir Book"/>
                <a:cs typeface="Avenir Book"/>
              </a:rPr>
              <a:t>6 </a:t>
            </a:r>
            <a:r>
              <a:rPr lang="en-US" sz="2400" dirty="0">
                <a:solidFill>
                  <a:srgbClr val="FAC090"/>
                </a:solidFill>
                <a:effectLst>
                  <a:glow rad="101600">
                    <a:schemeClr val="accent6">
                      <a:satMod val="175000"/>
                      <a:alpha val="40000"/>
                    </a:schemeClr>
                  </a:glow>
                </a:effectLst>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latin typeface="Avenir Book"/>
                <a:cs typeface="Avenir Book"/>
              </a:rPr>
              <a:t>10</a:t>
            </a:r>
            <a:r>
              <a:rPr lang="en-US" sz="2400" dirty="0">
                <a:solidFill>
                  <a:srgbClr val="FAC090"/>
                </a:solidFill>
                <a:latin typeface="Avenir Book"/>
                <a:cs typeface="Avenir Book"/>
              </a:rPr>
              <a:t> They only asked us to remember the poor—the very thing I also was eager to do. </a:t>
            </a:r>
            <a:endParaRPr lang="en-US" sz="2400" dirty="0">
              <a:solidFill>
                <a:srgbClr val="FAC090"/>
              </a:solidFill>
              <a:effectLst/>
              <a:latin typeface="Avenir Book"/>
              <a:cs typeface="Avenir Book"/>
            </a:endParaRPr>
          </a:p>
        </p:txBody>
      </p:sp>
    </p:spTree>
    <p:extLst>
      <p:ext uri="{BB962C8B-B14F-4D97-AF65-F5344CB8AC3E}">
        <p14:creationId xmlns:p14="http://schemas.microsoft.com/office/powerpoint/2010/main" val="271803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effectLst>
                  <a:glow rad="101600">
                    <a:schemeClr val="accent6">
                      <a:satMod val="175000"/>
                      <a:alpha val="40000"/>
                    </a:schemeClr>
                  </a:glow>
                </a:effectLst>
                <a:latin typeface="Avenir Book"/>
                <a:cs typeface="Avenir Book"/>
              </a:rPr>
              <a:t>7</a:t>
            </a:r>
            <a:r>
              <a:rPr lang="en-US" sz="2400" dirty="0">
                <a:solidFill>
                  <a:srgbClr val="FAC090"/>
                </a:solidFill>
                <a:effectLst>
                  <a:glow rad="101600">
                    <a:schemeClr val="accent6">
                      <a:satMod val="175000"/>
                      <a:alpha val="40000"/>
                    </a:schemeClr>
                  </a:glow>
                </a:effectLst>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effectLst>
                  <a:glow rad="101600">
                    <a:schemeClr val="accent6">
                      <a:satMod val="175000"/>
                      <a:alpha val="40000"/>
                    </a:schemeClr>
                  </a:glow>
                </a:effectLst>
                <a:latin typeface="Avenir Book"/>
                <a:cs typeface="Avenir Book"/>
              </a:rPr>
              <a:t>8</a:t>
            </a:r>
            <a:r>
              <a:rPr lang="en-US" sz="2400" dirty="0">
                <a:solidFill>
                  <a:srgbClr val="FAC090"/>
                </a:solidFill>
                <a:effectLst>
                  <a:glow rad="101600">
                    <a:schemeClr val="accent6">
                      <a:satMod val="175000"/>
                      <a:alpha val="40000"/>
                    </a:schemeClr>
                  </a:glow>
                </a:effectLst>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latin typeface="Avenir Book"/>
                <a:cs typeface="Avenir Book"/>
              </a:rPr>
              <a:t>10</a:t>
            </a:r>
            <a:r>
              <a:rPr lang="en-US" sz="2400" dirty="0">
                <a:solidFill>
                  <a:srgbClr val="FAC090"/>
                </a:solidFill>
                <a:latin typeface="Avenir Book"/>
                <a:cs typeface="Avenir Book"/>
              </a:rPr>
              <a:t> They only asked us to remember the poor—the very thing I also was eager to do. </a:t>
            </a:r>
            <a:endParaRPr lang="en-US" sz="2400" dirty="0">
              <a:solidFill>
                <a:srgbClr val="FAC090"/>
              </a:solidFill>
              <a:effectLst/>
              <a:latin typeface="Avenir Book"/>
              <a:cs typeface="Avenir Book"/>
            </a:endParaRPr>
          </a:p>
        </p:txBody>
      </p:sp>
    </p:spTree>
    <p:extLst>
      <p:ext uri="{BB962C8B-B14F-4D97-AF65-F5344CB8AC3E}">
        <p14:creationId xmlns:p14="http://schemas.microsoft.com/office/powerpoint/2010/main" val="166879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effectLst>
                  <a:glow rad="101600">
                    <a:schemeClr val="accent6">
                      <a:satMod val="175000"/>
                      <a:alpha val="40000"/>
                    </a:schemeClr>
                  </a:glow>
                </a:effectLst>
                <a:latin typeface="Avenir Book"/>
                <a:cs typeface="Avenir Book"/>
              </a:rPr>
              <a:t>9</a:t>
            </a:r>
            <a:r>
              <a:rPr lang="en-US" sz="2400" dirty="0">
                <a:solidFill>
                  <a:srgbClr val="FAC090"/>
                </a:solidFill>
                <a:effectLst>
                  <a:glow rad="101600">
                    <a:schemeClr val="accent6">
                      <a:satMod val="175000"/>
                      <a:alpha val="40000"/>
                    </a:schemeClr>
                  </a:glow>
                </a:effectLst>
                <a:latin typeface="Avenir Book"/>
                <a:cs typeface="Avenir Book"/>
              </a:rPr>
              <a:t> and recognizing the grace that had been given to me, James and </a:t>
            </a:r>
            <a:r>
              <a:rPr lang="en-US" sz="2400" dirty="0" err="1">
                <a:solidFill>
                  <a:srgbClr val="FAC090"/>
                </a:solidFill>
                <a:effectLst>
                  <a:glow rad="101600">
                    <a:schemeClr val="accent6">
                      <a:satMod val="175000"/>
                      <a:alpha val="40000"/>
                    </a:schemeClr>
                  </a:glow>
                </a:effectLst>
                <a:latin typeface="Avenir Book"/>
                <a:cs typeface="Avenir Book"/>
              </a:rPr>
              <a:t>Cephas</a:t>
            </a:r>
            <a:r>
              <a:rPr lang="en-US" sz="2400" dirty="0">
                <a:solidFill>
                  <a:srgbClr val="FAC090"/>
                </a:solidFill>
                <a:effectLst>
                  <a:glow rad="101600">
                    <a:schemeClr val="accent6">
                      <a:satMod val="175000"/>
                      <a:alpha val="40000"/>
                    </a:schemeClr>
                  </a:glow>
                </a:effectLst>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latin typeface="Avenir Book"/>
                <a:cs typeface="Avenir Book"/>
              </a:rPr>
              <a:t>10</a:t>
            </a:r>
            <a:r>
              <a:rPr lang="en-US" sz="2400" dirty="0">
                <a:solidFill>
                  <a:srgbClr val="FAC090"/>
                </a:solidFill>
                <a:latin typeface="Avenir Book"/>
                <a:cs typeface="Avenir Book"/>
              </a:rPr>
              <a:t> They only asked us to remember the poor—the very thing I also was eager to do. </a:t>
            </a:r>
            <a:endParaRPr lang="en-US" sz="2400" dirty="0">
              <a:solidFill>
                <a:srgbClr val="FAC090"/>
              </a:solidFill>
              <a:effectLst/>
              <a:latin typeface="Avenir Book"/>
              <a:cs typeface="Avenir Book"/>
            </a:endParaRPr>
          </a:p>
        </p:txBody>
      </p:sp>
      <p:sp>
        <p:nvSpPr>
          <p:cNvPr id="5" name="TextBox 4"/>
          <p:cNvSpPr txBox="1"/>
          <p:nvPr/>
        </p:nvSpPr>
        <p:spPr>
          <a:xfrm>
            <a:off x="352778" y="1656459"/>
            <a:ext cx="8438444" cy="3785652"/>
          </a:xfrm>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r>
              <a:rPr lang="en-US" sz="2400" b="1" dirty="0">
                <a:solidFill>
                  <a:srgbClr val="000000"/>
                </a:solidFill>
                <a:latin typeface="Avenir Book"/>
                <a:cs typeface="Avenir Book"/>
              </a:rPr>
              <a:t>“That God does not respect man for his person was evidenced by the fact that Paul’s knowledge of the gospel was already so complete and his work was so </a:t>
            </a:r>
            <a:r>
              <a:rPr lang="en-US" sz="2400" b="1" dirty="0" err="1">
                <a:solidFill>
                  <a:srgbClr val="000000"/>
                </a:solidFill>
                <a:latin typeface="Avenir Book"/>
                <a:cs typeface="Avenir Book"/>
              </a:rPr>
              <a:t>honoured</a:t>
            </a:r>
            <a:r>
              <a:rPr lang="en-US" sz="2400" b="1" dirty="0">
                <a:solidFill>
                  <a:srgbClr val="000000"/>
                </a:solidFill>
                <a:latin typeface="Avenir Book"/>
                <a:cs typeface="Avenir Book"/>
              </a:rPr>
              <a:t> by God, that those whose person seemed to many so markedly superior to his, found that all they had to do was to frankly recognize his teaching as already adequate and complete, and his work as standing on a perfectly equal footing with their own.</a:t>
            </a:r>
            <a:r>
              <a:rPr lang="en-US" sz="2400" b="1" dirty="0" smtClean="0">
                <a:solidFill>
                  <a:srgbClr val="000000"/>
                </a:solidFill>
                <a:latin typeface="Avenir Book"/>
                <a:cs typeface="Avenir Book"/>
              </a:rPr>
              <a:t>”</a:t>
            </a:r>
          </a:p>
          <a:p>
            <a:pPr algn="r"/>
            <a:r>
              <a:rPr lang="en-US" b="1" i="1" dirty="0" smtClean="0">
                <a:solidFill>
                  <a:srgbClr val="000000"/>
                </a:solidFill>
                <a:latin typeface="Avenir Book"/>
                <a:cs typeface="Avenir Book"/>
              </a:rPr>
              <a:t>-Pulpit Commentary</a:t>
            </a:r>
            <a:endParaRPr lang="en-US" b="1" i="1" dirty="0">
              <a:solidFill>
                <a:srgbClr val="000000"/>
              </a:solidFill>
              <a:latin typeface="Avenir Book"/>
              <a:cs typeface="Avenir Book"/>
            </a:endParaRPr>
          </a:p>
        </p:txBody>
      </p:sp>
      <p:sp>
        <p:nvSpPr>
          <p:cNvPr id="6" name="TextBox 5"/>
          <p:cNvSpPr txBox="1">
            <a:spLocks/>
          </p:cNvSpPr>
          <p:nvPr/>
        </p:nvSpPr>
        <p:spPr>
          <a:xfrm>
            <a:off x="436853" y="3799441"/>
            <a:ext cx="2708826"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Acts 15:22-29</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11763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1" nodeType="clickEffect">
                                  <p:stCondLst>
                                    <p:cond delay="0"/>
                                  </p:stCondLst>
                                  <p:childTnLst>
                                    <p:animEffect transition="out" filter="dissolv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D9B662"/>
                </a:solidFill>
                <a:latin typeface="Avenir Book"/>
                <a:cs typeface="Avenir Book"/>
              </a:rPr>
              <a:t>KEY VERSE</a:t>
            </a:r>
            <a:endParaRPr lang="en-US" sz="3200" dirty="0">
              <a:solidFill>
                <a:srgbClr val="D9B662"/>
              </a:solidFill>
              <a:latin typeface="Avenir Book"/>
              <a:cs typeface="Avenir Book"/>
            </a:endParaRPr>
          </a:p>
        </p:txBody>
      </p:sp>
      <p:sp>
        <p:nvSpPr>
          <p:cNvPr id="5" name="TextBox 4"/>
          <p:cNvSpPr txBox="1"/>
          <p:nvPr/>
        </p:nvSpPr>
        <p:spPr>
          <a:xfrm>
            <a:off x="647700" y="1874728"/>
            <a:ext cx="7848601" cy="3416320"/>
          </a:xfrm>
          <a:prstGeom prst="rect">
            <a:avLst/>
          </a:prstGeom>
          <a:blipFill rotWithShape="1">
            <a:blip r:embed="rId3"/>
            <a:stretch>
              <a:fillRect/>
            </a:stretch>
          </a:blipFill>
          <a:effectLst>
            <a:outerShdw blurRad="50800" dist="38100" dir="5400000" algn="t" rotWithShape="0">
              <a:prstClr val="black">
                <a:alpha val="40000"/>
              </a:prstClr>
            </a:outerShdw>
          </a:effectLst>
        </p:spPr>
        <p:txBody>
          <a:bodyPr wrap="square" rtlCol="0">
            <a:spAutoFit/>
            <a:scene3d>
              <a:camera prst="orthographicFront"/>
              <a:lightRig rig="threePt" dir="t"/>
            </a:scene3d>
            <a:sp3d extrusionH="57150">
              <a:bevelT w="38100" h="38100" prst="convex"/>
            </a:sp3d>
          </a:bodyPr>
          <a:lstStyle/>
          <a:p>
            <a:r>
              <a:rPr lang="en-US" sz="2800" dirty="0">
                <a:solidFill>
                  <a:srgbClr val="D9B662"/>
                </a:solidFill>
                <a:latin typeface="Avenir Book"/>
                <a:cs typeface="Avenir Book"/>
              </a:rPr>
              <a:t>N</a:t>
            </a:r>
            <a:r>
              <a:rPr lang="en-US" sz="2800" dirty="0" smtClean="0">
                <a:solidFill>
                  <a:srgbClr val="D9B662"/>
                </a:solidFill>
                <a:latin typeface="Avenir Book"/>
                <a:cs typeface="Avenir Book"/>
              </a:rPr>
              <a:t>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p>
          <a:p>
            <a:endParaRPr lang="en-US" sz="2800" dirty="0" smtClean="0">
              <a:solidFill>
                <a:srgbClr val="D9B662"/>
              </a:solidFill>
              <a:latin typeface="Avenir Book"/>
              <a:cs typeface="Avenir Book"/>
            </a:endParaRPr>
          </a:p>
          <a:p>
            <a:pPr algn="r"/>
            <a:r>
              <a:rPr lang="en-US" sz="2000" dirty="0" smtClean="0">
                <a:solidFill>
                  <a:srgbClr val="D9B662"/>
                </a:solidFill>
                <a:latin typeface="Avenir Book"/>
                <a:cs typeface="Avenir Book"/>
              </a:rPr>
              <a:t>Gal. 2:16 </a:t>
            </a:r>
          </a:p>
        </p:txBody>
      </p:sp>
    </p:spTree>
    <p:extLst>
      <p:ext uri="{BB962C8B-B14F-4D97-AF65-F5344CB8AC3E}">
        <p14:creationId xmlns:p14="http://schemas.microsoft.com/office/powerpoint/2010/main" val="1470299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2:6-10</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35531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400" baseline="30000" dirty="0" smtClean="0">
                <a:solidFill>
                  <a:srgbClr val="FAC090"/>
                </a:solidFill>
                <a:latin typeface="Avenir Book"/>
                <a:cs typeface="Avenir Book"/>
              </a:rPr>
              <a:t>6 </a:t>
            </a:r>
            <a:r>
              <a:rPr lang="en-US" sz="2400" dirty="0">
                <a:solidFill>
                  <a:srgbClr val="FAC090"/>
                </a:solidFill>
                <a:latin typeface="Avenir Book"/>
                <a:cs typeface="Avenir Book"/>
              </a:rPr>
              <a:t>But from those who were of high reputation (what they were makes no difference to me; God shows no partiality)—well, those who were of reputation contributed nothing to me.</a:t>
            </a:r>
            <a:r>
              <a:rPr lang="en-US" sz="2400" baseline="30000" dirty="0">
                <a:solidFill>
                  <a:srgbClr val="FAC090"/>
                </a:solidFill>
                <a:latin typeface="Avenir Book"/>
                <a:cs typeface="Avenir Book"/>
              </a:rPr>
              <a:t>7</a:t>
            </a:r>
            <a:r>
              <a:rPr lang="en-US" sz="2400" dirty="0">
                <a:solidFill>
                  <a:srgbClr val="FAC090"/>
                </a:solidFill>
                <a:latin typeface="Avenir Book"/>
                <a:cs typeface="Avenir Book"/>
              </a:rPr>
              <a:t> But on the contrary, seeing that I had been entrusted with the gospel to the uncircumcised, just as Peter had been to the circumcised</a:t>
            </a:r>
            <a:r>
              <a:rPr lang="en-US" sz="2400" baseline="30000" dirty="0">
                <a:solidFill>
                  <a:srgbClr val="FAC090"/>
                </a:solidFill>
                <a:latin typeface="Avenir Book"/>
                <a:cs typeface="Avenir Book"/>
              </a:rPr>
              <a:t>8</a:t>
            </a:r>
            <a:r>
              <a:rPr lang="en-US" sz="2400" dirty="0">
                <a:solidFill>
                  <a:srgbClr val="FAC090"/>
                </a:solidFill>
                <a:latin typeface="Avenir Book"/>
                <a:cs typeface="Avenir Book"/>
              </a:rPr>
              <a:t> (for He who effectually worked for Peter in his apostleship to the circumcised effectually worked for me also to the Gentiles),</a:t>
            </a:r>
            <a:r>
              <a:rPr lang="en-US" sz="2400" baseline="30000" dirty="0">
                <a:solidFill>
                  <a:srgbClr val="FAC090"/>
                </a:solidFill>
                <a:latin typeface="Avenir Book"/>
                <a:cs typeface="Avenir Book"/>
              </a:rPr>
              <a:t>9</a:t>
            </a:r>
            <a:r>
              <a:rPr lang="en-US" sz="2400" dirty="0">
                <a:solidFill>
                  <a:srgbClr val="FAC090"/>
                </a:solidFill>
                <a:latin typeface="Avenir Book"/>
                <a:cs typeface="Avenir Book"/>
              </a:rPr>
              <a:t> and recognizing the grace that had been given to me, James and </a:t>
            </a:r>
            <a:r>
              <a:rPr lang="en-US" sz="2400" dirty="0" err="1">
                <a:solidFill>
                  <a:srgbClr val="FAC090"/>
                </a:solidFill>
                <a:latin typeface="Avenir Book"/>
                <a:cs typeface="Avenir Book"/>
              </a:rPr>
              <a:t>Cephas</a:t>
            </a:r>
            <a:r>
              <a:rPr lang="en-US" sz="2400" dirty="0">
                <a:solidFill>
                  <a:srgbClr val="FAC090"/>
                </a:solidFill>
                <a:latin typeface="Avenir Book"/>
                <a:cs typeface="Avenir Book"/>
              </a:rPr>
              <a:t> and John, who were reputed to be pillars, gave to me and Barnabas the right hand of fellowship, that we might go to the Gentiles, and they to the circumcised.</a:t>
            </a:r>
            <a:r>
              <a:rPr lang="en-US" sz="2400" baseline="30000" dirty="0">
                <a:solidFill>
                  <a:srgbClr val="FAC090"/>
                </a:solidFill>
                <a:effectLst>
                  <a:glow rad="101600">
                    <a:schemeClr val="accent6">
                      <a:satMod val="175000"/>
                      <a:alpha val="40000"/>
                    </a:schemeClr>
                  </a:glow>
                </a:effectLst>
                <a:latin typeface="Avenir Book"/>
                <a:cs typeface="Avenir Book"/>
              </a:rPr>
              <a:t>10</a:t>
            </a:r>
            <a:r>
              <a:rPr lang="en-US" sz="2400" dirty="0">
                <a:solidFill>
                  <a:srgbClr val="FAC090"/>
                </a:solidFill>
                <a:effectLst>
                  <a:glow rad="101600">
                    <a:schemeClr val="accent6">
                      <a:satMod val="175000"/>
                      <a:alpha val="40000"/>
                    </a:schemeClr>
                  </a:glow>
                </a:effectLst>
                <a:latin typeface="Avenir Book"/>
                <a:cs typeface="Avenir Book"/>
              </a:rPr>
              <a:t> They only asked us to remember the poor—the very thing I also was eager to do. </a:t>
            </a:r>
          </a:p>
        </p:txBody>
      </p:sp>
      <p:sp>
        <p:nvSpPr>
          <p:cNvPr id="5" name="TextBox 4"/>
          <p:cNvSpPr txBox="1">
            <a:spLocks/>
          </p:cNvSpPr>
          <p:nvPr/>
        </p:nvSpPr>
        <p:spPr>
          <a:xfrm>
            <a:off x="486895" y="5221841"/>
            <a:ext cx="3370747" cy="677108"/>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3200" dirty="0" smtClean="0">
                <a:solidFill>
                  <a:schemeClr val="bg1"/>
                </a:solidFill>
                <a:effectLst>
                  <a:outerShdw blurRad="50800" dist="38100" dir="2700000" algn="tl" rotWithShape="0">
                    <a:prstClr val="black">
                      <a:alpha val="40000"/>
                    </a:prstClr>
                  </a:outerShdw>
                </a:effectLst>
                <a:latin typeface="Avenir Book"/>
                <a:cs typeface="Avenir Book"/>
              </a:rPr>
              <a:t>Romans 15:25-29</a:t>
            </a:r>
            <a:endParaRPr lang="en-US" sz="3200"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233497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56919" y="591540"/>
            <a:ext cx="3865881" cy="584776"/>
          </a:xfrm>
          <a:prstGeom prst="rect">
            <a:avLst/>
          </a:prstGeom>
          <a:solidFill>
            <a:srgbClr val="07111E"/>
          </a:solid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TIMELINE</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7087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647700" y="1585604"/>
            <a:ext cx="7848601" cy="489364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u="sng" dirty="0" smtClean="0">
                <a:solidFill>
                  <a:srgbClr val="FAC090"/>
                </a:solidFill>
                <a:latin typeface="Avenir Book"/>
                <a:cs typeface="Avenir Book"/>
              </a:rPr>
              <a:t>Personal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Apostle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he is an apostle equal in authority and knowledge to Peter, James, and John. </a:t>
            </a:r>
            <a:r>
              <a:rPr lang="en-US" sz="2400" u="sng" dirty="0" smtClean="0">
                <a:solidFill>
                  <a:srgbClr val="FAC090"/>
                </a:solidFill>
                <a:latin typeface="Avenir Book"/>
                <a:cs typeface="Avenir Book"/>
              </a:rPr>
              <a:t>Chapters 1-2</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Doctrinal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Doctrine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justification is by "faith working through love" instead of by "works of law." </a:t>
            </a:r>
            <a:r>
              <a:rPr lang="en-US" sz="2400" u="sng" dirty="0" smtClean="0">
                <a:solidFill>
                  <a:srgbClr val="FAC090"/>
                </a:solidFill>
                <a:latin typeface="Avenir Book"/>
                <a:cs typeface="Avenir Book"/>
              </a:rPr>
              <a:t>Chapters 3-4</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Practical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Life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exhorts those "having begun in the Spirit" to "walk by the Spirit" and to bear "the fruit of the Spirit." </a:t>
            </a:r>
            <a:r>
              <a:rPr lang="en-US" sz="2400" u="sng" dirty="0" smtClean="0">
                <a:solidFill>
                  <a:srgbClr val="FAC090"/>
                </a:solidFill>
                <a:latin typeface="Avenir Book"/>
                <a:cs typeface="Avenir Book"/>
              </a:rPr>
              <a:t>Chapters 5-6</a:t>
            </a:r>
            <a:r>
              <a:rPr lang="en-US" sz="2400" dirty="0" smtClean="0">
                <a:solidFill>
                  <a:srgbClr val="FAC090"/>
                </a:solidFill>
                <a:latin typeface="Avenir Book"/>
                <a:cs typeface="Avenir Book"/>
              </a:rPr>
              <a:t>.</a:t>
            </a:r>
          </a:p>
          <a:p>
            <a:pPr indent="-274320" algn="r"/>
            <a:r>
              <a:rPr lang="en-US" sz="2400" dirty="0" smtClean="0">
                <a:solidFill>
                  <a:srgbClr val="FAC090"/>
                </a:solidFill>
                <a:latin typeface="Avenir Book"/>
                <a:cs typeface="Avenir Book"/>
              </a:rPr>
              <a:t>R.C. Bell</a:t>
            </a:r>
          </a:p>
        </p:txBody>
      </p:sp>
    </p:spTree>
    <p:extLst>
      <p:ext uri="{BB962C8B-B14F-4D97-AF65-F5344CB8AC3E}">
        <p14:creationId xmlns:p14="http://schemas.microsoft.com/office/powerpoint/2010/main" val="1779372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effectLst>
                  <a:outerShdw blurRad="50800" dist="38100" dir="2700000" algn="tl" rotWithShape="0">
                    <a:prstClr val="black">
                      <a:alpha val="40000"/>
                    </a:prstClr>
                  </a:outerShdw>
                </a:effectLst>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647700" y="1585604"/>
            <a:ext cx="7848601" cy="3139321"/>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u="sng" dirty="0" smtClean="0">
                <a:solidFill>
                  <a:srgbClr val="FAC090"/>
                </a:solidFill>
                <a:latin typeface="Avenir Book"/>
                <a:cs typeface="Avenir Book"/>
              </a:rPr>
              <a:t>Personal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Apostle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he is an apostle equal in authority and knowledge to Peter, James, and John. </a:t>
            </a:r>
            <a:r>
              <a:rPr lang="en-US" sz="2400" u="sng" dirty="0" smtClean="0">
                <a:solidFill>
                  <a:srgbClr val="FAC090"/>
                </a:solidFill>
                <a:latin typeface="Avenir Book"/>
                <a:cs typeface="Avenir Book"/>
              </a:rPr>
              <a:t>Chapters 1-2</a:t>
            </a:r>
            <a:r>
              <a:rPr lang="en-US" sz="2400" dirty="0" smtClean="0">
                <a:solidFill>
                  <a:srgbClr val="FAC090"/>
                </a:solidFill>
                <a:latin typeface="Avenir Book"/>
                <a:cs typeface="Avenir Book"/>
              </a:rPr>
              <a:t>.</a:t>
            </a:r>
          </a:p>
          <a:p>
            <a:pPr marL="342900" indent="-342900">
              <a:buFont typeface="Wingdings" charset="2"/>
              <a:buChar char="§"/>
            </a:pPr>
            <a:endParaRPr lang="en-US" sz="1000" dirty="0" smtClean="0">
              <a:solidFill>
                <a:srgbClr val="FAC090"/>
              </a:solidFill>
              <a:latin typeface="Avenir Book"/>
              <a:cs typeface="Avenir Book"/>
            </a:endParaRPr>
          </a:p>
          <a:p>
            <a:pPr marL="800100" lvl="1" indent="-342900">
              <a:buFont typeface="Arial"/>
              <a:buChar char="•"/>
            </a:pPr>
            <a:r>
              <a:rPr lang="en-US" sz="2400" dirty="0" smtClean="0">
                <a:solidFill>
                  <a:srgbClr val="FAC090"/>
                </a:solidFill>
                <a:latin typeface="Avenir Book"/>
                <a:cs typeface="Avenir Book"/>
              </a:rPr>
              <a:t>SALUTATION 1:1-5</a:t>
            </a:r>
          </a:p>
          <a:p>
            <a:pPr marL="800100" lvl="1" indent="-342900">
              <a:buFont typeface="Arial"/>
              <a:buChar char="•"/>
            </a:pPr>
            <a:endParaRPr lang="en-US" sz="1000" dirty="0" smtClean="0">
              <a:solidFill>
                <a:srgbClr val="FAC090"/>
              </a:solidFill>
              <a:latin typeface="Avenir Book"/>
              <a:cs typeface="Avenir Book"/>
            </a:endParaRPr>
          </a:p>
          <a:p>
            <a:pPr marL="800100" lvl="1" indent="-342900">
              <a:buFont typeface="Arial"/>
              <a:buChar char="•"/>
            </a:pPr>
            <a:r>
              <a:rPr lang="en-US" sz="2400" dirty="0" smtClean="0">
                <a:solidFill>
                  <a:srgbClr val="FAC090"/>
                </a:solidFill>
                <a:latin typeface="Avenir Book"/>
                <a:cs typeface="Avenir Book"/>
              </a:rPr>
              <a:t>DENUNCIATION 1:6-10</a:t>
            </a:r>
          </a:p>
          <a:p>
            <a:pPr marL="800100" lvl="1" indent="-342900">
              <a:buFont typeface="Arial"/>
              <a:buChar char="•"/>
            </a:pPr>
            <a:endParaRPr lang="en-US" sz="1000" dirty="0" smtClean="0">
              <a:solidFill>
                <a:srgbClr val="FAC090"/>
              </a:solidFill>
              <a:latin typeface="Avenir Book"/>
              <a:cs typeface="Avenir Book"/>
            </a:endParaRPr>
          </a:p>
          <a:p>
            <a:pPr marL="800100" lvl="1" indent="-342900">
              <a:buFont typeface="Arial"/>
              <a:buChar char="•"/>
            </a:pPr>
            <a:r>
              <a:rPr lang="en-US" sz="2400" dirty="0" smtClean="0">
                <a:solidFill>
                  <a:srgbClr val="FAC090"/>
                </a:solidFill>
                <a:latin typeface="Avenir Book"/>
                <a:cs typeface="Avenir Book"/>
              </a:rPr>
              <a:t>AFFIRMATION 1:11-2:14</a:t>
            </a:r>
          </a:p>
          <a:p>
            <a:pPr marL="342900" indent="-342900">
              <a:buFont typeface="Wingdings" charset="2"/>
              <a:buChar char="§"/>
            </a:pPr>
            <a:endParaRPr lang="en-US" sz="2400" dirty="0" smtClean="0">
              <a:solidFill>
                <a:srgbClr val="FAC090"/>
              </a:solidFill>
              <a:latin typeface="Avenir Book"/>
              <a:cs typeface="Avenir Book"/>
            </a:endParaRPr>
          </a:p>
        </p:txBody>
      </p:sp>
    </p:spTree>
    <p:extLst>
      <p:ext uri="{BB962C8B-B14F-4D97-AF65-F5344CB8AC3E}">
        <p14:creationId xmlns:p14="http://schemas.microsoft.com/office/powerpoint/2010/main" val="972504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Tree>
    <p:extLst>
      <p:ext uri="{BB962C8B-B14F-4D97-AF65-F5344CB8AC3E}">
        <p14:creationId xmlns:p14="http://schemas.microsoft.com/office/powerpoint/2010/main" val="3979650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
        <p:nvSpPr>
          <p:cNvPr id="5" name="TextBox 4"/>
          <p:cNvSpPr txBox="1"/>
          <p:nvPr/>
        </p:nvSpPr>
        <p:spPr>
          <a:xfrm>
            <a:off x="352778" y="1629866"/>
            <a:ext cx="8438444" cy="4431983"/>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What </a:t>
            </a:r>
            <a:r>
              <a:rPr lang="en-US" sz="2400" dirty="0">
                <a:solidFill>
                  <a:schemeClr val="bg1"/>
                </a:solidFill>
                <a:latin typeface="Avenir Book"/>
                <a:cs typeface="Avenir Book"/>
              </a:rPr>
              <a:t>then? Shall we sin because we are not under law but under grace? May it never be! </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Do you not know that when you present yourselves to someone as slaves for obedience, you are slaves of the one whom you obey, either of sin resulting in death, or of obedience resulting in righteousness? </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But thanks be to God that though you were slaves of sin, you became obedient from the heart to that form of teaching to which you were committed</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and having been freed from sin, you became slaves of </a:t>
            </a:r>
            <a:r>
              <a:rPr lang="en-US" sz="2400" dirty="0" smtClean="0">
                <a:solidFill>
                  <a:schemeClr val="bg1"/>
                </a:solidFill>
                <a:latin typeface="Avenir Book"/>
                <a:cs typeface="Avenir Book"/>
              </a:rPr>
              <a:t>righteousness.</a:t>
            </a:r>
            <a:endParaRPr lang="en-US" sz="2400" dirty="0">
              <a:solidFill>
                <a:schemeClr val="bg1"/>
              </a:solidFill>
              <a:latin typeface="Avenir Book"/>
              <a:cs typeface="Avenir Book"/>
            </a:endParaRPr>
          </a:p>
          <a:p>
            <a:pPr algn="r"/>
            <a:r>
              <a:rPr lang="en-US" dirty="0" smtClean="0">
                <a:solidFill>
                  <a:schemeClr val="bg1"/>
                </a:solidFill>
                <a:latin typeface="Avenir Book"/>
                <a:cs typeface="Avenir Book"/>
              </a:rPr>
              <a:t>Romans 6:15-18</a:t>
            </a:r>
            <a:endParaRPr lang="en-US" dirty="0">
              <a:solidFill>
                <a:schemeClr val="bg1"/>
              </a:solidFill>
              <a:latin typeface="Avenir Book"/>
              <a:cs typeface="Avenir Book"/>
            </a:endParaRPr>
          </a:p>
        </p:txBody>
      </p:sp>
      <p:sp>
        <p:nvSpPr>
          <p:cNvPr id="6" name="TextBox 5"/>
          <p:cNvSpPr txBox="1">
            <a:spLocks/>
          </p:cNvSpPr>
          <p:nvPr/>
        </p:nvSpPr>
        <p:spPr>
          <a:xfrm>
            <a:off x="606778" y="5719485"/>
            <a:ext cx="4103384" cy="861774"/>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4400" dirty="0" smtClean="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“bond-servant”</a:t>
            </a:r>
            <a:endParaRPr lang="en-US" sz="4400" dirty="0">
              <a:solidFill>
                <a:schemeClr val="bg2">
                  <a:lumMod val="75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endParaRPr>
          </a:p>
        </p:txBody>
      </p:sp>
      <p:sp>
        <p:nvSpPr>
          <p:cNvPr id="7" name="TextBox 6"/>
          <p:cNvSpPr txBox="1"/>
          <p:nvPr/>
        </p:nvSpPr>
        <p:spPr>
          <a:xfrm>
            <a:off x="352778" y="2810621"/>
            <a:ext cx="8438444" cy="2308324"/>
          </a:xfrm>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r>
              <a:rPr lang="en-US" sz="2400" b="1" dirty="0">
                <a:solidFill>
                  <a:srgbClr val="000000"/>
                </a:solidFill>
                <a:latin typeface="Avenir Book"/>
                <a:cs typeface="Avenir Book"/>
              </a:rPr>
              <a:t>“</a:t>
            </a:r>
            <a:r>
              <a:rPr lang="en-US" sz="2400" b="1" u="sng" dirty="0">
                <a:solidFill>
                  <a:srgbClr val="000000"/>
                </a:solidFill>
                <a:latin typeface="Avenir Book"/>
                <a:cs typeface="Avenir Book"/>
              </a:rPr>
              <a:t>Making Space for </a:t>
            </a:r>
            <a:r>
              <a:rPr lang="en-US" sz="2400" b="1" u="sng" dirty="0" err="1">
                <a:solidFill>
                  <a:srgbClr val="000000"/>
                </a:solidFill>
                <a:latin typeface="Avenir Book"/>
                <a:cs typeface="Avenir Book"/>
              </a:rPr>
              <a:t>Millennials</a:t>
            </a:r>
            <a:r>
              <a:rPr lang="en-US" sz="2400" b="1" u="sng" dirty="0">
                <a:solidFill>
                  <a:srgbClr val="000000"/>
                </a:solidFill>
                <a:latin typeface="Avenir Book"/>
                <a:cs typeface="Avenir Book"/>
              </a:rPr>
              <a:t>:</a:t>
            </a:r>
            <a:r>
              <a:rPr lang="en-US" sz="2400" b="1" dirty="0">
                <a:solidFill>
                  <a:srgbClr val="000000"/>
                </a:solidFill>
                <a:latin typeface="Avenir Book"/>
                <a:cs typeface="Avenir Book"/>
              </a:rPr>
              <a:t> Equip your team with innovative, cutting-edge research on </a:t>
            </a:r>
            <a:r>
              <a:rPr lang="en-US" sz="2400" b="1" dirty="0" err="1">
                <a:solidFill>
                  <a:srgbClr val="000000"/>
                </a:solidFill>
                <a:latin typeface="Avenir Book"/>
                <a:cs typeface="Avenir Book"/>
              </a:rPr>
              <a:t>Millennials</a:t>
            </a:r>
            <a:r>
              <a:rPr lang="en-US" sz="2400" b="1" dirty="0">
                <a:solidFill>
                  <a:srgbClr val="000000"/>
                </a:solidFill>
                <a:latin typeface="Avenir Book"/>
                <a:cs typeface="Avenir Book"/>
              </a:rPr>
              <a:t>' views on worship spaces, church services, social issues and careers. This resource is designed to help you make the most of your current and future partnerships with </a:t>
            </a:r>
            <a:r>
              <a:rPr lang="en-US" sz="2400" b="1" dirty="0" err="1">
                <a:solidFill>
                  <a:srgbClr val="000000"/>
                </a:solidFill>
                <a:latin typeface="Avenir Book"/>
                <a:cs typeface="Avenir Book"/>
              </a:rPr>
              <a:t>Millennials</a:t>
            </a:r>
            <a:r>
              <a:rPr lang="en-US" sz="2400" b="1" dirty="0">
                <a:solidFill>
                  <a:srgbClr val="000000"/>
                </a:solidFill>
                <a:latin typeface="Avenir Book"/>
                <a:cs typeface="Avenir Book"/>
              </a:rPr>
              <a:t>.”</a:t>
            </a:r>
          </a:p>
        </p:txBody>
      </p:sp>
    </p:spTree>
    <p:extLst>
      <p:ext uri="{BB962C8B-B14F-4D97-AF65-F5344CB8AC3E}">
        <p14:creationId xmlns:p14="http://schemas.microsoft.com/office/powerpoint/2010/main" val="2343780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9" presetClass="exit" presetSubtype="0" fill="hold" grpId="1" nodeType="withEffect">
                                  <p:stCondLst>
                                    <p:cond delay="0"/>
                                  </p:stCondLst>
                                  <p:childTnLst>
                                    <p:animEffect transition="out" filter="dissolv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1:11-17</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412615"/>
            <a:ext cx="8720665" cy="5262978"/>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200" baseline="30000" dirty="0" smtClean="0">
                <a:solidFill>
                  <a:srgbClr val="FAC090"/>
                </a:solidFill>
                <a:effectLst/>
                <a:latin typeface="Avenir Book"/>
                <a:cs typeface="Avenir Book"/>
              </a:rPr>
              <a:t>11</a:t>
            </a:r>
            <a:r>
              <a:rPr lang="en-US" sz="2200" dirty="0" smtClean="0">
                <a:solidFill>
                  <a:srgbClr val="FAC090"/>
                </a:solidFill>
                <a:effectLst/>
                <a:latin typeface="Avenir Book"/>
                <a:cs typeface="Avenir Book"/>
              </a:rPr>
              <a:t> For I would have you know, brethren, that the gospel which was preached by me is not according to man.</a:t>
            </a:r>
            <a:r>
              <a:rPr lang="en-US" sz="2200" baseline="30000" dirty="0" smtClean="0">
                <a:solidFill>
                  <a:srgbClr val="FAC090"/>
                </a:solidFill>
                <a:effectLst/>
                <a:latin typeface="Avenir Book"/>
                <a:cs typeface="Avenir Book"/>
              </a:rPr>
              <a:t>12</a:t>
            </a:r>
            <a:r>
              <a:rPr lang="en-US" sz="2200" dirty="0" smtClean="0">
                <a:solidFill>
                  <a:srgbClr val="FAC090"/>
                </a:solidFill>
                <a:effectLst/>
                <a:latin typeface="Avenir Book"/>
                <a:cs typeface="Avenir Book"/>
              </a:rPr>
              <a:t> For I neither received it from man, nor was I taught it, but I received it through a revelation of Jesus Christ.</a:t>
            </a:r>
            <a:r>
              <a:rPr lang="en-US" sz="2200" baseline="30000" dirty="0" smtClean="0">
                <a:solidFill>
                  <a:srgbClr val="FAC090"/>
                </a:solidFill>
                <a:latin typeface="Avenir Book"/>
                <a:cs typeface="Avenir Book"/>
              </a:rPr>
              <a:t>13</a:t>
            </a:r>
            <a:r>
              <a:rPr lang="en-US" sz="2200" dirty="0" smtClean="0">
                <a:solidFill>
                  <a:srgbClr val="FAC090"/>
                </a:solidFill>
                <a:latin typeface="Avenir Book"/>
                <a:cs typeface="Avenir Book"/>
              </a:rPr>
              <a:t> For you have heard of my former manner of life in Judaism, how I used to persecute the church of God beyond measure, and tried to destroy it;</a:t>
            </a:r>
            <a:r>
              <a:rPr lang="en-US" sz="2200" baseline="30000" dirty="0" smtClean="0">
                <a:solidFill>
                  <a:srgbClr val="FAC090"/>
                </a:solidFill>
                <a:latin typeface="Avenir Book"/>
                <a:cs typeface="Avenir Book"/>
              </a:rPr>
              <a:t>14</a:t>
            </a:r>
            <a:r>
              <a:rPr lang="en-US" sz="2200" dirty="0" smtClean="0">
                <a:solidFill>
                  <a:srgbClr val="FAC090"/>
                </a:solidFill>
                <a:latin typeface="Avenir Book"/>
                <a:cs typeface="Avenir Book"/>
              </a:rPr>
              <a:t> and I was advancing in Judaism beyond many of my contemporaries among my countrymen, being more extremely zealous for my ancestral traditions.</a:t>
            </a:r>
            <a:r>
              <a:rPr lang="en-US" sz="2200" baseline="30000" dirty="0" smtClean="0">
                <a:solidFill>
                  <a:srgbClr val="FAC090"/>
                </a:solidFill>
                <a:latin typeface="Avenir Book"/>
                <a:cs typeface="Avenir Book"/>
              </a:rPr>
              <a:t>15</a:t>
            </a:r>
            <a:r>
              <a:rPr lang="en-US" sz="2200" dirty="0" smtClean="0">
                <a:solidFill>
                  <a:srgbClr val="FAC090"/>
                </a:solidFill>
                <a:latin typeface="Avenir Book"/>
                <a:cs typeface="Avenir Book"/>
              </a:rPr>
              <a:t> But when He who had set me apart, even from my mother’s womb, and called me through His grace, was pleased</a:t>
            </a:r>
            <a:r>
              <a:rPr lang="en-US" sz="2200" baseline="30000" dirty="0" smtClean="0">
                <a:solidFill>
                  <a:srgbClr val="FAC090"/>
                </a:solidFill>
                <a:latin typeface="Avenir Book"/>
                <a:cs typeface="Avenir Book"/>
              </a:rPr>
              <a:t>16</a:t>
            </a:r>
            <a:r>
              <a:rPr lang="en-US" sz="2200" dirty="0" smtClean="0">
                <a:solidFill>
                  <a:srgbClr val="FAC090"/>
                </a:solidFill>
                <a:latin typeface="Avenir Book"/>
                <a:cs typeface="Avenir Book"/>
              </a:rPr>
              <a:t> to reveal His Son in me, that I might preach Him among the Gentiles, I did not immediately consult with flesh and blood,</a:t>
            </a:r>
            <a:r>
              <a:rPr lang="en-US" sz="2200" baseline="30000" dirty="0" smtClean="0">
                <a:solidFill>
                  <a:srgbClr val="FAC090"/>
                </a:solidFill>
                <a:latin typeface="Avenir Book"/>
                <a:cs typeface="Avenir Book"/>
              </a:rPr>
              <a:t>17</a:t>
            </a:r>
            <a:r>
              <a:rPr lang="en-US" sz="2200" dirty="0" smtClean="0">
                <a:solidFill>
                  <a:srgbClr val="FAC090"/>
                </a:solidFill>
                <a:latin typeface="Avenir Book"/>
                <a:cs typeface="Avenir Book"/>
              </a:rPr>
              <a:t> nor did I go up to Jerusalem to those who were apostles before me; but I went away to Arabia, and returned once more to Damascus. </a:t>
            </a:r>
            <a:endParaRPr lang="en-US" sz="2200" dirty="0">
              <a:solidFill>
                <a:srgbClr val="FAC090"/>
              </a:solidFill>
              <a:latin typeface="Avenir Book"/>
              <a:cs typeface="Avenir Book"/>
            </a:endParaRPr>
          </a:p>
        </p:txBody>
      </p:sp>
    </p:spTree>
    <p:extLst>
      <p:ext uri="{BB962C8B-B14F-4D97-AF65-F5344CB8AC3E}">
        <p14:creationId xmlns:p14="http://schemas.microsoft.com/office/powerpoint/2010/main" val="234019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effectLst>
                  <a:outerShdw blurRad="50800" dist="38100" dir="2700000" algn="tl" rotWithShape="0">
                    <a:prstClr val="black">
                      <a:alpha val="40000"/>
                    </a:prstClr>
                  </a:outerShdw>
                </a:effectLst>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147956" y="1585604"/>
            <a:ext cx="8348345" cy="3293209"/>
          </a:xfrm>
          <a:prstGeom prst="rect">
            <a:avLst/>
          </a:prstGeom>
          <a:noFill/>
        </p:spPr>
        <p:txBody>
          <a:bodyPr wrap="square" rtlCol="0">
            <a:spAutoFit/>
            <a:scene3d>
              <a:camera prst="orthographicFront"/>
              <a:lightRig rig="threePt" dir="t"/>
            </a:scene3d>
            <a:sp3d extrusionH="57150">
              <a:bevelT w="38100" h="38100" prst="convex"/>
            </a:sp3d>
          </a:bodyPr>
          <a:lstStyle/>
          <a:p>
            <a:pPr lvl="1"/>
            <a:endParaRPr lang="en-US" sz="1000" dirty="0" smtClean="0">
              <a:solidFill>
                <a:srgbClr val="FAC090"/>
              </a:solidFill>
              <a:latin typeface="Avenir Black"/>
              <a:cs typeface="Avenir Black"/>
            </a:endParaRPr>
          </a:p>
          <a:p>
            <a:pPr marL="800100" lvl="1" indent="-342900">
              <a:buFont typeface="Arial"/>
              <a:buChar char="•"/>
            </a:pPr>
            <a:r>
              <a:rPr lang="en-US" sz="2400" dirty="0" smtClean="0">
                <a:solidFill>
                  <a:srgbClr val="FAC090"/>
                </a:solidFill>
                <a:effectLst/>
                <a:latin typeface="Avenir Black"/>
                <a:cs typeface="Avenir Black"/>
              </a:rPr>
              <a:t>AFFIRMATION 1:11-2:14</a:t>
            </a:r>
          </a:p>
          <a:p>
            <a:pPr marL="800100" lvl="1" indent="-342900">
              <a:buFont typeface="Arial"/>
              <a:buChar char="•"/>
            </a:pPr>
            <a:endParaRPr lang="en-US" sz="1000" dirty="0" smtClean="0">
              <a:solidFill>
                <a:srgbClr val="FAC090"/>
              </a:solidFill>
              <a:effectLst>
                <a:glow rad="101600">
                  <a:schemeClr val="accent6">
                    <a:satMod val="175000"/>
                    <a:alpha val="40000"/>
                  </a:schemeClr>
                </a:glow>
              </a:effectLst>
              <a:latin typeface="Avenir Black"/>
              <a:cs typeface="Avenir Black"/>
            </a:endParaRPr>
          </a:p>
          <a:p>
            <a:pPr marL="1257300" lvl="2" indent="-342900">
              <a:buSzPct val="50000"/>
              <a:buFont typeface="Courier New"/>
              <a:buChar char="o"/>
            </a:pPr>
            <a:r>
              <a:rPr lang="en-US" sz="2400" dirty="0" smtClean="0">
                <a:solidFill>
                  <a:srgbClr val="FAC090"/>
                </a:solidFill>
                <a:effectLst>
                  <a:glow rad="101600">
                    <a:schemeClr val="accent6">
                      <a:satMod val="175000"/>
                      <a:alpha val="40000"/>
                    </a:schemeClr>
                  </a:glow>
                </a:effectLst>
                <a:latin typeface="Avenir Black"/>
                <a:cs typeface="Avenir Black"/>
              </a:rPr>
              <a:t>Paul’s Revelation Did Not Come From Man (1:11-24)</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Paul’s Apostleship Had Been Received by the Other Apostles (2:1-10)</a:t>
            </a:r>
          </a:p>
          <a:p>
            <a:pPr marL="1257300" lvl="2" indent="-342900">
              <a:buSzPct val="50000"/>
              <a:buFont typeface="Courier New"/>
              <a:buChar char="o"/>
            </a:pPr>
            <a:endParaRPr lang="en-US" sz="1000" dirty="0" smtClean="0">
              <a:solidFill>
                <a:srgbClr val="FAC090"/>
              </a:solidFill>
              <a:effectLst/>
              <a:latin typeface="Avenir Black"/>
              <a:cs typeface="Avenir Black"/>
            </a:endParaRPr>
          </a:p>
          <a:p>
            <a:pPr marL="1257300" lvl="2" indent="-342900">
              <a:buSzPct val="50000"/>
              <a:buFont typeface="Courier New"/>
              <a:buChar char="o"/>
            </a:pPr>
            <a:r>
              <a:rPr lang="en-US" sz="2400" dirty="0" smtClean="0">
                <a:solidFill>
                  <a:srgbClr val="FAC090"/>
                </a:solidFill>
                <a:effectLst/>
                <a:latin typeface="Avenir Black"/>
                <a:cs typeface="Avenir Black"/>
              </a:rPr>
              <a:t>Paul Himself Rebuked Peter (2:11-14)</a:t>
            </a:r>
          </a:p>
          <a:p>
            <a:pPr marL="342900" indent="-342900">
              <a:buFont typeface="Wingdings" charset="2"/>
              <a:buChar char="§"/>
            </a:pPr>
            <a:endParaRPr lang="en-US" sz="2400" dirty="0" smtClean="0">
              <a:solidFill>
                <a:srgbClr val="FAC090"/>
              </a:solidFill>
              <a:latin typeface="Avenir Black"/>
              <a:cs typeface="Avenir Black"/>
            </a:endParaRPr>
          </a:p>
        </p:txBody>
      </p:sp>
    </p:spTree>
    <p:extLst>
      <p:ext uri="{BB962C8B-B14F-4D97-AF65-F5344CB8AC3E}">
        <p14:creationId xmlns:p14="http://schemas.microsoft.com/office/powerpoint/2010/main" val="66308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1587</TotalTime>
  <Words>4041</Words>
  <Application>Microsoft Macintosh PowerPoint</Application>
  <PresentationFormat>On-screen Show (4:3)</PresentationFormat>
  <Paragraphs>103</Paragraphs>
  <Slides>31</Slides>
  <Notes>0</Notes>
  <HiddenSlides>6</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Harrington</dc:creator>
  <cp:lastModifiedBy>Rick Harrington</cp:lastModifiedBy>
  <cp:revision>69</cp:revision>
  <dcterms:created xsi:type="dcterms:W3CDTF">2015-04-28T09:11:35Z</dcterms:created>
  <dcterms:modified xsi:type="dcterms:W3CDTF">2015-06-11T09:30:29Z</dcterms:modified>
</cp:coreProperties>
</file>