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59" r:id="rId4"/>
    <p:sldId id="260" r:id="rId5"/>
    <p:sldId id="297" r:id="rId6"/>
    <p:sldId id="302" r:id="rId7"/>
    <p:sldId id="296" r:id="rId8"/>
    <p:sldId id="261" r:id="rId9"/>
    <p:sldId id="301" r:id="rId10"/>
    <p:sldId id="304" r:id="rId11"/>
    <p:sldId id="305" r:id="rId12"/>
    <p:sldId id="311" r:id="rId13"/>
    <p:sldId id="312" r:id="rId14"/>
    <p:sldId id="313" r:id="rId15"/>
    <p:sldId id="314" r:id="rId16"/>
    <p:sldId id="307" r:id="rId17"/>
    <p:sldId id="319" r:id="rId18"/>
    <p:sldId id="308" r:id="rId19"/>
    <p:sldId id="309" r:id="rId20"/>
    <p:sldId id="315" r:id="rId21"/>
    <p:sldId id="320" r:id="rId22"/>
    <p:sldId id="316" r:id="rId23"/>
    <p:sldId id="317" r:id="rId24"/>
    <p:sldId id="31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090"/>
    <a:srgbClr val="BA8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960"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D1E39-2BE4-474D-98ED-B08095429CC1}" type="datetimeFigureOut">
              <a:rPr lang="en-US" smtClean="0"/>
              <a:t>6/3/15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396B-8BC0-8149-BF7A-99B7903E2DAD}" type="slidenum">
              <a:rPr lang="en-US" smtClean="0"/>
              <a:t>‹#›</a:t>
            </a:fld>
            <a:endParaRPr lang="en-US"/>
          </a:p>
        </p:txBody>
      </p:sp>
    </p:spTree>
    <p:extLst>
      <p:ext uri="{BB962C8B-B14F-4D97-AF65-F5344CB8AC3E}">
        <p14:creationId xmlns:p14="http://schemas.microsoft.com/office/powerpoint/2010/main" val="688984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34753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4058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4563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AAE44-4CFF-1446-B950-80EE38EB88A1}" type="datetimeFigureOut">
              <a:rPr lang="en-US" smtClean="0"/>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713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AAE44-4CFF-1446-B950-80EE38EB88A1}" type="datetimeFigureOut">
              <a:rPr lang="en-US" smtClean="0"/>
              <a:t>6/3/15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956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AAE44-4CFF-1446-B950-80EE38EB88A1}" type="datetimeFigureOut">
              <a:rPr lang="en-US" smtClean="0"/>
              <a:t>6/3/15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160617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AAE44-4CFF-1446-B950-80EE38EB88A1}" type="datetimeFigureOut">
              <a:rPr lang="en-US" smtClean="0"/>
              <a:t>6/3/15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331748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AAE44-4CFF-1446-B950-80EE38EB88A1}" type="datetimeFigureOut">
              <a:rPr lang="en-US" smtClean="0"/>
              <a:t>6/3/15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6759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AAE44-4CFF-1446-B950-80EE38EB88A1}" type="datetimeFigureOut">
              <a:rPr lang="en-US" smtClean="0"/>
              <a:t>6/3/15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7938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6/3/15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215254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AAE44-4CFF-1446-B950-80EE38EB88A1}" type="datetimeFigureOut">
              <a:rPr lang="en-US" smtClean="0"/>
              <a:t>6/3/15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056FF-8515-E04D-B87E-10EA13926C12}" type="slidenum">
              <a:rPr lang="en-US" smtClean="0"/>
              <a:t>‹#›</a:t>
            </a:fld>
            <a:endParaRPr lang="en-US"/>
          </a:p>
        </p:txBody>
      </p:sp>
    </p:spTree>
    <p:extLst>
      <p:ext uri="{BB962C8B-B14F-4D97-AF65-F5344CB8AC3E}">
        <p14:creationId xmlns:p14="http://schemas.microsoft.com/office/powerpoint/2010/main" val="696039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AAE44-4CFF-1446-B950-80EE38EB88A1}" type="datetimeFigureOut">
              <a:rPr lang="en-US" smtClean="0"/>
              <a:t>6/3/15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056FF-8515-E04D-B87E-10EA13926C12}" type="slidenum">
              <a:rPr lang="en-US" smtClean="0"/>
              <a:t>‹#›</a:t>
            </a:fld>
            <a:endParaRPr lang="en-US"/>
          </a:p>
        </p:txBody>
      </p:sp>
    </p:spTree>
    <p:extLst>
      <p:ext uri="{BB962C8B-B14F-4D97-AF65-F5344CB8AC3E}">
        <p14:creationId xmlns:p14="http://schemas.microsoft.com/office/powerpoint/2010/main" val="121126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971698" y="3934180"/>
            <a:ext cx="5200605" cy="58477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24</a:t>
            </a:r>
            <a:endPar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634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effectLst>
                  <a:glow rad="101600">
                    <a:schemeClr val="accent6">
                      <a:satMod val="175000"/>
                      <a:alpha val="40000"/>
                    </a:schemeClr>
                  </a:glow>
                </a:effectLst>
                <a:latin typeface="Avenir Book"/>
                <a:cs typeface="Avenir Book"/>
              </a:rPr>
              <a:t>13</a:t>
            </a:r>
            <a:r>
              <a:rPr lang="en-US" sz="2200" dirty="0" smtClean="0">
                <a:solidFill>
                  <a:srgbClr val="FAC090"/>
                </a:solidFill>
                <a:effectLst>
                  <a:glow rad="101600">
                    <a:schemeClr val="accent6">
                      <a:satMod val="175000"/>
                      <a:alpha val="40000"/>
                    </a:schemeClr>
                  </a:glow>
                </a:effectLst>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effectLst>
                  <a:glow rad="101600">
                    <a:schemeClr val="accent6">
                      <a:satMod val="175000"/>
                      <a:alpha val="40000"/>
                    </a:schemeClr>
                  </a:glow>
                </a:effectLst>
                <a:latin typeface="Avenir Book"/>
                <a:cs typeface="Avenir Book"/>
              </a:rPr>
              <a:t>14</a:t>
            </a:r>
            <a:r>
              <a:rPr lang="en-US" sz="2200" dirty="0" smtClean="0">
                <a:solidFill>
                  <a:srgbClr val="FAC090"/>
                </a:solidFill>
                <a:effectLst>
                  <a:glow rad="101600">
                    <a:schemeClr val="accent6">
                      <a:satMod val="175000"/>
                      <a:alpha val="40000"/>
                    </a:schemeClr>
                  </a:glow>
                </a:effectLst>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
        <p:nvSpPr>
          <p:cNvPr id="5" name="TextBox 4"/>
          <p:cNvSpPr txBox="1"/>
          <p:nvPr/>
        </p:nvSpPr>
        <p:spPr>
          <a:xfrm>
            <a:off x="352778" y="2110697"/>
            <a:ext cx="8438444" cy="332398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I </a:t>
            </a:r>
            <a:r>
              <a:rPr lang="en-US" sz="2400" dirty="0">
                <a:solidFill>
                  <a:schemeClr val="bg1"/>
                </a:solidFill>
                <a:latin typeface="Avenir Book"/>
                <a:cs typeface="Avenir Book"/>
              </a:rPr>
              <a:t>urge you therefore, brethren, by the mercies of God, to present your bodies a living and holy sacrifice, acceptable to God, which is your spiritual service of worship</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And do not be conformed to this world, but be transformed by the renewing of your mind, that you may prove what the will of God is, that which is good and acceptable and perfect. </a:t>
            </a:r>
          </a:p>
          <a:p>
            <a:pPr algn="r"/>
            <a:r>
              <a:rPr lang="en-US" dirty="0" smtClean="0">
                <a:solidFill>
                  <a:schemeClr val="bg1"/>
                </a:solidFill>
                <a:latin typeface="Avenir Book"/>
                <a:cs typeface="Avenir Book"/>
              </a:rPr>
              <a:t>Romans 12:1-2</a:t>
            </a:r>
            <a:endParaRPr lang="en-US" dirty="0">
              <a:solidFill>
                <a:schemeClr val="bg1"/>
              </a:solidFill>
              <a:latin typeface="Avenir Book"/>
              <a:cs typeface="Avenir Book"/>
            </a:endParaRPr>
          </a:p>
        </p:txBody>
      </p:sp>
      <p:sp>
        <p:nvSpPr>
          <p:cNvPr id="6" name="TextBox 5"/>
          <p:cNvSpPr txBox="1"/>
          <p:nvPr/>
        </p:nvSpPr>
        <p:spPr>
          <a:xfrm>
            <a:off x="352778" y="2110697"/>
            <a:ext cx="8438444" cy="3323987"/>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Husbands</a:t>
            </a:r>
            <a:r>
              <a:rPr lang="en-US" sz="2400" dirty="0">
                <a:solidFill>
                  <a:schemeClr val="bg1"/>
                </a:solidFill>
                <a:latin typeface="Avenir Book"/>
                <a:cs typeface="Avenir Book"/>
              </a:rPr>
              <a:t>, love your wives, just as Christ also loved the church and gave Himself up for her</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that He might sanctify her, having cleansed her by the washing of water with the word</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that He might present to Himself the church in all her glory, having no spot or wrinkle or any such thing; but that she should be holy and blameless</a:t>
            </a:r>
            <a:r>
              <a:rPr lang="en-US" sz="2400" dirty="0" smtClean="0">
                <a:solidFill>
                  <a:schemeClr val="bg1"/>
                </a:solidFill>
                <a:latin typeface="Avenir Book"/>
                <a:cs typeface="Avenir Book"/>
              </a:rPr>
              <a:t>.</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Ephesians 5:25-27</a:t>
            </a:r>
            <a:endParaRPr lang="en-US" dirty="0">
              <a:solidFill>
                <a:schemeClr val="bg1"/>
              </a:solidFill>
              <a:latin typeface="Avenir Book"/>
              <a:cs typeface="Avenir Book"/>
            </a:endParaRPr>
          </a:p>
        </p:txBody>
      </p:sp>
      <p:sp>
        <p:nvSpPr>
          <p:cNvPr id="7" name="TextBox 6"/>
          <p:cNvSpPr txBox="1">
            <a:spLocks/>
          </p:cNvSpPr>
          <p:nvPr/>
        </p:nvSpPr>
        <p:spPr>
          <a:xfrm>
            <a:off x="453395" y="4136367"/>
            <a:ext cx="4551482" cy="73866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6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“ancestral traditions”</a:t>
            </a:r>
            <a:endParaRPr lang="en-US" sz="36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9" name="TextBox 8"/>
          <p:cNvSpPr txBox="1"/>
          <p:nvPr/>
        </p:nvSpPr>
        <p:spPr>
          <a:xfrm>
            <a:off x="352778" y="2307961"/>
            <a:ext cx="8438444" cy="2954655"/>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Brethren</a:t>
            </a:r>
            <a:r>
              <a:rPr lang="en-US" sz="2400" dirty="0">
                <a:solidFill>
                  <a:schemeClr val="bg1"/>
                </a:solidFill>
                <a:latin typeface="Avenir Book"/>
                <a:cs typeface="Avenir Book"/>
              </a:rPr>
              <a:t>, my heart’s desire and my prayer to God for them is for their salvation</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For I bear them witness that they have a zeal for God, but not in accordance with knowledge</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For not knowing about God’s righteousness, and seeking to establish their own, they did not subject themselves to the righteousness of God</a:t>
            </a:r>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10:1-3</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351506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effectLst>
                  <a:glow rad="101600">
                    <a:schemeClr val="accent6">
                      <a:satMod val="175000"/>
                      <a:alpha val="40000"/>
                    </a:schemeClr>
                  </a:glow>
                </a:effectLst>
                <a:latin typeface="Avenir Book"/>
                <a:cs typeface="Avenir Book"/>
              </a:rPr>
              <a:t>15</a:t>
            </a:r>
            <a:r>
              <a:rPr lang="en-US" sz="2200" dirty="0" smtClean="0">
                <a:solidFill>
                  <a:srgbClr val="FAC090"/>
                </a:solidFill>
                <a:effectLst>
                  <a:glow rad="101600">
                    <a:schemeClr val="accent6">
                      <a:satMod val="175000"/>
                      <a:alpha val="40000"/>
                    </a:schemeClr>
                  </a:glow>
                </a:effectLst>
                <a:latin typeface="Avenir Book"/>
                <a:cs typeface="Avenir Book"/>
              </a:rPr>
              <a:t> But when He who had set me apart, even from my mother’s womb, </a:t>
            </a:r>
            <a:r>
              <a:rPr lang="en-US" sz="2200" dirty="0" smtClean="0">
                <a:solidFill>
                  <a:srgbClr val="FAC090"/>
                </a:solidFill>
                <a:effectLst/>
                <a:latin typeface="Avenir Book"/>
                <a:cs typeface="Avenir Book"/>
              </a:rPr>
              <a:t>and called me through His grace, was pleased</a:t>
            </a:r>
            <a:r>
              <a:rPr lang="en-US" sz="2200" baseline="30000" dirty="0" smtClean="0">
                <a:solidFill>
                  <a:srgbClr val="FAC090"/>
                </a:solidFill>
                <a:effectLst/>
                <a:latin typeface="Avenir Book"/>
                <a:cs typeface="Avenir Book"/>
              </a:rPr>
              <a:t>16</a:t>
            </a:r>
            <a:r>
              <a:rPr lang="en-US" sz="2200" dirty="0" smtClean="0">
                <a:solidFill>
                  <a:srgbClr val="FAC090"/>
                </a:solidFill>
                <a:effectLst/>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effectLst/>
                <a:latin typeface="Avenir Book"/>
                <a:cs typeface="Avenir Book"/>
              </a:rPr>
              <a:t>17</a:t>
            </a:r>
            <a:r>
              <a:rPr lang="en-US" sz="2200" dirty="0" smtClean="0">
                <a:solidFill>
                  <a:srgbClr val="FAC090"/>
                </a:solidFill>
                <a:effectLst/>
                <a:latin typeface="Avenir Book"/>
                <a:cs typeface="Avenir Book"/>
              </a:rPr>
              <a:t> nor did I go up to Jerusalem to those who were apostles before me; but I went away to Arabia, and returned once more to Damascus. </a:t>
            </a:r>
            <a:endParaRPr lang="en-US" sz="2200" dirty="0">
              <a:solidFill>
                <a:srgbClr val="FAC090"/>
              </a:solidFill>
              <a:effectLst/>
              <a:latin typeface="Avenir Book"/>
              <a:cs typeface="Avenir Book"/>
            </a:endParaRPr>
          </a:p>
        </p:txBody>
      </p:sp>
      <p:sp>
        <p:nvSpPr>
          <p:cNvPr id="5" name="TextBox 4"/>
          <p:cNvSpPr txBox="1"/>
          <p:nvPr/>
        </p:nvSpPr>
        <p:spPr>
          <a:xfrm>
            <a:off x="352778" y="1955090"/>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Now </a:t>
            </a:r>
            <a:r>
              <a:rPr lang="en-US" sz="2400" dirty="0">
                <a:solidFill>
                  <a:schemeClr val="bg1"/>
                </a:solidFill>
                <a:latin typeface="Avenir Book"/>
                <a:cs typeface="Avenir Book"/>
              </a:rPr>
              <a:t>the word of the Lord came to me saying</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“Before I formed you in the womb I knew </a:t>
            </a:r>
            <a:r>
              <a:rPr lang="en-US" sz="2400" dirty="0" err="1">
                <a:solidFill>
                  <a:schemeClr val="bg1"/>
                </a:solidFill>
                <a:latin typeface="Avenir Book"/>
                <a:cs typeface="Avenir Book"/>
              </a:rPr>
              <a:t>you,And</a:t>
            </a:r>
            <a:r>
              <a:rPr lang="en-US" sz="2400" dirty="0">
                <a:solidFill>
                  <a:schemeClr val="bg1"/>
                </a:solidFill>
                <a:latin typeface="Avenir Book"/>
                <a:cs typeface="Avenir Book"/>
              </a:rPr>
              <a:t> before you were born I consecrated you; I have appointed you a prophet to the nations.” </a:t>
            </a:r>
          </a:p>
          <a:p>
            <a:pPr algn="r"/>
            <a:r>
              <a:rPr lang="en-US" dirty="0" smtClean="0">
                <a:solidFill>
                  <a:schemeClr val="bg1"/>
                </a:solidFill>
                <a:latin typeface="Avenir Book"/>
                <a:cs typeface="Avenir Book"/>
              </a:rPr>
              <a:t>Jeremiah 1:4-5</a:t>
            </a:r>
            <a:endParaRPr lang="en-US" dirty="0">
              <a:solidFill>
                <a:schemeClr val="bg1"/>
              </a:solidFill>
              <a:latin typeface="Avenir Book"/>
              <a:cs typeface="Avenir Book"/>
            </a:endParaRPr>
          </a:p>
        </p:txBody>
      </p:sp>
      <p:sp>
        <p:nvSpPr>
          <p:cNvPr id="6" name="TextBox 5"/>
          <p:cNvSpPr txBox="1"/>
          <p:nvPr/>
        </p:nvSpPr>
        <p:spPr>
          <a:xfrm>
            <a:off x="352778" y="1955090"/>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But </a:t>
            </a:r>
            <a:r>
              <a:rPr lang="en-US" sz="2400" dirty="0">
                <a:solidFill>
                  <a:schemeClr val="bg1"/>
                </a:solidFill>
                <a:latin typeface="Avenir Book"/>
                <a:cs typeface="Avenir Book"/>
              </a:rPr>
              <a:t>you are a chosen race, a royal priesthood, a holy nation, a people for God’s own possession, that you may proclaim the </a:t>
            </a:r>
            <a:r>
              <a:rPr lang="en-US" sz="2400" dirty="0" err="1">
                <a:solidFill>
                  <a:schemeClr val="bg1"/>
                </a:solidFill>
                <a:latin typeface="Avenir Book"/>
                <a:cs typeface="Avenir Book"/>
              </a:rPr>
              <a:t>excellencies</a:t>
            </a:r>
            <a:r>
              <a:rPr lang="en-US" sz="2400" dirty="0">
                <a:solidFill>
                  <a:schemeClr val="bg1"/>
                </a:solidFill>
                <a:latin typeface="Avenir Book"/>
                <a:cs typeface="Avenir Book"/>
              </a:rPr>
              <a:t> of Him who has called you out of darkness into His marvelous light; </a:t>
            </a:r>
          </a:p>
          <a:p>
            <a:pPr algn="r"/>
            <a:r>
              <a:rPr lang="en-US" dirty="0" smtClean="0">
                <a:solidFill>
                  <a:schemeClr val="bg1"/>
                </a:solidFill>
                <a:latin typeface="Avenir Book"/>
                <a:cs typeface="Avenir Book"/>
              </a:rPr>
              <a:t>1 Peter 2:9</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411295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t>
            </a:r>
            <a:r>
              <a:rPr lang="en-US" sz="2200" dirty="0" smtClean="0">
                <a:solidFill>
                  <a:srgbClr val="FAC090"/>
                </a:solidFill>
                <a:effectLst>
                  <a:glow rad="101600">
                    <a:schemeClr val="accent6">
                      <a:satMod val="175000"/>
                      <a:alpha val="40000"/>
                    </a:schemeClr>
                  </a:glow>
                </a:effectLst>
                <a:latin typeface="Avenir Book"/>
                <a:cs typeface="Avenir Book"/>
              </a:rPr>
              <a:t>and called me through His grace, </a:t>
            </a:r>
            <a:r>
              <a:rPr lang="en-US" sz="2200" dirty="0" smtClean="0">
                <a:solidFill>
                  <a:srgbClr val="FAC090"/>
                </a:solidFill>
                <a:latin typeface="Avenir Book"/>
                <a:cs typeface="Avenir Book"/>
              </a:rPr>
              <a:t>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
        <p:nvSpPr>
          <p:cNvPr id="5" name="TextBox 4"/>
          <p:cNvSpPr txBox="1">
            <a:spLocks/>
          </p:cNvSpPr>
          <p:nvPr/>
        </p:nvSpPr>
        <p:spPr>
          <a:xfrm>
            <a:off x="3613656" y="4913057"/>
            <a:ext cx="4106525" cy="677108"/>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200" dirty="0" smtClean="0">
                <a:solidFill>
                  <a:schemeClr val="bg1"/>
                </a:solidFill>
                <a:effectLst>
                  <a:outerShdw blurRad="50800" dist="38100" dir="2700000" algn="tl" rotWithShape="0">
                    <a:prstClr val="black">
                      <a:alpha val="40000"/>
                    </a:prstClr>
                  </a:outerShdw>
                </a:effectLst>
                <a:latin typeface="Avenir Book"/>
                <a:cs typeface="Avenir Book"/>
              </a:rPr>
              <a:t>1 Corinthians 15:8-10</a:t>
            </a:r>
            <a:endParaRPr lang="en-US" sz="3200"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292549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a:t>
            </a:r>
            <a:r>
              <a:rPr lang="en-US" sz="2200" dirty="0" smtClean="0">
                <a:solidFill>
                  <a:srgbClr val="FAC090"/>
                </a:solidFill>
                <a:effectLst>
                  <a:glow rad="101600">
                    <a:schemeClr val="accent6">
                      <a:satMod val="175000"/>
                      <a:alpha val="40000"/>
                    </a:schemeClr>
                  </a:glow>
                </a:effectLst>
                <a:latin typeface="Avenir Book"/>
                <a:cs typeface="Avenir Book"/>
              </a:rPr>
              <a:t>was pleased</a:t>
            </a:r>
            <a:r>
              <a:rPr lang="en-US" sz="2200" baseline="30000" dirty="0" smtClean="0">
                <a:solidFill>
                  <a:srgbClr val="FAC090"/>
                </a:solidFill>
                <a:effectLst>
                  <a:glow rad="101600">
                    <a:schemeClr val="accent6">
                      <a:satMod val="175000"/>
                      <a:alpha val="40000"/>
                    </a:schemeClr>
                  </a:glow>
                </a:effectLst>
                <a:latin typeface="Avenir Book"/>
                <a:cs typeface="Avenir Book"/>
              </a:rPr>
              <a:t>16</a:t>
            </a:r>
            <a:r>
              <a:rPr lang="en-US" sz="2200" dirty="0" smtClean="0">
                <a:solidFill>
                  <a:srgbClr val="FAC090"/>
                </a:solidFill>
                <a:effectLst>
                  <a:glow rad="101600">
                    <a:schemeClr val="accent6">
                      <a:satMod val="175000"/>
                      <a:alpha val="40000"/>
                    </a:schemeClr>
                  </a:glow>
                </a:effectLst>
                <a:latin typeface="Avenir Book"/>
                <a:cs typeface="Avenir Book"/>
              </a:rPr>
              <a:t> to reveal His Son in me, that I might preach Him among the Gentiles, </a:t>
            </a:r>
            <a:r>
              <a:rPr lang="en-US" sz="2200" dirty="0" smtClean="0">
                <a:solidFill>
                  <a:srgbClr val="FAC090"/>
                </a:solidFill>
                <a:latin typeface="Avenir Book"/>
                <a:cs typeface="Avenir Book"/>
              </a:rPr>
              <a:t>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
        <p:nvSpPr>
          <p:cNvPr id="5" name="TextBox 4"/>
          <p:cNvSpPr txBox="1">
            <a:spLocks/>
          </p:cNvSpPr>
          <p:nvPr/>
        </p:nvSpPr>
        <p:spPr>
          <a:xfrm>
            <a:off x="3058146" y="5263402"/>
            <a:ext cx="2708826" cy="677108"/>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200" dirty="0" smtClean="0">
                <a:solidFill>
                  <a:schemeClr val="bg1"/>
                </a:solidFill>
                <a:effectLst>
                  <a:outerShdw blurRad="50800" dist="38100" dir="2700000" algn="tl" rotWithShape="0">
                    <a:prstClr val="black">
                      <a:alpha val="40000"/>
                    </a:prstClr>
                  </a:outerShdw>
                </a:effectLst>
                <a:latin typeface="Avenir Book"/>
                <a:cs typeface="Avenir Book"/>
              </a:rPr>
              <a:t>Acts 26:14-18</a:t>
            </a:r>
            <a:endParaRPr lang="en-US" sz="3200"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3530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a:t>
            </a:r>
            <a:r>
              <a:rPr lang="en-US" sz="2200" dirty="0" smtClean="0">
                <a:solidFill>
                  <a:srgbClr val="FAC090"/>
                </a:solidFill>
                <a:effectLst>
                  <a:glow rad="101600">
                    <a:schemeClr val="accent6">
                      <a:satMod val="175000"/>
                      <a:alpha val="40000"/>
                    </a:schemeClr>
                  </a:glow>
                </a:effectLst>
                <a:latin typeface="Avenir Book"/>
                <a:cs typeface="Avenir Book"/>
              </a:rPr>
              <a:t>I did not immediately consult with flesh and blood,</a:t>
            </a:r>
            <a:r>
              <a:rPr lang="en-US" sz="2200" baseline="30000" dirty="0" smtClean="0">
                <a:solidFill>
                  <a:srgbClr val="FAC090"/>
                </a:solidFill>
                <a:effectLst>
                  <a:glow rad="101600">
                    <a:schemeClr val="accent6">
                      <a:satMod val="175000"/>
                      <a:alpha val="40000"/>
                    </a:schemeClr>
                  </a:glow>
                </a:effectLst>
                <a:latin typeface="Avenir Book"/>
                <a:cs typeface="Avenir Book"/>
              </a:rPr>
              <a:t>17</a:t>
            </a:r>
            <a:r>
              <a:rPr lang="en-US" sz="2200" dirty="0" smtClean="0">
                <a:solidFill>
                  <a:srgbClr val="FAC090"/>
                </a:solidFill>
                <a:effectLst>
                  <a:glow rad="101600">
                    <a:schemeClr val="accent6">
                      <a:satMod val="175000"/>
                      <a:alpha val="40000"/>
                    </a:schemeClr>
                  </a:glow>
                </a:effectLst>
                <a:latin typeface="Avenir Book"/>
                <a:cs typeface="Avenir Book"/>
              </a:rPr>
              <a:t> nor did I go up to Jerusalem to those who were apostles before me; </a:t>
            </a:r>
            <a:r>
              <a:rPr lang="en-US" sz="2200" dirty="0" smtClean="0">
                <a:solidFill>
                  <a:srgbClr val="FAC090"/>
                </a:solidFill>
                <a:latin typeface="Avenir Book"/>
                <a:cs typeface="Avenir Book"/>
              </a:rPr>
              <a:t>but I went away to Arabia, and returned once more to Damascus. </a:t>
            </a:r>
            <a:endParaRPr lang="en-US" sz="2200" dirty="0">
              <a:solidFill>
                <a:srgbClr val="FAC090"/>
              </a:solidFill>
              <a:latin typeface="Avenir Book"/>
              <a:cs typeface="Avenir Book"/>
            </a:endParaRPr>
          </a:p>
        </p:txBody>
      </p:sp>
    </p:spTree>
    <p:extLst>
      <p:ext uri="{BB962C8B-B14F-4D97-AF65-F5344CB8AC3E}">
        <p14:creationId xmlns:p14="http://schemas.microsoft.com/office/powerpoint/2010/main" val="19366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a:t>
            </a:r>
            <a:r>
              <a:rPr lang="en-US" sz="2200" dirty="0" smtClean="0">
                <a:solidFill>
                  <a:srgbClr val="FAC090"/>
                </a:solidFill>
                <a:effectLst>
                  <a:glow rad="101600">
                    <a:schemeClr val="accent6">
                      <a:satMod val="175000"/>
                      <a:alpha val="40000"/>
                    </a:schemeClr>
                  </a:glow>
                </a:effectLst>
                <a:latin typeface="Avenir Book"/>
                <a:cs typeface="Avenir Book"/>
              </a:rPr>
              <a:t>but I went away to Arabia, and returned once more to Damascus. </a:t>
            </a:r>
            <a:endParaRPr lang="en-US" sz="2200" dirty="0">
              <a:solidFill>
                <a:srgbClr val="FAC090"/>
              </a:solidFill>
              <a:effectLst>
                <a:glow rad="101600">
                  <a:schemeClr val="accent6">
                    <a:satMod val="175000"/>
                    <a:alpha val="40000"/>
                  </a:schemeClr>
                </a:glow>
              </a:effectLst>
              <a:latin typeface="Avenir Book"/>
              <a:cs typeface="Avenir Book"/>
            </a:endParaRPr>
          </a:p>
        </p:txBody>
      </p:sp>
    </p:spTree>
    <p:extLst>
      <p:ext uri="{BB962C8B-B14F-4D97-AF65-F5344CB8AC3E}">
        <p14:creationId xmlns:p14="http://schemas.microsoft.com/office/powerpoint/2010/main" val="409115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actsmap_paul_to_damascus.jpg"/>
          <p:cNvPicPr>
            <a:picLocks noChangeAspect="1"/>
          </p:cNvPicPr>
          <p:nvPr/>
        </p:nvPicPr>
        <p:blipFill rotWithShape="1">
          <a:blip r:embed="rId3">
            <a:extLst>
              <a:ext uri="{28A0092B-C50C-407E-A947-70E740481C1C}">
                <a14:useLocalDpi xmlns:a14="http://schemas.microsoft.com/office/drawing/2010/main" val="0"/>
              </a:ext>
            </a:extLst>
          </a:blip>
          <a:srcRect l="2306" t="1174" r="2481" b="29250"/>
          <a:stretch/>
        </p:blipFill>
        <p:spPr>
          <a:xfrm>
            <a:off x="1701494" y="254984"/>
            <a:ext cx="5831939" cy="6347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036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latin typeface="Avenir Book"/>
                <a:cs typeface="Avenir Book"/>
              </a:rPr>
              <a:t>11</a:t>
            </a:r>
            <a:r>
              <a:rPr lang="en-US" sz="2200" dirty="0" smtClean="0">
                <a:solidFill>
                  <a:srgbClr val="FAC090"/>
                </a:solidFill>
                <a:latin typeface="Avenir Book"/>
                <a:cs typeface="Avenir Book"/>
              </a:rPr>
              <a:t> For I would have you know, brethren, that the gospel which was preached by me is not according to man.</a:t>
            </a:r>
            <a:r>
              <a:rPr lang="en-US" sz="2200" baseline="30000" dirty="0" smtClean="0">
                <a:solidFill>
                  <a:srgbClr val="FAC090"/>
                </a:solidFill>
                <a:latin typeface="Avenir Book"/>
                <a:cs typeface="Avenir Book"/>
              </a:rPr>
              <a:t>12</a:t>
            </a:r>
            <a:r>
              <a:rPr lang="en-US" sz="2200" dirty="0" smtClean="0">
                <a:solidFill>
                  <a:srgbClr val="FAC090"/>
                </a:solidFill>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a:t>
            </a:r>
            <a:r>
              <a:rPr lang="en-US" sz="2200" dirty="0" smtClean="0">
                <a:solidFill>
                  <a:srgbClr val="FAC090"/>
                </a:solidFill>
                <a:effectLst>
                  <a:glow rad="101600">
                    <a:schemeClr val="accent6">
                      <a:satMod val="175000"/>
                      <a:alpha val="40000"/>
                    </a:schemeClr>
                  </a:glow>
                </a:effectLst>
                <a:latin typeface="Avenir Book"/>
                <a:cs typeface="Avenir Book"/>
              </a:rPr>
              <a:t>but I went away to Arabia, and returned once more to Damascus. </a:t>
            </a:r>
            <a:endParaRPr lang="en-US" sz="2200" dirty="0">
              <a:solidFill>
                <a:srgbClr val="FAC090"/>
              </a:solidFill>
              <a:effectLst>
                <a:glow rad="101600">
                  <a:schemeClr val="accent6">
                    <a:satMod val="175000"/>
                    <a:alpha val="40000"/>
                  </a:schemeClr>
                </a:glow>
              </a:effectLst>
              <a:latin typeface="Avenir Book"/>
              <a:cs typeface="Avenir Book"/>
            </a:endParaRPr>
          </a:p>
        </p:txBody>
      </p:sp>
      <p:sp>
        <p:nvSpPr>
          <p:cNvPr id="5" name="TextBox 4"/>
          <p:cNvSpPr txBox="1">
            <a:spLocks/>
          </p:cNvSpPr>
          <p:nvPr/>
        </p:nvSpPr>
        <p:spPr>
          <a:xfrm>
            <a:off x="447368" y="5140112"/>
            <a:ext cx="2480661" cy="677108"/>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200" dirty="0" smtClean="0">
                <a:solidFill>
                  <a:schemeClr val="bg1"/>
                </a:solidFill>
                <a:effectLst>
                  <a:outerShdw blurRad="50800" dist="38100" dir="2700000" algn="tl" rotWithShape="0">
                    <a:prstClr val="black">
                      <a:alpha val="40000"/>
                    </a:prstClr>
                  </a:outerShdw>
                </a:effectLst>
                <a:latin typeface="Avenir Book"/>
                <a:cs typeface="Avenir Book"/>
              </a:rPr>
              <a:t>Acts 9:17-22</a:t>
            </a:r>
            <a:endParaRPr lang="en-US" sz="3200"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414924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:18-24</a:t>
            </a:r>
            <a:endParaRPr lang="en-US" sz="3200" dirty="0">
              <a:solidFill>
                <a:schemeClr val="bg2">
                  <a:lumMod val="75000"/>
                </a:schemeClr>
              </a:solidFill>
              <a:latin typeface="Avenir Book"/>
              <a:cs typeface="Avenir Book"/>
            </a:endParaRPr>
          </a:p>
        </p:txBody>
      </p:sp>
      <p:sp>
        <p:nvSpPr>
          <p:cNvPr id="5" name="TextBox 4"/>
          <p:cNvSpPr txBox="1"/>
          <p:nvPr/>
        </p:nvSpPr>
        <p:spPr>
          <a:xfrm>
            <a:off x="211668" y="1650554"/>
            <a:ext cx="8720665" cy="42473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400" baseline="30000" dirty="0" smtClean="0">
                <a:solidFill>
                  <a:srgbClr val="FAC090"/>
                </a:solidFill>
                <a:latin typeface="Avenir Book"/>
                <a:cs typeface="Avenir Book"/>
              </a:rPr>
              <a:t>18</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Then three years later I went up to Jerusalem to become acquainted with </a:t>
            </a:r>
            <a:r>
              <a:rPr lang="en-US" sz="2400" dirty="0" err="1">
                <a:solidFill>
                  <a:srgbClr val="FAC090"/>
                </a:solidFill>
                <a:latin typeface="Avenir Book"/>
                <a:cs typeface="Avenir Book"/>
              </a:rPr>
              <a:t>Cephas</a:t>
            </a:r>
            <a:r>
              <a:rPr lang="en-US" sz="2400" dirty="0">
                <a:solidFill>
                  <a:srgbClr val="FAC090"/>
                </a:solidFill>
                <a:latin typeface="Avenir Book"/>
                <a:cs typeface="Avenir Book"/>
              </a:rPr>
              <a:t>, and stayed with him fifteen days.</a:t>
            </a:r>
            <a:r>
              <a:rPr lang="en-US" sz="2400" baseline="30000" dirty="0">
                <a:solidFill>
                  <a:srgbClr val="FAC090"/>
                </a:solidFill>
                <a:latin typeface="Avenir Book"/>
                <a:cs typeface="Avenir Book"/>
              </a:rPr>
              <a:t>19</a:t>
            </a:r>
            <a:r>
              <a:rPr lang="en-US" sz="2400" dirty="0">
                <a:solidFill>
                  <a:srgbClr val="FAC090"/>
                </a:solidFill>
                <a:latin typeface="Avenir Book"/>
                <a:cs typeface="Avenir Book"/>
              </a:rPr>
              <a:t> But I did not see any other of the apostles except James, the Lord’s brother.</a:t>
            </a:r>
            <a:r>
              <a:rPr lang="en-US" sz="2400" baseline="30000" dirty="0">
                <a:solidFill>
                  <a:srgbClr val="FAC090"/>
                </a:solidFill>
                <a:latin typeface="Avenir Book"/>
                <a:cs typeface="Avenir Book"/>
              </a:rPr>
              <a:t>20</a:t>
            </a:r>
            <a:r>
              <a:rPr lang="en-US" sz="2400" dirty="0">
                <a:solidFill>
                  <a:srgbClr val="FAC090"/>
                </a:solidFill>
                <a:latin typeface="Avenir Book"/>
                <a:cs typeface="Avenir Book"/>
              </a:rPr>
              <a:t> (Now in what I am writing to you, I assure you before God that I am not lying.)</a:t>
            </a:r>
            <a:r>
              <a:rPr lang="en-US" sz="2400" baseline="30000" dirty="0">
                <a:solidFill>
                  <a:srgbClr val="FAC090"/>
                </a:solidFill>
                <a:latin typeface="Avenir Book"/>
                <a:cs typeface="Avenir Book"/>
              </a:rPr>
              <a:t>21</a:t>
            </a:r>
            <a:r>
              <a:rPr lang="en-US" sz="2400" dirty="0">
                <a:solidFill>
                  <a:srgbClr val="FAC090"/>
                </a:solidFill>
                <a:latin typeface="Avenir Book"/>
                <a:cs typeface="Avenir Book"/>
              </a:rPr>
              <a:t> Then I went into the regions of Syria and Cilicia.</a:t>
            </a:r>
            <a:r>
              <a:rPr lang="en-US" sz="2400" baseline="30000" dirty="0">
                <a:solidFill>
                  <a:srgbClr val="FAC090"/>
                </a:solidFill>
                <a:latin typeface="Avenir Book"/>
                <a:cs typeface="Avenir Book"/>
              </a:rPr>
              <a:t>22</a:t>
            </a:r>
            <a:r>
              <a:rPr lang="en-US" sz="2400" dirty="0">
                <a:solidFill>
                  <a:srgbClr val="FAC090"/>
                </a:solidFill>
                <a:latin typeface="Avenir Book"/>
                <a:cs typeface="Avenir Book"/>
              </a:rPr>
              <a:t> And I was still unknown by sight to the churches of Judea which were in Christ;</a:t>
            </a:r>
            <a:r>
              <a:rPr lang="en-US" sz="2400" baseline="30000" dirty="0">
                <a:solidFill>
                  <a:srgbClr val="FAC090"/>
                </a:solidFill>
                <a:latin typeface="Avenir Book"/>
                <a:cs typeface="Avenir Book"/>
              </a:rPr>
              <a:t>23</a:t>
            </a:r>
            <a:r>
              <a:rPr lang="en-US" sz="2400" dirty="0">
                <a:solidFill>
                  <a:srgbClr val="FAC090"/>
                </a:solidFill>
                <a:latin typeface="Avenir Book"/>
                <a:cs typeface="Avenir Book"/>
              </a:rPr>
              <a:t> but only, they kept hearing, “He who once persecuted us is now preaching the faith which he once tried to destroy.”</a:t>
            </a:r>
            <a:r>
              <a:rPr lang="en-US" sz="2400" baseline="30000" dirty="0">
                <a:solidFill>
                  <a:srgbClr val="FAC090"/>
                </a:solidFill>
                <a:latin typeface="Avenir Book"/>
                <a:cs typeface="Avenir Book"/>
              </a:rPr>
              <a:t>24</a:t>
            </a:r>
            <a:r>
              <a:rPr lang="en-US" sz="2400" dirty="0">
                <a:solidFill>
                  <a:srgbClr val="FAC090"/>
                </a:solidFill>
                <a:latin typeface="Avenir Book"/>
                <a:cs typeface="Avenir Book"/>
              </a:rPr>
              <a:t> And they were glorifying God because of me. </a:t>
            </a:r>
          </a:p>
        </p:txBody>
      </p:sp>
    </p:spTree>
    <p:extLst>
      <p:ext uri="{BB962C8B-B14F-4D97-AF65-F5344CB8AC3E}">
        <p14:creationId xmlns:p14="http://schemas.microsoft.com/office/powerpoint/2010/main" val="125874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:18-24</a:t>
            </a:r>
            <a:endParaRPr lang="en-US" sz="3200" dirty="0">
              <a:solidFill>
                <a:schemeClr val="bg2">
                  <a:lumMod val="75000"/>
                </a:schemeClr>
              </a:solidFill>
              <a:latin typeface="Avenir Book"/>
              <a:cs typeface="Avenir Book"/>
            </a:endParaRPr>
          </a:p>
        </p:txBody>
      </p:sp>
      <p:sp>
        <p:nvSpPr>
          <p:cNvPr id="5" name="TextBox 4"/>
          <p:cNvSpPr txBox="1"/>
          <p:nvPr/>
        </p:nvSpPr>
        <p:spPr>
          <a:xfrm>
            <a:off x="211668" y="1650554"/>
            <a:ext cx="8720665" cy="42473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400" baseline="30000" dirty="0" smtClean="0">
                <a:solidFill>
                  <a:srgbClr val="FAC090"/>
                </a:solidFill>
                <a:effectLst>
                  <a:glow rad="101600">
                    <a:schemeClr val="accent6">
                      <a:satMod val="175000"/>
                      <a:alpha val="40000"/>
                    </a:schemeClr>
                  </a:glow>
                </a:effectLst>
                <a:latin typeface="Avenir Book"/>
                <a:cs typeface="Avenir Book"/>
              </a:rPr>
              <a:t>18</a:t>
            </a:r>
            <a:r>
              <a:rPr lang="en-US" sz="2400" dirty="0" smtClean="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effectLst>
                  <a:glow rad="101600">
                    <a:schemeClr val="accent6">
                      <a:satMod val="175000"/>
                      <a:alpha val="40000"/>
                    </a:schemeClr>
                  </a:glow>
                </a:effectLst>
                <a:latin typeface="Avenir Book"/>
                <a:cs typeface="Avenir Book"/>
              </a:rPr>
              <a:t>Then three years later I went up to Jerusalem to become acquainted with </a:t>
            </a:r>
            <a:r>
              <a:rPr lang="en-US" sz="2400" dirty="0" err="1">
                <a:solidFill>
                  <a:srgbClr val="FAC090"/>
                </a:solidFill>
                <a:effectLst>
                  <a:glow rad="101600">
                    <a:schemeClr val="accent6">
                      <a:satMod val="175000"/>
                      <a:alpha val="40000"/>
                    </a:schemeClr>
                  </a:glow>
                </a:effectLst>
                <a:latin typeface="Avenir Book"/>
                <a:cs typeface="Avenir Book"/>
              </a:rPr>
              <a:t>Cephas</a:t>
            </a:r>
            <a:r>
              <a:rPr lang="en-US" sz="2400" dirty="0">
                <a:solidFill>
                  <a:srgbClr val="FAC090"/>
                </a:solidFill>
                <a:effectLst>
                  <a:glow rad="101600">
                    <a:schemeClr val="accent6">
                      <a:satMod val="175000"/>
                      <a:alpha val="40000"/>
                    </a:schemeClr>
                  </a:glow>
                </a:effectLst>
                <a:latin typeface="Avenir Book"/>
                <a:cs typeface="Avenir Book"/>
              </a:rPr>
              <a:t>, and stayed with him fifteen days.</a:t>
            </a:r>
            <a:r>
              <a:rPr lang="en-US" sz="2400" baseline="30000" dirty="0">
                <a:solidFill>
                  <a:srgbClr val="FAC090"/>
                </a:solidFill>
                <a:effectLst>
                  <a:glow rad="101600">
                    <a:schemeClr val="accent6">
                      <a:satMod val="175000"/>
                      <a:alpha val="40000"/>
                    </a:schemeClr>
                  </a:glow>
                </a:effectLst>
                <a:latin typeface="Avenir Book"/>
                <a:cs typeface="Avenir Book"/>
              </a:rPr>
              <a:t>19</a:t>
            </a:r>
            <a:r>
              <a:rPr lang="en-US" sz="2400" dirty="0">
                <a:solidFill>
                  <a:srgbClr val="FAC090"/>
                </a:solidFill>
                <a:effectLst>
                  <a:glow rad="101600">
                    <a:schemeClr val="accent6">
                      <a:satMod val="175000"/>
                      <a:alpha val="40000"/>
                    </a:schemeClr>
                  </a:glow>
                </a:effectLst>
                <a:latin typeface="Avenir Book"/>
                <a:cs typeface="Avenir Book"/>
              </a:rPr>
              <a:t> But I did not see any other of the apostles except James, the Lord’s brother.</a:t>
            </a:r>
            <a:r>
              <a:rPr lang="en-US" sz="2400" baseline="30000" dirty="0">
                <a:solidFill>
                  <a:srgbClr val="FAC090"/>
                </a:solidFill>
                <a:latin typeface="Avenir Book"/>
                <a:cs typeface="Avenir Book"/>
              </a:rPr>
              <a:t>20</a:t>
            </a:r>
            <a:r>
              <a:rPr lang="en-US" sz="2400" dirty="0">
                <a:solidFill>
                  <a:srgbClr val="FAC090"/>
                </a:solidFill>
                <a:latin typeface="Avenir Book"/>
                <a:cs typeface="Avenir Book"/>
              </a:rPr>
              <a:t> (Now in what I am writing to you, I assure you before God that I am not lying.)</a:t>
            </a:r>
            <a:r>
              <a:rPr lang="en-US" sz="2400" baseline="30000" dirty="0">
                <a:solidFill>
                  <a:srgbClr val="FAC090"/>
                </a:solidFill>
                <a:latin typeface="Avenir Book"/>
                <a:cs typeface="Avenir Book"/>
              </a:rPr>
              <a:t>21</a:t>
            </a:r>
            <a:r>
              <a:rPr lang="en-US" sz="2400" dirty="0">
                <a:solidFill>
                  <a:srgbClr val="FAC090"/>
                </a:solidFill>
                <a:latin typeface="Avenir Book"/>
                <a:cs typeface="Avenir Book"/>
              </a:rPr>
              <a:t> Then I went into the regions of Syria and Cilicia.</a:t>
            </a:r>
            <a:r>
              <a:rPr lang="en-US" sz="2400" baseline="30000" dirty="0">
                <a:solidFill>
                  <a:srgbClr val="FAC090"/>
                </a:solidFill>
                <a:latin typeface="Avenir Book"/>
                <a:cs typeface="Avenir Book"/>
              </a:rPr>
              <a:t>22</a:t>
            </a:r>
            <a:r>
              <a:rPr lang="en-US" sz="2400" dirty="0">
                <a:solidFill>
                  <a:srgbClr val="FAC090"/>
                </a:solidFill>
                <a:latin typeface="Avenir Book"/>
                <a:cs typeface="Avenir Book"/>
              </a:rPr>
              <a:t> And I was still unknown by sight to the churches of Judea which were in Christ;</a:t>
            </a:r>
            <a:r>
              <a:rPr lang="en-US" sz="2400" baseline="30000" dirty="0">
                <a:solidFill>
                  <a:srgbClr val="FAC090"/>
                </a:solidFill>
                <a:latin typeface="Avenir Book"/>
                <a:cs typeface="Avenir Book"/>
              </a:rPr>
              <a:t>23</a:t>
            </a:r>
            <a:r>
              <a:rPr lang="en-US" sz="2400" dirty="0">
                <a:solidFill>
                  <a:srgbClr val="FAC090"/>
                </a:solidFill>
                <a:latin typeface="Avenir Book"/>
                <a:cs typeface="Avenir Book"/>
              </a:rPr>
              <a:t> but only, they kept hearing, “He who once persecuted us is now preaching the faith which he once tried to destroy.”</a:t>
            </a:r>
            <a:r>
              <a:rPr lang="en-US" sz="2400" baseline="30000" dirty="0">
                <a:solidFill>
                  <a:srgbClr val="FAC090"/>
                </a:solidFill>
                <a:latin typeface="Avenir Book"/>
                <a:cs typeface="Avenir Book"/>
              </a:rPr>
              <a:t>24</a:t>
            </a:r>
            <a:r>
              <a:rPr lang="en-US" sz="2400" dirty="0">
                <a:solidFill>
                  <a:srgbClr val="FAC090"/>
                </a:solidFill>
                <a:latin typeface="Avenir Book"/>
                <a:cs typeface="Avenir Book"/>
              </a:rPr>
              <a:t> And they were glorifying God because of me. </a:t>
            </a:r>
          </a:p>
        </p:txBody>
      </p:sp>
    </p:spTree>
    <p:extLst>
      <p:ext uri="{BB962C8B-B14F-4D97-AF65-F5344CB8AC3E}">
        <p14:creationId xmlns:p14="http://schemas.microsoft.com/office/powerpoint/2010/main" val="21407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THEME</a:t>
            </a:r>
            <a:endParaRPr lang="en-US" sz="3200" dirty="0">
              <a:solidFill>
                <a:srgbClr val="D9B662"/>
              </a:solidFill>
              <a:latin typeface="Avenir Book"/>
              <a:cs typeface="Avenir Book"/>
            </a:endParaRPr>
          </a:p>
        </p:txBody>
      </p:sp>
      <p:sp>
        <p:nvSpPr>
          <p:cNvPr id="5" name="TextBox 4"/>
          <p:cNvSpPr txBox="1"/>
          <p:nvPr/>
        </p:nvSpPr>
        <p:spPr>
          <a:xfrm>
            <a:off x="756919" y="1473216"/>
            <a:ext cx="3225801" cy="461665"/>
          </a:xfrm>
          <a:prstGeom prst="rect">
            <a:avLst/>
          </a:prstGeom>
          <a:noFill/>
        </p:spPr>
        <p:txBody>
          <a:bodyPr wrap="square" rtlCol="0">
            <a:spAutoFit/>
            <a:scene3d>
              <a:camera prst="orthographicFront"/>
              <a:lightRig rig="threePt" dir="t"/>
            </a:scene3d>
            <a:sp3d extrusionH="57150">
              <a:bevelT w="38100" h="38100" prst="convex"/>
            </a:sp3d>
          </a:bodyPr>
          <a:lstStyle/>
          <a:p>
            <a:r>
              <a:rPr lang="en-US" sz="2400" u="sng" dirty="0" smtClean="0">
                <a:solidFill>
                  <a:schemeClr val="bg2">
                    <a:lumMod val="75000"/>
                  </a:schemeClr>
                </a:solidFill>
                <a:latin typeface="Avenir Book"/>
                <a:cs typeface="Avenir Book"/>
              </a:rPr>
              <a:t>Freedom in Christ</a:t>
            </a:r>
          </a:p>
        </p:txBody>
      </p:sp>
      <p:sp>
        <p:nvSpPr>
          <p:cNvPr id="7" name="TextBox 6"/>
          <p:cNvSpPr txBox="1"/>
          <p:nvPr/>
        </p:nvSpPr>
        <p:spPr>
          <a:xfrm>
            <a:off x="647700" y="2521059"/>
            <a:ext cx="7848601" cy="1692771"/>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smtClean="0">
                <a:ln>
                  <a:solidFill>
                    <a:srgbClr val="D9B662"/>
                  </a:solidFill>
                </a:ln>
                <a:solidFill>
                  <a:schemeClr val="bg2">
                    <a:lumMod val="75000"/>
                  </a:schemeClr>
                </a:solidFill>
                <a:latin typeface="Avenir Book"/>
                <a:cs typeface="Avenir Book"/>
              </a:rPr>
              <a:t>It </a:t>
            </a:r>
            <a:r>
              <a:rPr lang="en-US" sz="2800" dirty="0">
                <a:ln>
                  <a:solidFill>
                    <a:srgbClr val="D9B662"/>
                  </a:solidFill>
                </a:ln>
                <a:solidFill>
                  <a:schemeClr val="bg2">
                    <a:lumMod val="75000"/>
                  </a:schemeClr>
                </a:solidFill>
                <a:latin typeface="Avenir Book"/>
                <a:cs typeface="Avenir Book"/>
              </a:rPr>
              <a:t>was for freedom that Christ set us free; therefore keep standing firm and do not be subject again to a yoke of slavery. </a:t>
            </a:r>
            <a:endParaRPr lang="en-US" sz="2800" dirty="0" smtClean="0">
              <a:ln>
                <a:solidFill>
                  <a:srgbClr val="D9B662"/>
                </a:solidFill>
              </a:ln>
              <a:solidFill>
                <a:schemeClr val="bg2">
                  <a:lumMod val="75000"/>
                </a:schemeClr>
              </a:solidFill>
              <a:latin typeface="Avenir Book"/>
              <a:cs typeface="Avenir Book"/>
            </a:endParaRPr>
          </a:p>
          <a:p>
            <a:pPr algn="r"/>
            <a:r>
              <a:rPr lang="en-US" sz="2000" dirty="0" smtClean="0">
                <a:ln>
                  <a:solidFill>
                    <a:srgbClr val="D9B662"/>
                  </a:solidFill>
                </a:ln>
                <a:solidFill>
                  <a:schemeClr val="bg2">
                    <a:lumMod val="75000"/>
                  </a:schemeClr>
                </a:solidFill>
                <a:latin typeface="Avenir Book"/>
                <a:cs typeface="Avenir Book"/>
              </a:rPr>
              <a:t>Gal. 5:1</a:t>
            </a:r>
            <a:endParaRPr lang="en-US" sz="2000" dirty="0">
              <a:ln>
                <a:solidFill>
                  <a:srgbClr val="D9B662"/>
                </a:solidFill>
              </a:ln>
              <a:solidFill>
                <a:schemeClr val="bg2">
                  <a:lumMod val="75000"/>
                </a:schemeClr>
              </a:solidFill>
              <a:latin typeface="Avenir Book"/>
              <a:cs typeface="Avenir Book"/>
            </a:endParaRPr>
          </a:p>
        </p:txBody>
      </p:sp>
    </p:spTree>
    <p:extLst>
      <p:ext uri="{BB962C8B-B14F-4D97-AF65-F5344CB8AC3E}">
        <p14:creationId xmlns:p14="http://schemas.microsoft.com/office/powerpoint/2010/main" val="3106212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:18-24</a:t>
            </a:r>
            <a:endParaRPr lang="en-US" sz="3200" dirty="0">
              <a:solidFill>
                <a:schemeClr val="bg2">
                  <a:lumMod val="75000"/>
                </a:schemeClr>
              </a:solidFill>
              <a:latin typeface="Avenir Book"/>
              <a:cs typeface="Avenir Book"/>
            </a:endParaRPr>
          </a:p>
        </p:txBody>
      </p:sp>
      <p:sp>
        <p:nvSpPr>
          <p:cNvPr id="5" name="TextBox 4"/>
          <p:cNvSpPr txBox="1"/>
          <p:nvPr/>
        </p:nvSpPr>
        <p:spPr>
          <a:xfrm>
            <a:off x="211668" y="1650554"/>
            <a:ext cx="8720665" cy="42473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400" baseline="30000" dirty="0" smtClean="0">
                <a:solidFill>
                  <a:srgbClr val="FAC090"/>
                </a:solidFill>
                <a:latin typeface="Avenir Book"/>
                <a:cs typeface="Avenir Book"/>
              </a:rPr>
              <a:t>18</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Then three years later I went up to Jerusalem to become acquainted with </a:t>
            </a:r>
            <a:r>
              <a:rPr lang="en-US" sz="2400" dirty="0" err="1">
                <a:solidFill>
                  <a:srgbClr val="FAC090"/>
                </a:solidFill>
                <a:latin typeface="Avenir Book"/>
                <a:cs typeface="Avenir Book"/>
              </a:rPr>
              <a:t>Cephas</a:t>
            </a:r>
            <a:r>
              <a:rPr lang="en-US" sz="2400" dirty="0">
                <a:solidFill>
                  <a:srgbClr val="FAC090"/>
                </a:solidFill>
                <a:latin typeface="Avenir Book"/>
                <a:cs typeface="Avenir Book"/>
              </a:rPr>
              <a:t>, and stayed with him fifteen days.</a:t>
            </a:r>
            <a:r>
              <a:rPr lang="en-US" sz="2400" baseline="30000" dirty="0">
                <a:solidFill>
                  <a:srgbClr val="FAC090"/>
                </a:solidFill>
                <a:latin typeface="Avenir Book"/>
                <a:cs typeface="Avenir Book"/>
              </a:rPr>
              <a:t>19</a:t>
            </a:r>
            <a:r>
              <a:rPr lang="en-US" sz="2400" dirty="0">
                <a:solidFill>
                  <a:srgbClr val="FAC090"/>
                </a:solidFill>
                <a:latin typeface="Avenir Book"/>
                <a:cs typeface="Avenir Book"/>
              </a:rPr>
              <a:t> But I did not see any other of the apostles except James, the Lord’s brother.</a:t>
            </a:r>
            <a:r>
              <a:rPr lang="en-US" sz="2400" baseline="30000" dirty="0">
                <a:solidFill>
                  <a:srgbClr val="FAC090"/>
                </a:solidFill>
                <a:effectLst>
                  <a:glow rad="101600">
                    <a:schemeClr val="accent6">
                      <a:satMod val="175000"/>
                      <a:alpha val="40000"/>
                    </a:schemeClr>
                  </a:glow>
                </a:effectLst>
                <a:latin typeface="Avenir Book"/>
                <a:cs typeface="Avenir Book"/>
              </a:rPr>
              <a:t>20</a:t>
            </a:r>
            <a:r>
              <a:rPr lang="en-US" sz="2400" dirty="0">
                <a:solidFill>
                  <a:srgbClr val="FAC090"/>
                </a:solidFill>
                <a:effectLst>
                  <a:glow rad="101600">
                    <a:schemeClr val="accent6">
                      <a:satMod val="175000"/>
                      <a:alpha val="40000"/>
                    </a:schemeClr>
                  </a:glow>
                </a:effectLst>
                <a:latin typeface="Avenir Book"/>
                <a:cs typeface="Avenir Book"/>
              </a:rPr>
              <a:t> (Now in what I am writing to you, I assure you before God that I am not lying.)</a:t>
            </a:r>
            <a:r>
              <a:rPr lang="en-US" sz="2400" baseline="30000" dirty="0">
                <a:solidFill>
                  <a:srgbClr val="FAC090"/>
                </a:solidFill>
                <a:latin typeface="Avenir Book"/>
                <a:cs typeface="Avenir Book"/>
              </a:rPr>
              <a:t>21</a:t>
            </a:r>
            <a:r>
              <a:rPr lang="en-US" sz="2400" dirty="0">
                <a:solidFill>
                  <a:srgbClr val="FAC090"/>
                </a:solidFill>
                <a:latin typeface="Avenir Book"/>
                <a:cs typeface="Avenir Book"/>
              </a:rPr>
              <a:t> Then I went into the regions of Syria and Cilicia.</a:t>
            </a:r>
            <a:r>
              <a:rPr lang="en-US" sz="2400" baseline="30000" dirty="0">
                <a:solidFill>
                  <a:srgbClr val="FAC090"/>
                </a:solidFill>
                <a:latin typeface="Avenir Book"/>
                <a:cs typeface="Avenir Book"/>
              </a:rPr>
              <a:t>22</a:t>
            </a:r>
            <a:r>
              <a:rPr lang="en-US" sz="2400" dirty="0">
                <a:solidFill>
                  <a:srgbClr val="FAC090"/>
                </a:solidFill>
                <a:latin typeface="Avenir Book"/>
                <a:cs typeface="Avenir Book"/>
              </a:rPr>
              <a:t> And I was still unknown by sight to the churches of Judea which were in Christ;</a:t>
            </a:r>
            <a:r>
              <a:rPr lang="en-US" sz="2400" baseline="30000" dirty="0">
                <a:solidFill>
                  <a:srgbClr val="FAC090"/>
                </a:solidFill>
                <a:latin typeface="Avenir Book"/>
                <a:cs typeface="Avenir Book"/>
              </a:rPr>
              <a:t>23</a:t>
            </a:r>
            <a:r>
              <a:rPr lang="en-US" sz="2400" dirty="0">
                <a:solidFill>
                  <a:srgbClr val="FAC090"/>
                </a:solidFill>
                <a:latin typeface="Avenir Book"/>
                <a:cs typeface="Avenir Book"/>
              </a:rPr>
              <a:t> but only, they kept hearing, “He who once persecuted us is now preaching the faith which he once tried to destroy.”</a:t>
            </a:r>
            <a:r>
              <a:rPr lang="en-US" sz="2400" baseline="30000" dirty="0">
                <a:solidFill>
                  <a:srgbClr val="FAC090"/>
                </a:solidFill>
                <a:latin typeface="Avenir Book"/>
                <a:cs typeface="Avenir Book"/>
              </a:rPr>
              <a:t>24</a:t>
            </a:r>
            <a:r>
              <a:rPr lang="en-US" sz="2400" dirty="0">
                <a:solidFill>
                  <a:srgbClr val="FAC090"/>
                </a:solidFill>
                <a:latin typeface="Avenir Book"/>
                <a:cs typeface="Avenir Book"/>
              </a:rPr>
              <a:t> And they were glorifying God because of me. </a:t>
            </a:r>
          </a:p>
        </p:txBody>
      </p:sp>
      <p:sp>
        <p:nvSpPr>
          <p:cNvPr id="6" name="TextBox 5"/>
          <p:cNvSpPr txBox="1"/>
          <p:nvPr/>
        </p:nvSpPr>
        <p:spPr>
          <a:xfrm>
            <a:off x="352778" y="3656490"/>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For </a:t>
            </a:r>
            <a:r>
              <a:rPr lang="en-US" sz="2400" dirty="0">
                <a:solidFill>
                  <a:schemeClr val="bg1"/>
                </a:solidFill>
                <a:latin typeface="Avenir Book"/>
                <a:cs typeface="Avenir Book"/>
              </a:rPr>
              <a:t>we did not follow cleverly devised tales when we made known to you the power and coming of our Lord Jesus Christ, but we were eyewitnesses of His majesty. </a:t>
            </a:r>
          </a:p>
          <a:p>
            <a:r>
              <a:rPr lang="en-US" sz="2400" dirty="0" smtClean="0">
                <a:solidFill>
                  <a:schemeClr val="bg1"/>
                </a:solidFill>
                <a:latin typeface="Avenir Book"/>
                <a:cs typeface="Avenir Book"/>
              </a:rPr>
              <a:t> </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2 Peter 1:16</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69063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syriamap.gif"/>
          <p:cNvPicPr>
            <a:picLocks noChangeAspect="1"/>
          </p:cNvPicPr>
          <p:nvPr/>
        </p:nvPicPr>
        <p:blipFill rotWithShape="1">
          <a:blip r:embed="rId3">
            <a:extLst>
              <a:ext uri="{28A0092B-C50C-407E-A947-70E740481C1C}">
                <a14:useLocalDpi xmlns:a14="http://schemas.microsoft.com/office/drawing/2010/main" val="0"/>
              </a:ext>
            </a:extLst>
          </a:blip>
          <a:srcRect b="7035"/>
          <a:stretch/>
        </p:blipFill>
        <p:spPr>
          <a:xfrm>
            <a:off x="859659" y="291565"/>
            <a:ext cx="7424682" cy="6274871"/>
          </a:xfrm>
          <a:prstGeom prst="rect">
            <a:avLst/>
          </a:prstGeom>
        </p:spPr>
      </p:pic>
    </p:spTree>
    <p:extLst>
      <p:ext uri="{BB962C8B-B14F-4D97-AF65-F5344CB8AC3E}">
        <p14:creationId xmlns:p14="http://schemas.microsoft.com/office/powerpoint/2010/main" val="288650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:18-24</a:t>
            </a:r>
            <a:endParaRPr lang="en-US" sz="3200" dirty="0">
              <a:solidFill>
                <a:schemeClr val="bg2">
                  <a:lumMod val="75000"/>
                </a:schemeClr>
              </a:solidFill>
              <a:latin typeface="Avenir Book"/>
              <a:cs typeface="Avenir Book"/>
            </a:endParaRPr>
          </a:p>
        </p:txBody>
      </p:sp>
      <p:sp>
        <p:nvSpPr>
          <p:cNvPr id="5" name="TextBox 4"/>
          <p:cNvSpPr txBox="1"/>
          <p:nvPr/>
        </p:nvSpPr>
        <p:spPr>
          <a:xfrm>
            <a:off x="211668" y="1650554"/>
            <a:ext cx="8720665" cy="42473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400" baseline="30000" dirty="0" smtClean="0">
                <a:solidFill>
                  <a:srgbClr val="FAC090"/>
                </a:solidFill>
                <a:latin typeface="Avenir Book"/>
                <a:cs typeface="Avenir Book"/>
              </a:rPr>
              <a:t>18</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Then three years later I went up to Jerusalem to become acquainted with </a:t>
            </a:r>
            <a:r>
              <a:rPr lang="en-US" sz="2400" dirty="0" err="1">
                <a:solidFill>
                  <a:srgbClr val="FAC090"/>
                </a:solidFill>
                <a:latin typeface="Avenir Book"/>
                <a:cs typeface="Avenir Book"/>
              </a:rPr>
              <a:t>Cephas</a:t>
            </a:r>
            <a:r>
              <a:rPr lang="en-US" sz="2400" dirty="0">
                <a:solidFill>
                  <a:srgbClr val="FAC090"/>
                </a:solidFill>
                <a:latin typeface="Avenir Book"/>
                <a:cs typeface="Avenir Book"/>
              </a:rPr>
              <a:t>, and stayed with him fifteen days.</a:t>
            </a:r>
            <a:r>
              <a:rPr lang="en-US" sz="2400" baseline="30000" dirty="0">
                <a:solidFill>
                  <a:srgbClr val="FAC090"/>
                </a:solidFill>
                <a:latin typeface="Avenir Book"/>
                <a:cs typeface="Avenir Book"/>
              </a:rPr>
              <a:t>19</a:t>
            </a:r>
            <a:r>
              <a:rPr lang="en-US" sz="2400" dirty="0">
                <a:solidFill>
                  <a:srgbClr val="FAC090"/>
                </a:solidFill>
                <a:latin typeface="Avenir Book"/>
                <a:cs typeface="Avenir Book"/>
              </a:rPr>
              <a:t> But I did not see any other of the apostles except James, the Lord’s brother.</a:t>
            </a:r>
            <a:r>
              <a:rPr lang="en-US" sz="2400" baseline="30000" dirty="0">
                <a:solidFill>
                  <a:srgbClr val="FAC090"/>
                </a:solidFill>
                <a:latin typeface="Avenir Book"/>
                <a:cs typeface="Avenir Book"/>
              </a:rPr>
              <a:t>20</a:t>
            </a:r>
            <a:r>
              <a:rPr lang="en-US" sz="2400" dirty="0">
                <a:solidFill>
                  <a:srgbClr val="FAC090"/>
                </a:solidFill>
                <a:latin typeface="Avenir Book"/>
                <a:cs typeface="Avenir Book"/>
              </a:rPr>
              <a:t> (Now in what I am writing to you, I assure you before God that I am not lying.)</a:t>
            </a:r>
            <a:r>
              <a:rPr lang="en-US" sz="2400" baseline="30000" dirty="0">
                <a:solidFill>
                  <a:srgbClr val="FAC090"/>
                </a:solidFill>
                <a:effectLst>
                  <a:glow rad="101600">
                    <a:schemeClr val="accent6">
                      <a:satMod val="175000"/>
                      <a:alpha val="40000"/>
                    </a:schemeClr>
                  </a:glow>
                </a:effectLst>
                <a:latin typeface="Avenir Book"/>
                <a:cs typeface="Avenir Book"/>
              </a:rPr>
              <a:t>21</a:t>
            </a:r>
            <a:r>
              <a:rPr lang="en-US" sz="2400" dirty="0">
                <a:solidFill>
                  <a:srgbClr val="FAC090"/>
                </a:solidFill>
                <a:effectLst>
                  <a:glow rad="101600">
                    <a:schemeClr val="accent6">
                      <a:satMod val="175000"/>
                      <a:alpha val="40000"/>
                    </a:schemeClr>
                  </a:glow>
                </a:effectLst>
                <a:latin typeface="Avenir Book"/>
                <a:cs typeface="Avenir Book"/>
              </a:rPr>
              <a:t> Then I went into the regions of Syria and Cilicia.</a:t>
            </a:r>
            <a:r>
              <a:rPr lang="en-US" sz="2400" baseline="30000" dirty="0">
                <a:solidFill>
                  <a:srgbClr val="FAC090"/>
                </a:solidFill>
                <a:effectLst>
                  <a:glow rad="101600">
                    <a:schemeClr val="accent6">
                      <a:satMod val="175000"/>
                      <a:alpha val="40000"/>
                    </a:schemeClr>
                  </a:glow>
                </a:effectLst>
                <a:latin typeface="Avenir Book"/>
                <a:cs typeface="Avenir Book"/>
              </a:rPr>
              <a:t>22</a:t>
            </a:r>
            <a:r>
              <a:rPr lang="en-US" sz="2400" dirty="0">
                <a:solidFill>
                  <a:srgbClr val="FAC090"/>
                </a:solidFill>
                <a:effectLst>
                  <a:glow rad="101600">
                    <a:schemeClr val="accent6">
                      <a:satMod val="175000"/>
                      <a:alpha val="40000"/>
                    </a:schemeClr>
                  </a:glow>
                </a:effectLst>
                <a:latin typeface="Avenir Book"/>
                <a:cs typeface="Avenir Book"/>
              </a:rPr>
              <a:t> And I was still unknown by sight to the churches of Judea which were in Christ;</a:t>
            </a:r>
            <a:r>
              <a:rPr lang="en-US" sz="2400" baseline="30000" dirty="0">
                <a:solidFill>
                  <a:srgbClr val="FAC090"/>
                </a:solidFill>
                <a:latin typeface="Avenir Book"/>
                <a:cs typeface="Avenir Book"/>
              </a:rPr>
              <a:t>23</a:t>
            </a:r>
            <a:r>
              <a:rPr lang="en-US" sz="2400" dirty="0">
                <a:solidFill>
                  <a:srgbClr val="FAC090"/>
                </a:solidFill>
                <a:latin typeface="Avenir Book"/>
                <a:cs typeface="Avenir Book"/>
              </a:rPr>
              <a:t> but only, they kept hearing, “He who once persecuted us is now preaching the faith which he once tried to destroy.”</a:t>
            </a:r>
            <a:r>
              <a:rPr lang="en-US" sz="2400" baseline="30000" dirty="0">
                <a:solidFill>
                  <a:srgbClr val="FAC090"/>
                </a:solidFill>
                <a:latin typeface="Avenir Book"/>
                <a:cs typeface="Avenir Book"/>
              </a:rPr>
              <a:t>24</a:t>
            </a:r>
            <a:r>
              <a:rPr lang="en-US" sz="2400" dirty="0">
                <a:solidFill>
                  <a:srgbClr val="FAC090"/>
                </a:solidFill>
                <a:latin typeface="Avenir Book"/>
                <a:cs typeface="Avenir Book"/>
              </a:rPr>
              <a:t> And they were glorifying God because of me. </a:t>
            </a:r>
          </a:p>
        </p:txBody>
      </p:sp>
    </p:spTree>
    <p:extLst>
      <p:ext uri="{BB962C8B-B14F-4D97-AF65-F5344CB8AC3E}">
        <p14:creationId xmlns:p14="http://schemas.microsoft.com/office/powerpoint/2010/main" val="59665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:18-24</a:t>
            </a:r>
            <a:endParaRPr lang="en-US" sz="3200" dirty="0">
              <a:solidFill>
                <a:schemeClr val="bg2">
                  <a:lumMod val="75000"/>
                </a:schemeClr>
              </a:solidFill>
              <a:latin typeface="Avenir Book"/>
              <a:cs typeface="Avenir Book"/>
            </a:endParaRPr>
          </a:p>
        </p:txBody>
      </p:sp>
      <p:sp>
        <p:nvSpPr>
          <p:cNvPr id="5" name="TextBox 4"/>
          <p:cNvSpPr txBox="1"/>
          <p:nvPr/>
        </p:nvSpPr>
        <p:spPr>
          <a:xfrm>
            <a:off x="211668" y="1650554"/>
            <a:ext cx="8720665" cy="42473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400" baseline="30000" dirty="0" smtClean="0">
                <a:solidFill>
                  <a:srgbClr val="FAC090"/>
                </a:solidFill>
                <a:latin typeface="Avenir Book"/>
                <a:cs typeface="Avenir Book"/>
              </a:rPr>
              <a:t>18</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Then three years later I went up to Jerusalem to become acquainted with </a:t>
            </a:r>
            <a:r>
              <a:rPr lang="en-US" sz="2400" dirty="0" err="1">
                <a:solidFill>
                  <a:srgbClr val="FAC090"/>
                </a:solidFill>
                <a:latin typeface="Avenir Book"/>
                <a:cs typeface="Avenir Book"/>
              </a:rPr>
              <a:t>Cephas</a:t>
            </a:r>
            <a:r>
              <a:rPr lang="en-US" sz="2400" dirty="0">
                <a:solidFill>
                  <a:srgbClr val="FAC090"/>
                </a:solidFill>
                <a:latin typeface="Avenir Book"/>
                <a:cs typeface="Avenir Book"/>
              </a:rPr>
              <a:t>, and stayed with him fifteen days.</a:t>
            </a:r>
            <a:r>
              <a:rPr lang="en-US" sz="2400" baseline="30000" dirty="0">
                <a:solidFill>
                  <a:srgbClr val="FAC090"/>
                </a:solidFill>
                <a:latin typeface="Avenir Book"/>
                <a:cs typeface="Avenir Book"/>
              </a:rPr>
              <a:t>19</a:t>
            </a:r>
            <a:r>
              <a:rPr lang="en-US" sz="2400" dirty="0">
                <a:solidFill>
                  <a:srgbClr val="FAC090"/>
                </a:solidFill>
                <a:latin typeface="Avenir Book"/>
                <a:cs typeface="Avenir Book"/>
              </a:rPr>
              <a:t> But I did not see any other of the apostles except James, the Lord’s brother.</a:t>
            </a:r>
            <a:r>
              <a:rPr lang="en-US" sz="2400" baseline="30000" dirty="0">
                <a:solidFill>
                  <a:srgbClr val="FAC090"/>
                </a:solidFill>
                <a:latin typeface="Avenir Book"/>
                <a:cs typeface="Avenir Book"/>
              </a:rPr>
              <a:t>20</a:t>
            </a:r>
            <a:r>
              <a:rPr lang="en-US" sz="2400" dirty="0">
                <a:solidFill>
                  <a:srgbClr val="FAC090"/>
                </a:solidFill>
                <a:latin typeface="Avenir Book"/>
                <a:cs typeface="Avenir Book"/>
              </a:rPr>
              <a:t> (Now in what I am writing to you, I assure you before God that I am not lying.)</a:t>
            </a:r>
            <a:r>
              <a:rPr lang="en-US" sz="2400" baseline="30000" dirty="0">
                <a:solidFill>
                  <a:srgbClr val="FAC090"/>
                </a:solidFill>
                <a:latin typeface="Avenir Book"/>
                <a:cs typeface="Avenir Book"/>
              </a:rPr>
              <a:t>21</a:t>
            </a:r>
            <a:r>
              <a:rPr lang="en-US" sz="2400" dirty="0">
                <a:solidFill>
                  <a:srgbClr val="FAC090"/>
                </a:solidFill>
                <a:latin typeface="Avenir Book"/>
                <a:cs typeface="Avenir Book"/>
              </a:rPr>
              <a:t> Then I went into the regions of Syria and Cilicia.</a:t>
            </a:r>
            <a:r>
              <a:rPr lang="en-US" sz="2400" baseline="30000" dirty="0">
                <a:solidFill>
                  <a:srgbClr val="FAC090"/>
                </a:solidFill>
                <a:latin typeface="Avenir Book"/>
                <a:cs typeface="Avenir Book"/>
              </a:rPr>
              <a:t>22</a:t>
            </a:r>
            <a:r>
              <a:rPr lang="en-US" sz="2400" dirty="0">
                <a:solidFill>
                  <a:srgbClr val="FAC090"/>
                </a:solidFill>
                <a:latin typeface="Avenir Book"/>
                <a:cs typeface="Avenir Book"/>
              </a:rPr>
              <a:t> And I was still unknown by sight to the churches of Judea which were in Christ;</a:t>
            </a:r>
            <a:r>
              <a:rPr lang="en-US" sz="2400" baseline="30000" dirty="0">
                <a:solidFill>
                  <a:srgbClr val="FAC090"/>
                </a:solidFill>
                <a:effectLst>
                  <a:glow rad="101600">
                    <a:schemeClr val="accent6">
                      <a:satMod val="175000"/>
                      <a:alpha val="40000"/>
                    </a:schemeClr>
                  </a:glow>
                </a:effectLst>
                <a:latin typeface="Avenir Book"/>
                <a:cs typeface="Avenir Book"/>
              </a:rPr>
              <a:t>23</a:t>
            </a:r>
            <a:r>
              <a:rPr lang="en-US" sz="2400" dirty="0">
                <a:solidFill>
                  <a:srgbClr val="FAC090"/>
                </a:solidFill>
                <a:effectLst>
                  <a:glow rad="101600">
                    <a:schemeClr val="accent6">
                      <a:satMod val="175000"/>
                      <a:alpha val="40000"/>
                    </a:schemeClr>
                  </a:glow>
                </a:effectLst>
                <a:latin typeface="Avenir Book"/>
                <a:cs typeface="Avenir Book"/>
              </a:rPr>
              <a:t> but only, they kept hearing, “He who once persecuted us is now preaching the faith which he once tried to destroy.”</a:t>
            </a:r>
            <a:r>
              <a:rPr lang="en-US" sz="2400" baseline="30000" dirty="0">
                <a:solidFill>
                  <a:srgbClr val="FAC090"/>
                </a:solidFill>
                <a:effectLst/>
                <a:latin typeface="Avenir Book"/>
                <a:cs typeface="Avenir Book"/>
              </a:rPr>
              <a:t>24</a:t>
            </a:r>
            <a:r>
              <a:rPr lang="en-US" sz="2400" dirty="0">
                <a:solidFill>
                  <a:srgbClr val="FAC090"/>
                </a:solidFill>
                <a:effectLst/>
                <a:latin typeface="Avenir Book"/>
                <a:cs typeface="Avenir Book"/>
              </a:rPr>
              <a:t> And they were glorifying God because of me. </a:t>
            </a:r>
          </a:p>
        </p:txBody>
      </p:sp>
      <p:sp>
        <p:nvSpPr>
          <p:cNvPr id="6" name="TextBox 5"/>
          <p:cNvSpPr txBox="1">
            <a:spLocks/>
          </p:cNvSpPr>
          <p:nvPr/>
        </p:nvSpPr>
        <p:spPr>
          <a:xfrm>
            <a:off x="285821" y="5920465"/>
            <a:ext cx="3518882" cy="677108"/>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3200" dirty="0" smtClean="0">
                <a:solidFill>
                  <a:schemeClr val="bg1"/>
                </a:solidFill>
                <a:effectLst>
                  <a:outerShdw blurRad="50800" dist="38100" dir="2700000" algn="tl" rotWithShape="0">
                    <a:prstClr val="black">
                      <a:alpha val="40000"/>
                    </a:prstClr>
                  </a:outerShdw>
                </a:effectLst>
                <a:latin typeface="Avenir Book"/>
                <a:cs typeface="Avenir Book"/>
              </a:rPr>
              <a:t>2 Timothy 3:12-17</a:t>
            </a:r>
            <a:endParaRPr lang="en-US" sz="3200"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247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a:t>
            </a:r>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:18-24</a:t>
            </a:r>
            <a:endParaRPr lang="en-US" sz="3200" dirty="0">
              <a:solidFill>
                <a:schemeClr val="bg2">
                  <a:lumMod val="75000"/>
                </a:schemeClr>
              </a:solidFill>
              <a:latin typeface="Avenir Book"/>
              <a:cs typeface="Avenir Book"/>
            </a:endParaRPr>
          </a:p>
        </p:txBody>
      </p:sp>
      <p:sp>
        <p:nvSpPr>
          <p:cNvPr id="5" name="TextBox 4"/>
          <p:cNvSpPr txBox="1"/>
          <p:nvPr/>
        </p:nvSpPr>
        <p:spPr>
          <a:xfrm>
            <a:off x="211668" y="1650554"/>
            <a:ext cx="8720665" cy="4247316"/>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400" baseline="30000" dirty="0" smtClean="0">
                <a:solidFill>
                  <a:srgbClr val="FAC090"/>
                </a:solidFill>
                <a:latin typeface="Avenir Book"/>
                <a:cs typeface="Avenir Book"/>
              </a:rPr>
              <a:t>18</a:t>
            </a:r>
            <a:r>
              <a:rPr lang="en-US" sz="2400" dirty="0" smtClean="0">
                <a:solidFill>
                  <a:srgbClr val="FAC090"/>
                </a:solidFill>
                <a:latin typeface="Avenir Book"/>
                <a:cs typeface="Avenir Book"/>
              </a:rPr>
              <a:t> </a:t>
            </a:r>
            <a:r>
              <a:rPr lang="en-US" sz="2400" dirty="0">
                <a:solidFill>
                  <a:srgbClr val="FAC090"/>
                </a:solidFill>
                <a:latin typeface="Avenir Book"/>
                <a:cs typeface="Avenir Book"/>
              </a:rPr>
              <a:t>Then three years later I went up to Jerusalem to become acquainted with </a:t>
            </a:r>
            <a:r>
              <a:rPr lang="en-US" sz="2400" dirty="0" err="1">
                <a:solidFill>
                  <a:srgbClr val="FAC090"/>
                </a:solidFill>
                <a:latin typeface="Avenir Book"/>
                <a:cs typeface="Avenir Book"/>
              </a:rPr>
              <a:t>Cephas</a:t>
            </a:r>
            <a:r>
              <a:rPr lang="en-US" sz="2400" dirty="0">
                <a:solidFill>
                  <a:srgbClr val="FAC090"/>
                </a:solidFill>
                <a:latin typeface="Avenir Book"/>
                <a:cs typeface="Avenir Book"/>
              </a:rPr>
              <a:t>, and stayed with him fifteen days.</a:t>
            </a:r>
            <a:r>
              <a:rPr lang="en-US" sz="2400" baseline="30000" dirty="0">
                <a:solidFill>
                  <a:srgbClr val="FAC090"/>
                </a:solidFill>
                <a:latin typeface="Avenir Book"/>
                <a:cs typeface="Avenir Book"/>
              </a:rPr>
              <a:t>19</a:t>
            </a:r>
            <a:r>
              <a:rPr lang="en-US" sz="2400" dirty="0">
                <a:solidFill>
                  <a:srgbClr val="FAC090"/>
                </a:solidFill>
                <a:latin typeface="Avenir Book"/>
                <a:cs typeface="Avenir Book"/>
              </a:rPr>
              <a:t> But I did not see any other of the apostles except James, the Lord’s brother.</a:t>
            </a:r>
            <a:r>
              <a:rPr lang="en-US" sz="2400" baseline="30000" dirty="0">
                <a:solidFill>
                  <a:srgbClr val="FAC090"/>
                </a:solidFill>
                <a:latin typeface="Avenir Book"/>
                <a:cs typeface="Avenir Book"/>
              </a:rPr>
              <a:t>20</a:t>
            </a:r>
            <a:r>
              <a:rPr lang="en-US" sz="2400" dirty="0">
                <a:solidFill>
                  <a:srgbClr val="FAC090"/>
                </a:solidFill>
                <a:latin typeface="Avenir Book"/>
                <a:cs typeface="Avenir Book"/>
              </a:rPr>
              <a:t> (Now in what I am writing to you, I assure you before God that I am not lying.)</a:t>
            </a:r>
            <a:r>
              <a:rPr lang="en-US" sz="2400" baseline="30000" dirty="0">
                <a:solidFill>
                  <a:srgbClr val="FAC090"/>
                </a:solidFill>
                <a:latin typeface="Avenir Book"/>
                <a:cs typeface="Avenir Book"/>
              </a:rPr>
              <a:t>21</a:t>
            </a:r>
            <a:r>
              <a:rPr lang="en-US" sz="2400" dirty="0">
                <a:solidFill>
                  <a:srgbClr val="FAC090"/>
                </a:solidFill>
                <a:latin typeface="Avenir Book"/>
                <a:cs typeface="Avenir Book"/>
              </a:rPr>
              <a:t> Then I went into the regions of Syria and Cilicia.</a:t>
            </a:r>
            <a:r>
              <a:rPr lang="en-US" sz="2400" baseline="30000" dirty="0">
                <a:solidFill>
                  <a:srgbClr val="FAC090"/>
                </a:solidFill>
                <a:latin typeface="Avenir Book"/>
                <a:cs typeface="Avenir Book"/>
              </a:rPr>
              <a:t>22</a:t>
            </a:r>
            <a:r>
              <a:rPr lang="en-US" sz="2400" dirty="0">
                <a:solidFill>
                  <a:srgbClr val="FAC090"/>
                </a:solidFill>
                <a:latin typeface="Avenir Book"/>
                <a:cs typeface="Avenir Book"/>
              </a:rPr>
              <a:t> And I was still unknown by sight to the churches of Judea which were in Christ;</a:t>
            </a:r>
            <a:r>
              <a:rPr lang="en-US" sz="2400" baseline="30000" dirty="0">
                <a:solidFill>
                  <a:srgbClr val="FAC090"/>
                </a:solidFill>
                <a:latin typeface="Avenir Book"/>
                <a:cs typeface="Avenir Book"/>
              </a:rPr>
              <a:t>23</a:t>
            </a:r>
            <a:r>
              <a:rPr lang="en-US" sz="2400" dirty="0">
                <a:solidFill>
                  <a:srgbClr val="FAC090"/>
                </a:solidFill>
                <a:latin typeface="Avenir Book"/>
                <a:cs typeface="Avenir Book"/>
              </a:rPr>
              <a:t> but only, they kept hearing, “He who once persecuted us is now preaching the faith which he once tried to destroy.”</a:t>
            </a:r>
            <a:r>
              <a:rPr lang="en-US" sz="2400" baseline="30000" dirty="0">
                <a:solidFill>
                  <a:srgbClr val="FAC090"/>
                </a:solidFill>
                <a:effectLst>
                  <a:glow rad="101600">
                    <a:schemeClr val="accent6">
                      <a:satMod val="175000"/>
                      <a:alpha val="40000"/>
                    </a:schemeClr>
                  </a:glow>
                </a:effectLst>
                <a:latin typeface="Avenir Book"/>
                <a:cs typeface="Avenir Book"/>
              </a:rPr>
              <a:t>24</a:t>
            </a:r>
            <a:r>
              <a:rPr lang="en-US" sz="2400" dirty="0">
                <a:solidFill>
                  <a:srgbClr val="FAC090"/>
                </a:solidFill>
                <a:effectLst>
                  <a:glow rad="101600">
                    <a:schemeClr val="accent6">
                      <a:satMod val="175000"/>
                      <a:alpha val="40000"/>
                    </a:schemeClr>
                  </a:glow>
                </a:effectLst>
                <a:latin typeface="Avenir Book"/>
                <a:cs typeface="Avenir Book"/>
              </a:rPr>
              <a:t> And they were glorifying God because of me. </a:t>
            </a:r>
          </a:p>
        </p:txBody>
      </p:sp>
      <p:sp>
        <p:nvSpPr>
          <p:cNvPr id="6" name="TextBox 5"/>
          <p:cNvSpPr txBox="1"/>
          <p:nvPr/>
        </p:nvSpPr>
        <p:spPr>
          <a:xfrm>
            <a:off x="352778" y="2633185"/>
            <a:ext cx="8438444" cy="2215991"/>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But </a:t>
            </a:r>
            <a:r>
              <a:rPr lang="en-US" sz="2400" dirty="0">
                <a:solidFill>
                  <a:schemeClr val="bg1"/>
                </a:solidFill>
                <a:latin typeface="Avenir Book"/>
                <a:cs typeface="Avenir Book"/>
              </a:rPr>
              <a:t>you are a chosen race, a royal priesthood, a holy nation, a people for God’s own possession, that you may proclaim the </a:t>
            </a:r>
            <a:r>
              <a:rPr lang="en-US" sz="2400" dirty="0" err="1">
                <a:solidFill>
                  <a:schemeClr val="bg1"/>
                </a:solidFill>
                <a:latin typeface="Avenir Book"/>
                <a:cs typeface="Avenir Book"/>
              </a:rPr>
              <a:t>excellencies</a:t>
            </a:r>
            <a:r>
              <a:rPr lang="en-US" sz="2400" dirty="0">
                <a:solidFill>
                  <a:schemeClr val="bg1"/>
                </a:solidFill>
                <a:latin typeface="Avenir Book"/>
                <a:cs typeface="Avenir Book"/>
              </a:rPr>
              <a:t> of Him who has called you out of darkness into His marvelous light; </a:t>
            </a:r>
          </a:p>
          <a:p>
            <a:pPr algn="r"/>
            <a:r>
              <a:rPr lang="en-US" dirty="0" smtClean="0">
                <a:solidFill>
                  <a:schemeClr val="bg1"/>
                </a:solidFill>
                <a:latin typeface="Avenir Book"/>
                <a:cs typeface="Avenir Book"/>
              </a:rPr>
              <a:t>1 Peter 2:9</a:t>
            </a:r>
            <a:endParaRPr lang="en-US" dirty="0">
              <a:solidFill>
                <a:schemeClr val="bg1"/>
              </a:solidFill>
              <a:latin typeface="Avenir Book"/>
              <a:cs typeface="Avenir Book"/>
            </a:endParaRPr>
          </a:p>
        </p:txBody>
      </p:sp>
    </p:spTree>
    <p:extLst>
      <p:ext uri="{BB962C8B-B14F-4D97-AF65-F5344CB8AC3E}">
        <p14:creationId xmlns:p14="http://schemas.microsoft.com/office/powerpoint/2010/main" val="204089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D9B662"/>
                </a:solidFill>
                <a:latin typeface="Avenir Book"/>
                <a:cs typeface="Avenir Book"/>
              </a:rPr>
              <a:t>KEY VERSE</a:t>
            </a:r>
            <a:endParaRPr lang="en-US" sz="3200" dirty="0">
              <a:solidFill>
                <a:srgbClr val="D9B662"/>
              </a:solidFill>
              <a:latin typeface="Avenir Book"/>
              <a:cs typeface="Avenir Book"/>
            </a:endParaRPr>
          </a:p>
        </p:txBody>
      </p:sp>
      <p:sp>
        <p:nvSpPr>
          <p:cNvPr id="5" name="TextBox 4"/>
          <p:cNvSpPr txBox="1"/>
          <p:nvPr/>
        </p:nvSpPr>
        <p:spPr>
          <a:xfrm>
            <a:off x="647700" y="1874728"/>
            <a:ext cx="7848601" cy="3416320"/>
          </a:xfrm>
          <a:prstGeom prst="rect">
            <a:avLst/>
          </a:prstGeom>
          <a:blipFill rotWithShape="1">
            <a:blip r:embed="rId3"/>
            <a:stretch>
              <a:fillRect/>
            </a:stretch>
          </a:blipFill>
          <a:effectLst>
            <a:outerShdw blurRad="50800" dist="38100" dir="5400000" algn="t" rotWithShape="0">
              <a:prstClr val="black">
                <a:alpha val="40000"/>
              </a:prstClr>
            </a:outerShdw>
          </a:effectLst>
        </p:spPr>
        <p:txBody>
          <a:bodyPr wrap="square" rtlCol="0">
            <a:spAutoFit/>
            <a:scene3d>
              <a:camera prst="orthographicFront"/>
              <a:lightRig rig="threePt" dir="t"/>
            </a:scene3d>
            <a:sp3d extrusionH="57150">
              <a:bevelT w="38100" h="38100" prst="convex"/>
            </a:sp3d>
          </a:bodyPr>
          <a:lstStyle/>
          <a:p>
            <a:r>
              <a:rPr lang="en-US" sz="2800" dirty="0">
                <a:solidFill>
                  <a:srgbClr val="D9B662"/>
                </a:solidFill>
                <a:latin typeface="Avenir Book"/>
                <a:cs typeface="Avenir Book"/>
              </a:rPr>
              <a:t>N</a:t>
            </a:r>
            <a:r>
              <a:rPr lang="en-US" sz="2800" dirty="0" smtClean="0">
                <a:solidFill>
                  <a:srgbClr val="D9B662"/>
                </a:solidFill>
                <a:latin typeface="Avenir Book"/>
                <a:cs typeface="Avenir Book"/>
              </a:rPr>
              <a:t>evertheless knowing that a man is not justified by the works of the Law but through faith in Christ Jesus, even we have believed in Christ Jesus, that we may be justified by faith in Christ, and not by the works of the Law; since by the works of the Law shall no flesh be justified.</a:t>
            </a:r>
          </a:p>
          <a:p>
            <a:endParaRPr lang="en-US" sz="2800" dirty="0" smtClean="0">
              <a:solidFill>
                <a:srgbClr val="D9B662"/>
              </a:solidFill>
              <a:latin typeface="Avenir Book"/>
              <a:cs typeface="Avenir Book"/>
            </a:endParaRPr>
          </a:p>
          <a:p>
            <a:pPr algn="r"/>
            <a:r>
              <a:rPr lang="en-US" sz="2000" dirty="0" smtClean="0">
                <a:solidFill>
                  <a:srgbClr val="D9B662"/>
                </a:solidFill>
                <a:latin typeface="Avenir Book"/>
                <a:cs typeface="Avenir Book"/>
              </a:rPr>
              <a:t>Gal. 2:16 </a:t>
            </a:r>
          </a:p>
        </p:txBody>
      </p:sp>
    </p:spTree>
    <p:extLst>
      <p:ext uri="{BB962C8B-B14F-4D97-AF65-F5344CB8AC3E}">
        <p14:creationId xmlns:p14="http://schemas.microsoft.com/office/powerpoint/2010/main" val="1470299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4893647"/>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a:p>
            <a:pPr marL="342900" indent="-342900">
              <a:buFont typeface="Wingdings" charset="2"/>
              <a:buChar char="§"/>
            </a:pPr>
            <a:r>
              <a:rPr lang="en-US" sz="2400" u="sng" dirty="0" smtClean="0">
                <a:solidFill>
                  <a:srgbClr val="FAC090"/>
                </a:solidFill>
                <a:latin typeface="Avenir Book"/>
                <a:cs typeface="Avenir Book"/>
              </a:rPr>
              <a:t>Doctrinal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Doctrine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justification is by "faith working through love" instead of by "works of law." </a:t>
            </a:r>
            <a:r>
              <a:rPr lang="en-US" sz="2400" u="sng" dirty="0" smtClean="0">
                <a:solidFill>
                  <a:srgbClr val="FAC090"/>
                </a:solidFill>
                <a:latin typeface="Avenir Book"/>
                <a:cs typeface="Avenir Book"/>
              </a:rPr>
              <a:t>Chapters 3-4</a:t>
            </a:r>
            <a:r>
              <a:rPr lang="en-US" sz="2400" dirty="0" smtClean="0">
                <a:solidFill>
                  <a:srgbClr val="FAC090"/>
                </a:solidFill>
                <a:latin typeface="Avenir Book"/>
                <a:cs typeface="Avenir Book"/>
              </a:rPr>
              <a:t>. </a:t>
            </a:r>
            <a:endParaRPr lang="en-US" sz="2400" dirty="0">
              <a:solidFill>
                <a:srgbClr val="FAC090"/>
              </a:solidFill>
              <a:latin typeface="Avenir Book"/>
              <a:cs typeface="Avenir Book"/>
            </a:endParaRPr>
          </a:p>
          <a:p>
            <a:pPr marL="342900" indent="-342900">
              <a:buFont typeface="Wingdings" charset="2"/>
              <a:buChar char="§"/>
            </a:pPr>
            <a:endParaRPr lang="en-US" sz="2400" dirty="0" smtClean="0">
              <a:solidFill>
                <a:srgbClr val="FAC090"/>
              </a:solidFill>
              <a:latin typeface="Avenir Book"/>
              <a:cs typeface="Avenir Book"/>
            </a:endParaRPr>
          </a:p>
          <a:p>
            <a:pPr marL="342900" indent="-342900">
              <a:buFont typeface="Wingdings" charset="2"/>
              <a:buChar char="§"/>
            </a:pPr>
            <a:r>
              <a:rPr lang="en-US" sz="2400" u="sng" dirty="0" smtClean="0">
                <a:solidFill>
                  <a:srgbClr val="FAC090"/>
                </a:solidFill>
                <a:latin typeface="Avenir Book"/>
                <a:cs typeface="Avenir Book"/>
              </a:rPr>
              <a:t>Practical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Life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exhorts those "having begun in the Spirit" to "walk by the Spirit" and to bear "the fruit of the Spirit." </a:t>
            </a:r>
            <a:r>
              <a:rPr lang="en-US" sz="2400" u="sng" dirty="0" smtClean="0">
                <a:solidFill>
                  <a:srgbClr val="FAC090"/>
                </a:solidFill>
                <a:latin typeface="Avenir Book"/>
                <a:cs typeface="Avenir Book"/>
              </a:rPr>
              <a:t>Chapters 5-6</a:t>
            </a:r>
            <a:r>
              <a:rPr lang="en-US" sz="2400" dirty="0" smtClean="0">
                <a:solidFill>
                  <a:srgbClr val="FAC090"/>
                </a:solidFill>
                <a:latin typeface="Avenir Book"/>
                <a:cs typeface="Avenir Book"/>
              </a:rPr>
              <a:t>.</a:t>
            </a:r>
          </a:p>
          <a:p>
            <a:pPr indent="-274320" algn="r"/>
            <a:r>
              <a:rPr lang="en-US" sz="2400" dirty="0" smtClean="0">
                <a:solidFill>
                  <a:srgbClr val="FAC090"/>
                </a:solidFill>
                <a:latin typeface="Avenir Book"/>
                <a:cs typeface="Avenir Book"/>
              </a:rPr>
              <a:t>R.C. Bell</a:t>
            </a:r>
          </a:p>
        </p:txBody>
      </p:sp>
    </p:spTree>
    <p:extLst>
      <p:ext uri="{BB962C8B-B14F-4D97-AF65-F5344CB8AC3E}">
        <p14:creationId xmlns:p14="http://schemas.microsoft.com/office/powerpoint/2010/main" val="1779372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dissolve">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dissolve">
                                      <p:cBhvr>
                                        <p:cTn id="2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647700" y="1585604"/>
            <a:ext cx="7848601" cy="3139321"/>
          </a:xfrm>
          <a:prstGeom prst="rect">
            <a:avLst/>
          </a:prstGeom>
          <a:noFill/>
        </p:spPr>
        <p:txBody>
          <a:bodyPr wrap="square" rtlCol="0">
            <a:spAutoFit/>
            <a:scene3d>
              <a:camera prst="orthographicFront"/>
              <a:lightRig rig="threePt" dir="t"/>
            </a:scene3d>
            <a:sp3d extrusionH="57150">
              <a:bevelT w="38100" h="38100" prst="convex"/>
            </a:sp3d>
          </a:bodyPr>
          <a:lstStyle/>
          <a:p>
            <a:pPr marL="342900" indent="-342900">
              <a:buFont typeface="Wingdings" charset="2"/>
              <a:buChar char="§"/>
            </a:pPr>
            <a:r>
              <a:rPr lang="en-US" sz="2400" u="sng" dirty="0" smtClean="0">
                <a:solidFill>
                  <a:srgbClr val="FAC090"/>
                </a:solidFill>
                <a:latin typeface="Avenir Book"/>
                <a:cs typeface="Avenir Book"/>
              </a:rPr>
              <a:t>Personal Portion</a:t>
            </a:r>
            <a:r>
              <a:rPr lang="en-US" sz="2400" dirty="0">
                <a:solidFill>
                  <a:srgbClr val="FAC090"/>
                </a:solidFill>
                <a:latin typeface="Avenir Book"/>
                <a:cs typeface="Avenir Book"/>
              </a:rPr>
              <a:t>: </a:t>
            </a:r>
            <a:r>
              <a:rPr lang="en-US" sz="2400" i="1" dirty="0">
                <a:solidFill>
                  <a:srgbClr val="FAC090"/>
                </a:solidFill>
                <a:effectLst>
                  <a:glow rad="101600">
                    <a:schemeClr val="accent6">
                      <a:satMod val="175000"/>
                      <a:alpha val="40000"/>
                    </a:schemeClr>
                  </a:glow>
                </a:effectLst>
                <a:latin typeface="Avenir Book"/>
                <a:cs typeface="Avenir Book"/>
              </a:rPr>
              <a:t>The </a:t>
            </a:r>
            <a:r>
              <a:rPr lang="en-US" sz="2400" i="1" dirty="0" smtClean="0">
                <a:solidFill>
                  <a:srgbClr val="FAC090"/>
                </a:solidFill>
                <a:effectLst>
                  <a:glow rad="101600">
                    <a:schemeClr val="accent6">
                      <a:satMod val="175000"/>
                      <a:alpha val="40000"/>
                    </a:schemeClr>
                  </a:glow>
                </a:effectLst>
                <a:latin typeface="Avenir Book"/>
                <a:cs typeface="Avenir Book"/>
              </a:rPr>
              <a:t>Apostle </a:t>
            </a:r>
            <a:r>
              <a:rPr lang="en-US" sz="2400" i="1" dirty="0">
                <a:solidFill>
                  <a:srgbClr val="FAC090"/>
                </a:solidFill>
                <a:effectLst>
                  <a:glow rad="101600">
                    <a:schemeClr val="accent6">
                      <a:satMod val="175000"/>
                      <a:alpha val="40000"/>
                    </a:schemeClr>
                  </a:glow>
                </a:effectLst>
                <a:latin typeface="Avenir Book"/>
                <a:cs typeface="Avenir Book"/>
              </a:rPr>
              <a:t>of </a:t>
            </a:r>
            <a:r>
              <a:rPr lang="en-US" sz="2400" i="1" dirty="0" smtClean="0">
                <a:solidFill>
                  <a:srgbClr val="FAC090"/>
                </a:solidFill>
                <a:effectLst>
                  <a:glow rad="101600">
                    <a:schemeClr val="accent6">
                      <a:satMod val="175000"/>
                      <a:alpha val="40000"/>
                    </a:schemeClr>
                  </a:glow>
                </a:effectLst>
                <a:latin typeface="Avenir Book"/>
                <a:cs typeface="Avenir Book"/>
              </a:rPr>
              <a:t>Liberty</a:t>
            </a:r>
            <a:r>
              <a:rPr lang="en-US" sz="2400" dirty="0">
                <a:solidFill>
                  <a:srgbClr val="FAC090"/>
                </a:solidFill>
                <a:effectLst>
                  <a:glow rad="101600">
                    <a:schemeClr val="accent6">
                      <a:satMod val="175000"/>
                      <a:alpha val="40000"/>
                    </a:schemeClr>
                  </a:glow>
                </a:effectLst>
                <a:latin typeface="Avenir Book"/>
                <a:cs typeface="Avenir Book"/>
              </a:rPr>
              <a:t>. </a:t>
            </a:r>
            <a:r>
              <a:rPr lang="en-US" sz="2400" dirty="0">
                <a:solidFill>
                  <a:srgbClr val="FAC090"/>
                </a:solidFill>
                <a:latin typeface="Avenir Book"/>
                <a:cs typeface="Avenir Book"/>
              </a:rPr>
              <a:t>Paul shows that he is an apostle equal in authority and knowledge to Peter, James, and John. </a:t>
            </a:r>
            <a:r>
              <a:rPr lang="en-US" sz="2400" u="sng" dirty="0" smtClean="0">
                <a:solidFill>
                  <a:srgbClr val="FAC090"/>
                </a:solidFill>
                <a:latin typeface="Avenir Book"/>
                <a:cs typeface="Avenir Book"/>
              </a:rPr>
              <a:t>Chapters 1-2</a:t>
            </a:r>
            <a:r>
              <a:rPr lang="en-US" sz="2400" dirty="0" smtClean="0">
                <a:solidFill>
                  <a:srgbClr val="FAC090"/>
                </a:solidFill>
                <a:latin typeface="Avenir Book"/>
                <a:cs typeface="Avenir Book"/>
              </a:rPr>
              <a:t>.</a:t>
            </a:r>
          </a:p>
          <a:p>
            <a:pPr marL="342900" indent="-342900">
              <a:buFont typeface="Wingdings" charset="2"/>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SALUTATION 1:1-5</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DENUNCIATION 1:6-10</a:t>
            </a:r>
          </a:p>
          <a:p>
            <a:pPr marL="800100" lvl="1" indent="-342900">
              <a:buFont typeface="Arial"/>
              <a:buChar char="•"/>
            </a:pPr>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latin typeface="Avenir Book"/>
                <a:cs typeface="Avenir Book"/>
              </a:rPr>
              <a:t>AFFIRMATION 1:11-2:14</a:t>
            </a: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972504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Tree>
    <p:extLst>
      <p:ext uri="{BB962C8B-B14F-4D97-AF65-F5344CB8AC3E}">
        <p14:creationId xmlns:p14="http://schemas.microsoft.com/office/powerpoint/2010/main" val="3979650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1:6-10</a:t>
            </a:r>
            <a:endParaRPr lang="en-US" sz="3200" dirty="0">
              <a:solidFill>
                <a:schemeClr val="bg2">
                  <a:lumMod val="75000"/>
                </a:schemeClr>
              </a:solidFill>
              <a:latin typeface="Avenir Book"/>
              <a:cs typeface="Avenir Book"/>
            </a:endParaRPr>
          </a:p>
        </p:txBody>
      </p:sp>
      <p:sp>
        <p:nvSpPr>
          <p:cNvPr id="8" name="TextBox 7"/>
          <p:cNvSpPr txBox="1"/>
          <p:nvPr/>
        </p:nvSpPr>
        <p:spPr>
          <a:xfrm>
            <a:off x="474640" y="1457980"/>
            <a:ext cx="8194721" cy="5262979"/>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228600" rIns="274320" bIns="228600" rtlCol="0">
            <a:spAutoFit/>
            <a:scene3d>
              <a:camera prst="orthographicFront"/>
              <a:lightRig rig="threePt" dir="t"/>
            </a:scene3d>
            <a:sp3d extrusionH="57150">
              <a:bevelT w="38100" h="38100" prst="convex"/>
            </a:sp3d>
          </a:bodyPr>
          <a:lstStyle/>
          <a:p>
            <a:r>
              <a:rPr lang="en-US" sz="2400" baseline="300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6</a:t>
            </a:r>
            <a:r>
              <a:rPr lang="en-US" sz="24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I am amazed that you are so quickly deserting Him who called you by the grace of Christ, for a different gospel;</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7</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which is really not another; only there are some who are disturbing you, and want to distort the gospel of Christ.</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8</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But even though we, or an angel from heaven, should preach to you a gospel contrary to that which we have preached to you,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9</a:t>
            </a:r>
            <a:r>
              <a:rPr lang="en-US" sz="24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 As we have said before, so I say again now, if any man is preaching to you a gospel contrary to that which you received, let him be accursed.</a:t>
            </a:r>
            <a:r>
              <a:rPr lang="en-US" sz="2400" baseline="30000" dirty="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10 </a:t>
            </a:r>
            <a:r>
              <a:rPr lang="en-US" sz="2400" dirty="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For am I now seeking the favor of men, or of God? Or am I striving to please men? If I were still trying to please men, I would not be a bond-servant of Christ. </a:t>
            </a:r>
          </a:p>
        </p:txBody>
      </p:sp>
      <p:sp>
        <p:nvSpPr>
          <p:cNvPr id="5" name="TextBox 4"/>
          <p:cNvSpPr txBox="1"/>
          <p:nvPr/>
        </p:nvSpPr>
        <p:spPr>
          <a:xfrm>
            <a:off x="352778" y="1629866"/>
            <a:ext cx="8438444" cy="4431983"/>
          </a:xfrm>
          <a:prstGeom prst="rect">
            <a:avLst/>
          </a:prstGeom>
          <a:solidFill>
            <a:schemeClr val="tx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extrusionH="57150">
              <a:bevelT w="38100" h="38100" prst="convex"/>
            </a:sp3d>
          </a:bodyPr>
          <a:lstStyle/>
          <a:p>
            <a:r>
              <a:rPr lang="en-US" sz="2400" dirty="0" smtClean="0">
                <a:solidFill>
                  <a:schemeClr val="bg1"/>
                </a:solidFill>
                <a:latin typeface="Avenir Book"/>
                <a:cs typeface="Avenir Book"/>
              </a:rPr>
              <a:t>What </a:t>
            </a:r>
            <a:r>
              <a:rPr lang="en-US" sz="2400" dirty="0">
                <a:solidFill>
                  <a:schemeClr val="bg1"/>
                </a:solidFill>
                <a:latin typeface="Avenir Book"/>
                <a:cs typeface="Avenir Book"/>
              </a:rPr>
              <a:t>then? Shall we sin because we are not under law but under grace? May it never be!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Do you not know that when you present yourselves to someone as slaves for obedience, you are slaves of the one whom you obey, either of sin resulting in death, or of obedience resulting in righteousness? </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But thanks be to God that though you were slaves of sin, you became obedient from the heart to that form of teaching to which you were committed</a:t>
            </a:r>
            <a:r>
              <a:rPr lang="en-US" sz="2400" dirty="0" smtClean="0">
                <a:solidFill>
                  <a:schemeClr val="bg1"/>
                </a:solidFill>
                <a:latin typeface="Avenir Book"/>
                <a:cs typeface="Avenir Book"/>
              </a:rPr>
              <a:t>, </a:t>
            </a:r>
            <a:r>
              <a:rPr lang="en-US" sz="2400" dirty="0">
                <a:solidFill>
                  <a:schemeClr val="bg1"/>
                </a:solidFill>
                <a:latin typeface="Avenir Book"/>
                <a:cs typeface="Avenir Book"/>
              </a:rPr>
              <a:t>and having been freed from sin, you became slaves of </a:t>
            </a:r>
            <a:r>
              <a:rPr lang="en-US" sz="2400" dirty="0" smtClean="0">
                <a:solidFill>
                  <a:schemeClr val="bg1"/>
                </a:solidFill>
                <a:latin typeface="Avenir Book"/>
                <a:cs typeface="Avenir Book"/>
              </a:rPr>
              <a:t>righteousness.</a:t>
            </a:r>
            <a:endParaRPr lang="en-US" sz="2400" dirty="0">
              <a:solidFill>
                <a:schemeClr val="bg1"/>
              </a:solidFill>
              <a:latin typeface="Avenir Book"/>
              <a:cs typeface="Avenir Book"/>
            </a:endParaRPr>
          </a:p>
          <a:p>
            <a:pPr algn="r"/>
            <a:r>
              <a:rPr lang="en-US" dirty="0" smtClean="0">
                <a:solidFill>
                  <a:schemeClr val="bg1"/>
                </a:solidFill>
                <a:latin typeface="Avenir Book"/>
                <a:cs typeface="Avenir Book"/>
              </a:rPr>
              <a:t>Romans 6:15-18</a:t>
            </a:r>
            <a:endParaRPr lang="en-US" dirty="0">
              <a:solidFill>
                <a:schemeClr val="bg1"/>
              </a:solidFill>
              <a:latin typeface="Avenir Book"/>
              <a:cs typeface="Avenir Book"/>
            </a:endParaRPr>
          </a:p>
        </p:txBody>
      </p:sp>
      <p:sp>
        <p:nvSpPr>
          <p:cNvPr id="6" name="TextBox 5"/>
          <p:cNvSpPr txBox="1">
            <a:spLocks/>
          </p:cNvSpPr>
          <p:nvPr/>
        </p:nvSpPr>
        <p:spPr>
          <a:xfrm>
            <a:off x="606778" y="5719485"/>
            <a:ext cx="4103384" cy="861774"/>
          </a:xfrm>
          <a:prstGeom prst="rect">
            <a:avLst/>
          </a:prstGeom>
          <a:blipFill rotWithShape="1">
            <a:blip r:embed="rId3"/>
            <a:stretch>
              <a:fillRect/>
            </a:stretch>
          </a:blipFill>
          <a:ln w="12700">
            <a:solidFill>
              <a:srgbClr val="FAC090"/>
            </a:solidFill>
          </a:ln>
        </p:spPr>
        <p:txBody>
          <a:bodyPr wrap="none" tIns="91440" bIns="91440" rtlCol="0" anchor="ctr" anchorCtr="0">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rPr>
              <a:t>“bond-servant”</a:t>
            </a:r>
            <a:endParaRPr lang="en-US" sz="4400" dirty="0">
              <a:solidFill>
                <a:schemeClr val="bg2">
                  <a:lumMod val="75000"/>
                </a:schemeClr>
              </a:solidFill>
              <a:effectLst>
                <a:glow rad="101600">
                  <a:schemeClr val="accent6">
                    <a:satMod val="175000"/>
                    <a:alpha val="40000"/>
                  </a:schemeClr>
                </a:glow>
                <a:outerShdw blurRad="50800" dist="38100" dir="2700000" algn="tl" rotWithShape="0">
                  <a:prstClr val="black">
                    <a:alpha val="40000"/>
                  </a:prstClr>
                </a:outerShdw>
              </a:effectLst>
              <a:latin typeface="Avenir Book"/>
              <a:cs typeface="Avenir Book"/>
            </a:endParaRPr>
          </a:p>
        </p:txBody>
      </p:sp>
      <p:sp>
        <p:nvSpPr>
          <p:cNvPr id="7" name="TextBox 6"/>
          <p:cNvSpPr txBox="1"/>
          <p:nvPr/>
        </p:nvSpPr>
        <p:spPr>
          <a:xfrm>
            <a:off x="352778" y="2810621"/>
            <a:ext cx="8438444" cy="2308324"/>
          </a:xfrm>
          <a:prstGeom prst="rect">
            <a:avLst/>
          </a:prstGeom>
          <a:solidFill>
            <a:schemeClr val="bg1"/>
          </a:solidFill>
          <a:ln w="38100">
            <a:solidFill>
              <a:srgbClr val="FAC090"/>
            </a:solidFill>
          </a:ln>
          <a:effectLst>
            <a:outerShdw blurRad="50800" dist="38100" dir="5400000" sx="101000" sy="101000" algn="t" rotWithShape="0">
              <a:schemeClr val="tx1">
                <a:lumMod val="85000"/>
                <a:lumOff val="15000"/>
              </a:schemeClr>
            </a:outerShdw>
          </a:effectLst>
          <a:scene3d>
            <a:camera prst="orthographicFront"/>
            <a:lightRig rig="threePt" dir="t"/>
          </a:scene3d>
          <a:sp3d>
            <a:bevelT prst="relaxedInset"/>
          </a:sp3d>
        </p:spPr>
        <p:txBody>
          <a:bodyPr wrap="square" lIns="274320" tIns="228600" rIns="274320" bIns="228600" rtlCol="0">
            <a:spAutoFit/>
            <a:sp3d/>
          </a:bodyPr>
          <a:lstStyle/>
          <a:p>
            <a:r>
              <a:rPr lang="en-US" sz="2400" b="1" dirty="0">
                <a:solidFill>
                  <a:srgbClr val="000000"/>
                </a:solidFill>
                <a:latin typeface="Avenir Book"/>
                <a:cs typeface="Avenir Book"/>
              </a:rPr>
              <a:t>“</a:t>
            </a:r>
            <a:r>
              <a:rPr lang="en-US" sz="2400" b="1" u="sng" dirty="0">
                <a:solidFill>
                  <a:srgbClr val="000000"/>
                </a:solidFill>
                <a:latin typeface="Avenir Book"/>
                <a:cs typeface="Avenir Book"/>
              </a:rPr>
              <a:t>Making Space for </a:t>
            </a:r>
            <a:r>
              <a:rPr lang="en-US" sz="2400" b="1" u="sng" dirty="0" err="1">
                <a:solidFill>
                  <a:srgbClr val="000000"/>
                </a:solidFill>
                <a:latin typeface="Avenir Book"/>
                <a:cs typeface="Avenir Book"/>
              </a:rPr>
              <a:t>Millennials</a:t>
            </a:r>
            <a:r>
              <a:rPr lang="en-US" sz="2400" b="1" u="sng" dirty="0">
                <a:solidFill>
                  <a:srgbClr val="000000"/>
                </a:solidFill>
                <a:latin typeface="Avenir Book"/>
                <a:cs typeface="Avenir Book"/>
              </a:rPr>
              <a:t>:</a:t>
            </a:r>
            <a:r>
              <a:rPr lang="en-US" sz="2400" b="1" dirty="0">
                <a:solidFill>
                  <a:srgbClr val="000000"/>
                </a:solidFill>
                <a:latin typeface="Avenir Book"/>
                <a:cs typeface="Avenir Book"/>
              </a:rPr>
              <a:t> Equip your team with innovative, cutting-edge research on </a:t>
            </a:r>
            <a:r>
              <a:rPr lang="en-US" sz="2400" b="1" dirty="0" err="1">
                <a:solidFill>
                  <a:srgbClr val="000000"/>
                </a:solidFill>
                <a:latin typeface="Avenir Book"/>
                <a:cs typeface="Avenir Book"/>
              </a:rPr>
              <a:t>Millennials</a:t>
            </a:r>
            <a:r>
              <a:rPr lang="en-US" sz="2400" b="1" dirty="0">
                <a:solidFill>
                  <a:srgbClr val="000000"/>
                </a:solidFill>
                <a:latin typeface="Avenir Book"/>
                <a:cs typeface="Avenir Book"/>
              </a:rPr>
              <a:t>' views on worship spaces, church services, social issues and careers. This resource is designed to help you make the most of your current and future partnerships with </a:t>
            </a:r>
            <a:r>
              <a:rPr lang="en-US" sz="2400" b="1" dirty="0" err="1">
                <a:solidFill>
                  <a:srgbClr val="000000"/>
                </a:solidFill>
                <a:latin typeface="Avenir Book"/>
                <a:cs typeface="Avenir Book"/>
              </a:rPr>
              <a:t>Millennials</a:t>
            </a:r>
            <a:r>
              <a:rPr lang="en-US" sz="2400" b="1" dirty="0">
                <a:solidFill>
                  <a:srgbClr val="000000"/>
                </a:solidFill>
                <a:latin typeface="Avenir Book"/>
                <a:cs typeface="Avenir Book"/>
              </a:rPr>
              <a:t>.”</a:t>
            </a:r>
          </a:p>
        </p:txBody>
      </p:sp>
    </p:spTree>
    <p:extLst>
      <p:ext uri="{BB962C8B-B14F-4D97-AF65-F5344CB8AC3E}">
        <p14:creationId xmlns:p14="http://schemas.microsoft.com/office/powerpoint/2010/main" val="2343780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9" presetClass="exit" presetSubtype="0" fill="hold" grpId="1" nodeType="withEffect">
                                  <p:stCondLst>
                                    <p:cond delay="0"/>
                                  </p:stCondLst>
                                  <p:childTnLst>
                                    <p:animEffect transition="out" filter="dissolv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756919" y="591540"/>
            <a:ext cx="4407748"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chemeClr val="accent6">
                    <a:lumMod val="60000"/>
                    <a:lumOff val="40000"/>
                  </a:schemeClr>
                </a:solidFill>
                <a:effectLst>
                  <a:outerShdw blurRad="50800" dist="38100" dir="2700000" algn="tl" rotWithShape="0">
                    <a:prstClr val="black">
                      <a:alpha val="40000"/>
                    </a:prstClr>
                  </a:outerShdw>
                </a:effectLst>
                <a:latin typeface="Avenir Book"/>
                <a:cs typeface="Avenir Book"/>
              </a:rPr>
              <a:t>CHAPTER 1:11-17</a:t>
            </a:r>
            <a:endParaRPr lang="en-US" sz="3200" dirty="0">
              <a:solidFill>
                <a:schemeClr val="bg2">
                  <a:lumMod val="75000"/>
                </a:schemeClr>
              </a:solidFill>
              <a:latin typeface="Avenir Book"/>
              <a:cs typeface="Avenir Book"/>
            </a:endParaRPr>
          </a:p>
        </p:txBody>
      </p:sp>
      <p:sp>
        <p:nvSpPr>
          <p:cNvPr id="8" name="TextBox 7"/>
          <p:cNvSpPr txBox="1"/>
          <p:nvPr/>
        </p:nvSpPr>
        <p:spPr>
          <a:xfrm>
            <a:off x="211667" y="1412615"/>
            <a:ext cx="8720665" cy="5262978"/>
          </a:xfrm>
          <a:prstGeom prst="rect">
            <a:avLst/>
          </a:prstGeom>
          <a:blipFill rotWithShape="1">
            <a:blip r:embed="rId3"/>
            <a:stretch>
              <a:fillRect/>
            </a:stretch>
          </a:blipFill>
          <a:ln>
            <a:noFill/>
          </a:ln>
          <a:effectLst>
            <a:outerShdw blurRad="50800" dist="38100" dir="5400000" algn="t" rotWithShape="0">
              <a:prstClr val="black">
                <a:alpha val="40000"/>
              </a:prstClr>
            </a:outerShdw>
          </a:effectLst>
        </p:spPr>
        <p:txBody>
          <a:bodyPr wrap="square" lIns="274320" tIns="91440" rIns="274320" bIns="91440" rtlCol="0">
            <a:spAutoFit/>
            <a:scene3d>
              <a:camera prst="orthographicFront"/>
              <a:lightRig rig="threePt" dir="t"/>
            </a:scene3d>
            <a:sp3d extrusionH="57150">
              <a:bevelT w="38100" h="38100" prst="convex"/>
            </a:sp3d>
          </a:bodyPr>
          <a:lstStyle/>
          <a:p>
            <a:r>
              <a:rPr lang="en-US" sz="2200" baseline="30000" dirty="0" smtClean="0">
                <a:solidFill>
                  <a:srgbClr val="FAC090"/>
                </a:solidFill>
                <a:effectLst>
                  <a:glow rad="101600">
                    <a:schemeClr val="accent6">
                      <a:satMod val="175000"/>
                      <a:alpha val="40000"/>
                    </a:schemeClr>
                  </a:glow>
                </a:effectLst>
                <a:latin typeface="Avenir Book"/>
                <a:cs typeface="Avenir Book"/>
              </a:rPr>
              <a:t>11</a:t>
            </a:r>
            <a:r>
              <a:rPr lang="en-US" sz="2200" dirty="0" smtClean="0">
                <a:solidFill>
                  <a:srgbClr val="FAC090"/>
                </a:solidFill>
                <a:effectLst>
                  <a:glow rad="101600">
                    <a:schemeClr val="accent6">
                      <a:satMod val="175000"/>
                      <a:alpha val="40000"/>
                    </a:schemeClr>
                  </a:glow>
                </a:effectLst>
                <a:latin typeface="Avenir Book"/>
                <a:cs typeface="Avenir Book"/>
              </a:rPr>
              <a:t> For I would have you know, brethren, that the gospel which was preached by me is not according to man.</a:t>
            </a:r>
            <a:r>
              <a:rPr lang="en-US" sz="2200" baseline="30000" dirty="0" smtClean="0">
                <a:solidFill>
                  <a:srgbClr val="FAC090"/>
                </a:solidFill>
                <a:effectLst>
                  <a:glow rad="101600">
                    <a:schemeClr val="accent6">
                      <a:satMod val="175000"/>
                      <a:alpha val="40000"/>
                    </a:schemeClr>
                  </a:glow>
                </a:effectLst>
                <a:latin typeface="Avenir Book"/>
                <a:cs typeface="Avenir Book"/>
              </a:rPr>
              <a:t>12</a:t>
            </a:r>
            <a:r>
              <a:rPr lang="en-US" sz="2200" dirty="0" smtClean="0">
                <a:solidFill>
                  <a:srgbClr val="FAC090"/>
                </a:solidFill>
                <a:effectLst>
                  <a:glow rad="101600">
                    <a:schemeClr val="accent6">
                      <a:satMod val="175000"/>
                      <a:alpha val="40000"/>
                    </a:schemeClr>
                  </a:glow>
                </a:effectLst>
                <a:latin typeface="Avenir Book"/>
                <a:cs typeface="Avenir Book"/>
              </a:rPr>
              <a:t> For I neither received it from man, nor was I taught it, but I received it through a revelation of Jesus Christ.</a:t>
            </a:r>
            <a:r>
              <a:rPr lang="en-US" sz="2200" baseline="30000" dirty="0" smtClean="0">
                <a:solidFill>
                  <a:srgbClr val="FAC090"/>
                </a:solidFill>
                <a:latin typeface="Avenir Book"/>
                <a:cs typeface="Avenir Book"/>
              </a:rPr>
              <a:t>13</a:t>
            </a:r>
            <a:r>
              <a:rPr lang="en-US" sz="2200" dirty="0" smtClean="0">
                <a:solidFill>
                  <a:srgbClr val="FAC090"/>
                </a:solidFill>
                <a:latin typeface="Avenir Book"/>
                <a:cs typeface="Avenir Book"/>
              </a:rPr>
              <a:t> For you have heard of my former manner of life in Judaism, how I used to persecute the church of God beyond measure, and tried to destroy it;</a:t>
            </a:r>
            <a:r>
              <a:rPr lang="en-US" sz="2200" baseline="30000" dirty="0" smtClean="0">
                <a:solidFill>
                  <a:srgbClr val="FAC090"/>
                </a:solidFill>
                <a:latin typeface="Avenir Book"/>
                <a:cs typeface="Avenir Book"/>
              </a:rPr>
              <a:t>14</a:t>
            </a:r>
            <a:r>
              <a:rPr lang="en-US" sz="2200" dirty="0" smtClean="0">
                <a:solidFill>
                  <a:srgbClr val="FAC090"/>
                </a:solidFill>
                <a:latin typeface="Avenir Book"/>
                <a:cs typeface="Avenir Book"/>
              </a:rPr>
              <a:t> and I was advancing in Judaism beyond many of my contemporaries among my countrymen, being more extremely zealous for my ancestral traditions.</a:t>
            </a:r>
            <a:r>
              <a:rPr lang="en-US" sz="2200" baseline="30000" dirty="0" smtClean="0">
                <a:solidFill>
                  <a:srgbClr val="FAC090"/>
                </a:solidFill>
                <a:latin typeface="Avenir Book"/>
                <a:cs typeface="Avenir Book"/>
              </a:rPr>
              <a:t>15</a:t>
            </a:r>
            <a:r>
              <a:rPr lang="en-US" sz="2200" dirty="0" smtClean="0">
                <a:solidFill>
                  <a:srgbClr val="FAC090"/>
                </a:solidFill>
                <a:latin typeface="Avenir Book"/>
                <a:cs typeface="Avenir Book"/>
              </a:rPr>
              <a:t> But when He who had set me apart, even from my mother’s womb, and called me through His grace, was pleased</a:t>
            </a:r>
            <a:r>
              <a:rPr lang="en-US" sz="2200" baseline="30000" dirty="0" smtClean="0">
                <a:solidFill>
                  <a:srgbClr val="FAC090"/>
                </a:solidFill>
                <a:latin typeface="Avenir Book"/>
                <a:cs typeface="Avenir Book"/>
              </a:rPr>
              <a:t>16</a:t>
            </a:r>
            <a:r>
              <a:rPr lang="en-US" sz="2200" dirty="0" smtClean="0">
                <a:solidFill>
                  <a:srgbClr val="FAC090"/>
                </a:solidFill>
                <a:latin typeface="Avenir Book"/>
                <a:cs typeface="Avenir Book"/>
              </a:rPr>
              <a:t> to reveal His Son in me, that I might preach Him among the Gentiles, I did not immediately consult with flesh and blood,</a:t>
            </a:r>
            <a:r>
              <a:rPr lang="en-US" sz="2200" baseline="30000" dirty="0" smtClean="0">
                <a:solidFill>
                  <a:srgbClr val="FAC090"/>
                </a:solidFill>
                <a:latin typeface="Avenir Book"/>
                <a:cs typeface="Avenir Book"/>
              </a:rPr>
              <a:t>17</a:t>
            </a:r>
            <a:r>
              <a:rPr lang="en-US" sz="2200" dirty="0" smtClean="0">
                <a:solidFill>
                  <a:srgbClr val="FAC090"/>
                </a:solidFill>
                <a:latin typeface="Avenir Book"/>
                <a:cs typeface="Avenir Book"/>
              </a:rPr>
              <a:t> nor did I go up to Jerusalem to those who were apostles before me; but I went away to Arabia, and returned once more to Damascus. </a:t>
            </a:r>
            <a:endParaRPr lang="en-US" sz="2200" dirty="0">
              <a:solidFill>
                <a:srgbClr val="FAC090"/>
              </a:solidFill>
              <a:latin typeface="Avenir Book"/>
              <a:cs typeface="Avenir Book"/>
            </a:endParaRPr>
          </a:p>
        </p:txBody>
      </p:sp>
    </p:spTree>
    <p:extLst>
      <p:ext uri="{BB962C8B-B14F-4D97-AF65-F5344CB8AC3E}">
        <p14:creationId xmlns:p14="http://schemas.microsoft.com/office/powerpoint/2010/main" val="23401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56919" y="591540"/>
            <a:ext cx="3225801" cy="584776"/>
          </a:xfrm>
          <a:prstGeom prst="rect">
            <a:avLst/>
          </a:prstGeom>
          <a:noFill/>
        </p:spPr>
        <p:txBody>
          <a:bodyPr wrap="square" rtlCol="0">
            <a:spAutoFit/>
            <a:scene3d>
              <a:camera prst="orthographicFront"/>
              <a:lightRig rig="threePt" dir="t"/>
            </a:scene3d>
            <a:sp3d extrusionH="57150">
              <a:bevelT w="38100" h="38100" prst="convex"/>
            </a:sp3d>
          </a:bodyPr>
          <a:lstStyle/>
          <a:p>
            <a:r>
              <a:rPr lang="en-US" sz="3200" dirty="0" smtClean="0">
                <a:solidFill>
                  <a:srgbClr val="FAC090"/>
                </a:solidFill>
                <a:effectLst>
                  <a:outerShdw blurRad="50800" dist="38100" dir="2700000" algn="tl" rotWithShape="0">
                    <a:prstClr val="black">
                      <a:alpha val="40000"/>
                    </a:prstClr>
                  </a:outerShdw>
                </a:effectLst>
                <a:latin typeface="Avenir Book"/>
                <a:cs typeface="Avenir Book"/>
              </a:rPr>
              <a:t>OUTLINE</a:t>
            </a:r>
            <a:endParaRPr lang="en-US" sz="3200" dirty="0">
              <a:solidFill>
                <a:srgbClr val="FAC090"/>
              </a:solidFill>
              <a:latin typeface="Avenir Book"/>
              <a:cs typeface="Avenir Book"/>
            </a:endParaRPr>
          </a:p>
        </p:txBody>
      </p:sp>
      <p:sp>
        <p:nvSpPr>
          <p:cNvPr id="5" name="TextBox 4"/>
          <p:cNvSpPr txBox="1"/>
          <p:nvPr/>
        </p:nvSpPr>
        <p:spPr>
          <a:xfrm>
            <a:off x="147956" y="1585604"/>
            <a:ext cx="8348345" cy="3293209"/>
          </a:xfrm>
          <a:prstGeom prst="rect">
            <a:avLst/>
          </a:prstGeom>
          <a:noFill/>
        </p:spPr>
        <p:txBody>
          <a:bodyPr wrap="square" rtlCol="0">
            <a:spAutoFit/>
            <a:scene3d>
              <a:camera prst="orthographicFront"/>
              <a:lightRig rig="threePt" dir="t"/>
            </a:scene3d>
            <a:sp3d extrusionH="57150">
              <a:bevelT w="38100" h="38100" prst="convex"/>
            </a:sp3d>
          </a:bodyPr>
          <a:lstStyle/>
          <a:p>
            <a:pPr lvl="1"/>
            <a:endParaRPr lang="en-US" sz="1000" dirty="0" smtClean="0">
              <a:solidFill>
                <a:srgbClr val="FAC090"/>
              </a:solidFill>
              <a:latin typeface="Avenir Book"/>
              <a:cs typeface="Avenir Book"/>
            </a:endParaRPr>
          </a:p>
          <a:p>
            <a:pPr marL="800100" lvl="1" indent="-342900">
              <a:buFont typeface="Arial"/>
              <a:buChar char="•"/>
            </a:pPr>
            <a:r>
              <a:rPr lang="en-US" sz="2400" dirty="0" smtClean="0">
                <a:solidFill>
                  <a:srgbClr val="FAC090"/>
                </a:solidFill>
                <a:effectLst/>
                <a:latin typeface="Avenir Book"/>
                <a:cs typeface="Avenir Book"/>
              </a:rPr>
              <a:t>AFFIRMATION 1:11-2:14</a:t>
            </a:r>
          </a:p>
          <a:p>
            <a:pPr marL="800100" lvl="1" indent="-342900">
              <a:buFont typeface="Arial"/>
              <a:buChar char="•"/>
            </a:pPr>
            <a:endParaRPr lang="en-US" sz="1000" dirty="0" smtClean="0">
              <a:solidFill>
                <a:srgbClr val="FAC090"/>
              </a:solidFill>
              <a:effectLst>
                <a:glow rad="101600">
                  <a:schemeClr val="accent6">
                    <a:satMod val="175000"/>
                    <a:alpha val="40000"/>
                  </a:schemeClr>
                </a:glow>
              </a:effectLst>
              <a:latin typeface="Avenir Book"/>
              <a:cs typeface="Avenir Book"/>
            </a:endParaRPr>
          </a:p>
          <a:p>
            <a:pPr marL="1257300" lvl="2" indent="-342900">
              <a:buSzPct val="50000"/>
              <a:buFont typeface="Courier New"/>
              <a:buChar char="o"/>
            </a:pPr>
            <a:r>
              <a:rPr lang="en-US" sz="2400" dirty="0" smtClean="0">
                <a:solidFill>
                  <a:srgbClr val="FAC090"/>
                </a:solidFill>
                <a:effectLst/>
                <a:latin typeface="Avenir Book"/>
                <a:cs typeface="Avenir Book"/>
              </a:rPr>
              <a:t>Paul’s Revelation Did Not Come From Man (1:11-24</a:t>
            </a:r>
            <a:r>
              <a:rPr lang="en-US" sz="2400" dirty="0" smtClean="0">
                <a:solidFill>
                  <a:srgbClr val="FAC090"/>
                </a:solidFill>
                <a:effectLst/>
                <a:latin typeface="Avenir Book"/>
                <a:cs typeface="Avenir Book"/>
              </a:rPr>
              <a:t>)</a:t>
            </a:r>
          </a:p>
          <a:p>
            <a:pPr marL="1257300" lvl="2" indent="-342900">
              <a:buSzPct val="50000"/>
              <a:buFont typeface="Courier New"/>
              <a:buChar char="o"/>
            </a:pPr>
            <a:endParaRPr lang="en-US" sz="1000" dirty="0" smtClean="0">
              <a:solidFill>
                <a:srgbClr val="FAC090"/>
              </a:solidFill>
              <a:effectLst/>
              <a:latin typeface="Avenir Book"/>
              <a:cs typeface="Avenir Book"/>
            </a:endParaRPr>
          </a:p>
          <a:p>
            <a:pPr marL="1257300" lvl="2" indent="-342900">
              <a:buSzPct val="50000"/>
              <a:buFont typeface="Courier New"/>
              <a:buChar char="o"/>
            </a:pPr>
            <a:r>
              <a:rPr lang="en-US" sz="2400" dirty="0" smtClean="0">
                <a:solidFill>
                  <a:srgbClr val="FAC090"/>
                </a:solidFill>
                <a:effectLst/>
                <a:latin typeface="Avenir Book"/>
                <a:cs typeface="Avenir Book"/>
              </a:rPr>
              <a:t>Paul’s Apostleship Had Been Received by the Other Apostles (2:1-10</a:t>
            </a:r>
            <a:r>
              <a:rPr lang="en-US" sz="2400" dirty="0" smtClean="0">
                <a:solidFill>
                  <a:srgbClr val="FAC090"/>
                </a:solidFill>
                <a:effectLst/>
                <a:latin typeface="Avenir Book"/>
                <a:cs typeface="Avenir Book"/>
              </a:rPr>
              <a:t>)</a:t>
            </a:r>
          </a:p>
          <a:p>
            <a:pPr marL="1257300" lvl="2" indent="-342900">
              <a:buSzPct val="50000"/>
              <a:buFont typeface="Courier New"/>
              <a:buChar char="o"/>
            </a:pPr>
            <a:endParaRPr lang="en-US" sz="1000" dirty="0" smtClean="0">
              <a:solidFill>
                <a:srgbClr val="FAC090"/>
              </a:solidFill>
              <a:effectLst/>
              <a:latin typeface="Avenir Book"/>
              <a:cs typeface="Avenir Book"/>
            </a:endParaRPr>
          </a:p>
          <a:p>
            <a:pPr marL="1257300" lvl="2" indent="-342900">
              <a:buSzPct val="50000"/>
              <a:buFont typeface="Courier New"/>
              <a:buChar char="o"/>
            </a:pPr>
            <a:r>
              <a:rPr lang="en-US" sz="2400" dirty="0" smtClean="0">
                <a:solidFill>
                  <a:srgbClr val="FAC090"/>
                </a:solidFill>
                <a:effectLst/>
                <a:latin typeface="Avenir Book"/>
                <a:cs typeface="Avenir Book"/>
              </a:rPr>
              <a:t>Paul Himself Rebuked Peter (2:11-14)</a:t>
            </a:r>
          </a:p>
          <a:p>
            <a:pPr marL="342900" indent="-342900">
              <a:buFont typeface="Wingdings" charset="2"/>
              <a:buChar char="§"/>
            </a:pPr>
            <a:endParaRPr lang="en-US" sz="2400" dirty="0" smtClean="0">
              <a:solidFill>
                <a:srgbClr val="FAC090"/>
              </a:solidFill>
              <a:latin typeface="Avenir Book"/>
              <a:cs typeface="Avenir Book"/>
            </a:endParaRPr>
          </a:p>
        </p:txBody>
      </p:sp>
    </p:spTree>
    <p:extLst>
      <p:ext uri="{BB962C8B-B14F-4D97-AF65-F5344CB8AC3E}">
        <p14:creationId xmlns:p14="http://schemas.microsoft.com/office/powerpoint/2010/main" val="66308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dissolv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dissolv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1206</TotalTime>
  <Words>3588</Words>
  <Application>Microsoft Macintosh PowerPoint</Application>
  <PresentationFormat>On-screen Show (4:3)</PresentationFormat>
  <Paragraphs>90</Paragraphs>
  <Slides>24</Slides>
  <Notes>0</Notes>
  <HiddenSlides>6</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Harrington</dc:creator>
  <cp:lastModifiedBy>Rick Harrington</cp:lastModifiedBy>
  <cp:revision>52</cp:revision>
  <dcterms:created xsi:type="dcterms:W3CDTF">2015-04-28T09:11:35Z</dcterms:created>
  <dcterms:modified xsi:type="dcterms:W3CDTF">2015-06-03T13:53:43Z</dcterms:modified>
</cp:coreProperties>
</file>