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27"/>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8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0A38E7-FBCF-42F4-B41A-058131650CD9}" type="datetimeFigureOut">
              <a:rPr lang="en-US" smtClean="0"/>
              <a:t>9/5/2012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0135E9-F8F5-4551-9C5A-AF1E0FC302F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9B1DE0-AC3E-4EE6-A184-83A04617DBAC}"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81</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90</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91</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92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114</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115</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119</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120</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9B1DE0-AC3E-4EE6-A184-83A04617DBAC}" type="slidenum">
              <a:rPr lang="en-US" smtClean="0">
                <a:solidFill>
                  <a:prstClr val="black"/>
                </a:solidFill>
              </a:rPr>
              <a:pPr/>
              <a:t>123</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9B1DE0-AC3E-4EE6-A184-83A04617DBAC}"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1B3F7-94CB-478E-9775-0AF45FB4FD2A}"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1B3F7-94CB-478E-9775-0AF45FB4FD2A}"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57</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31706E-B467-4F89-9F67-01E35100EC69}" type="slidenum">
              <a:rPr lang="en-US" smtClean="0">
                <a:solidFill>
                  <a:prstClr val="black"/>
                </a:solidFill>
              </a:rPr>
              <a:pPr/>
              <a:t>80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88537F1-8EBD-4E97-8D32-0CB9A4406CA0}" type="datetimeFigureOut">
              <a:rPr lang="en-US" smtClean="0">
                <a:solidFill>
                  <a:srgbClr val="DBF5F9">
                    <a:shade val="90000"/>
                  </a:srgbClr>
                </a:solidFill>
              </a:rPr>
              <a:pPr/>
              <a:t>9/4/2012</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C2CA732F-96B6-4CA0-AB60-13078BF54475}" type="slidenum">
              <a:rPr lang="en-US" smtClean="0">
                <a:solidFill>
                  <a:srgbClr val="DBF5F9">
                    <a:shade val="90000"/>
                  </a:srgbClr>
                </a:solidFill>
              </a:rPr>
              <a:pPr/>
              <a:t>‹#›</a:t>
            </a:fld>
            <a:endParaRPr lang="en-US" dirty="0">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8537F1-8EBD-4E97-8D32-0CB9A4406CA0}" type="datetimeFigureOut">
              <a:rPr lang="en-US" smtClean="0">
                <a:solidFill>
                  <a:srgbClr val="04617B">
                    <a:shade val="90000"/>
                  </a:srgbClr>
                </a:solidFill>
              </a:rPr>
              <a:pPr/>
              <a:t>9/4/2012</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3"/>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3"/>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8537F1-8EBD-4E97-8D32-0CB9A4406CA0}" type="datetimeFigureOut">
              <a:rPr lang="en-US" smtClean="0">
                <a:solidFill>
                  <a:srgbClr val="04617B">
                    <a:shade val="90000"/>
                  </a:srgbClr>
                </a:solidFill>
              </a:rPr>
              <a:pPr/>
              <a:t>9/4/2012</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C5073828-0C81-4CE4-831F-41A329E8DD69}" type="datetimeFigureOut">
              <a:rPr lang="en-US" smtClean="0">
                <a:solidFill>
                  <a:prstClr val="white">
                    <a:shade val="50000"/>
                  </a:prstClr>
                </a:solidFill>
              </a:rPr>
              <a:pPr/>
              <a:t>9/4/2012</a:t>
            </a:fld>
            <a:endParaRPr lang="en-US" dirty="0">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dirty="0">
              <a:solidFill>
                <a:prstClr val="white">
                  <a:shade val="50000"/>
                </a:prstClr>
              </a:solidFill>
            </a:endParaRPr>
          </a:p>
        </p:txBody>
      </p:sp>
      <p:sp>
        <p:nvSpPr>
          <p:cNvPr id="29" name="Slide Number Placeholder 28"/>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073828-0C81-4CE4-831F-41A329E8DD69}" type="datetimeFigureOut">
              <a:rPr lang="en-US" smtClean="0">
                <a:solidFill>
                  <a:prstClr val="white">
                    <a:shade val="50000"/>
                  </a:prstClr>
                </a:solidFill>
              </a:rPr>
              <a:pPr/>
              <a:t>9/4/2012</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5073828-0C81-4CE4-831F-41A329E8DD69}" type="datetimeFigureOut">
              <a:rPr lang="en-US" smtClean="0">
                <a:solidFill>
                  <a:prstClr val="white">
                    <a:shade val="50000"/>
                  </a:prstClr>
                </a:solidFill>
              </a:rPr>
              <a:pPr/>
              <a:t>9/4/2012</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5073828-0C81-4CE4-831F-41A329E8DD69}" type="datetimeFigureOut">
              <a:rPr lang="en-US" smtClean="0">
                <a:solidFill>
                  <a:prstClr val="white">
                    <a:shade val="50000"/>
                  </a:prstClr>
                </a:solidFill>
              </a:rPr>
              <a:pPr/>
              <a:t>9/4/2012</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5073828-0C81-4CE4-831F-41A329E8DD69}" type="datetimeFigureOut">
              <a:rPr lang="en-US" smtClean="0">
                <a:solidFill>
                  <a:prstClr val="white">
                    <a:shade val="50000"/>
                  </a:prstClr>
                </a:solidFill>
              </a:rPr>
              <a:pPr/>
              <a:t>9/4/2012</a:t>
            </a:fld>
            <a:endParaRPr lang="en-US" dirty="0">
              <a:solidFill>
                <a:prstClr val="white">
                  <a:shade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shade val="50000"/>
                </a:prstClr>
              </a:solidFill>
            </a:endParaRPr>
          </a:p>
        </p:txBody>
      </p:sp>
      <p:sp>
        <p:nvSpPr>
          <p:cNvPr id="9" name="Slide Number Placeholder 8"/>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5073828-0C81-4CE4-831F-41A329E8DD69}" type="datetimeFigureOut">
              <a:rPr lang="en-US" smtClean="0">
                <a:solidFill>
                  <a:prstClr val="white">
                    <a:shade val="50000"/>
                  </a:prstClr>
                </a:solidFill>
              </a:rPr>
              <a:pPr/>
              <a:t>9/4/2012</a:t>
            </a:fld>
            <a:endParaRPr lang="en-US" dirty="0">
              <a:solidFill>
                <a:prstClr val="white">
                  <a:shade val="50000"/>
                </a:prstClr>
              </a:solidFill>
            </a:endParaRPr>
          </a:p>
        </p:txBody>
      </p:sp>
      <p:sp>
        <p:nvSpPr>
          <p:cNvPr id="4" name="Footer Placeholder 3"/>
          <p:cNvSpPr>
            <a:spLocks noGrp="1"/>
          </p:cNvSpPr>
          <p:nvPr>
            <p:ph type="ftr" sz="quarter" idx="11"/>
          </p:nvPr>
        </p:nvSpPr>
        <p:spPr/>
        <p:txBody>
          <a:bodyPr/>
          <a:lstStyle/>
          <a:p>
            <a:endParaRPr lang="en-US"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073828-0C81-4CE4-831F-41A329E8DD69}" type="datetimeFigureOut">
              <a:rPr lang="en-US" smtClean="0">
                <a:solidFill>
                  <a:prstClr val="white">
                    <a:shade val="50000"/>
                  </a:prstClr>
                </a:solidFill>
              </a:rPr>
              <a:pPr/>
              <a:t>9/4/2012</a:t>
            </a:fld>
            <a:endParaRPr lang="en-US" dirty="0">
              <a:solidFill>
                <a:prstClr val="white">
                  <a:shade val="50000"/>
                </a:prstClr>
              </a:solidFill>
            </a:endParaRPr>
          </a:p>
        </p:txBody>
      </p:sp>
      <p:sp>
        <p:nvSpPr>
          <p:cNvPr id="3" name="Footer Placeholder 2"/>
          <p:cNvSpPr>
            <a:spLocks noGrp="1"/>
          </p:cNvSpPr>
          <p:nvPr>
            <p:ph type="ftr" sz="quarter" idx="11"/>
          </p:nvPr>
        </p:nvSpPr>
        <p:spPr/>
        <p:txBody>
          <a:bodyPr/>
          <a:lstStyle/>
          <a:p>
            <a:endParaRPr lang="en-US" dirty="0">
              <a:solidFill>
                <a:prstClr val="white">
                  <a:shade val="50000"/>
                </a:prstClr>
              </a:solidFill>
            </a:endParaRPr>
          </a:p>
        </p:txBody>
      </p:sp>
      <p:sp>
        <p:nvSpPr>
          <p:cNvPr id="4" name="Slide Number Placeholder 3"/>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5073828-0C81-4CE4-831F-41A329E8DD69}" type="datetimeFigureOut">
              <a:rPr lang="en-US" smtClean="0">
                <a:solidFill>
                  <a:prstClr val="white">
                    <a:shade val="50000"/>
                  </a:prstClr>
                </a:solidFill>
              </a:rPr>
              <a:pPr/>
              <a:t>9/4/2012</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8537F1-8EBD-4E97-8D32-0CB9A4406CA0}" type="datetimeFigureOut">
              <a:rPr lang="en-US" smtClean="0">
                <a:solidFill>
                  <a:srgbClr val="04617B">
                    <a:shade val="90000"/>
                  </a:srgbClr>
                </a:solidFill>
              </a:rPr>
              <a:pPr/>
              <a:t>9/4/2012</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5073828-0C81-4CE4-831F-41A329E8DD69}" type="datetimeFigureOut">
              <a:rPr lang="en-US" smtClean="0">
                <a:solidFill>
                  <a:prstClr val="white">
                    <a:shade val="50000"/>
                  </a:prstClr>
                </a:solidFill>
              </a:rPr>
              <a:pPr/>
              <a:t>9/4/2012</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073828-0C81-4CE4-831F-41A329E8DD69}" type="datetimeFigureOut">
              <a:rPr lang="en-US" smtClean="0">
                <a:solidFill>
                  <a:prstClr val="white">
                    <a:shade val="50000"/>
                  </a:prstClr>
                </a:solidFill>
              </a:rPr>
              <a:pPr/>
              <a:t>9/4/2012</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073828-0C81-4CE4-831F-41A329E8DD69}" type="datetimeFigureOut">
              <a:rPr lang="en-US" smtClean="0">
                <a:solidFill>
                  <a:prstClr val="white">
                    <a:shade val="50000"/>
                  </a:prstClr>
                </a:solidFill>
              </a:rPr>
              <a:pPr/>
              <a:t>9/4/2012</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1" y="3539865"/>
            <a:ext cx="5114779"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6A419AC4-7100-4644-9599-AB2923F3DA73}" type="datetimeFigureOut">
              <a:rPr/>
              <a:pPr/>
              <a:t>1/28/2012</a:t>
            </a:fld>
            <a:endParaRPr dirty="0"/>
          </a:p>
        </p:txBody>
      </p:sp>
      <p:sp>
        <p:nvSpPr>
          <p:cNvPr id="18" name="Footer Placeholder 17"/>
          <p:cNvSpPr>
            <a:spLocks noGrp="1"/>
          </p:cNvSpPr>
          <p:nvPr>
            <p:ph type="ftr" sz="quarter" idx="11"/>
          </p:nvPr>
        </p:nvSpPr>
        <p:spPr>
          <a:xfrm>
            <a:off x="2819401" y="6557946"/>
            <a:ext cx="2927723" cy="228600"/>
          </a:xfrm>
        </p:spPr>
        <p:txBody>
          <a:bodyPr/>
          <a:lstStyle>
            <a:lvl1pPr>
              <a:defRPr lang="en-US" dirty="0">
                <a:solidFill>
                  <a:srgbClr val="FFFFFF"/>
                </a:solidFill>
              </a:defRPr>
            </a:lvl1pPr>
            <a:extLst/>
          </a:lstStyle>
          <a:p>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2236941C-DDFE-4627-BB20-8579984280C5}" type="slidenum">
              <a:rPr/>
              <a:pPr/>
              <a:t>‹#›</a:t>
            </a:fld>
            <a:endParaRPr dirty="0"/>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A419AC4-7100-4644-9599-AB2923F3DA73}" type="datetimeFigureOut">
              <a:rPr lang="en-US" smtClean="0">
                <a:solidFill>
                  <a:srgbClr val="B13F9A"/>
                </a:solidFill>
              </a:rPr>
              <a:pPr/>
              <a:t>9/4/2012</a:t>
            </a:fld>
            <a:endParaRPr lang="en-US" dirty="0">
              <a:solidFill>
                <a:srgbClr val="B13F9A"/>
              </a:solidFill>
            </a:endParaRPr>
          </a:p>
        </p:txBody>
      </p:sp>
      <p:sp>
        <p:nvSpPr>
          <p:cNvPr id="5" name="Footer Placeholder 4"/>
          <p:cNvSpPr>
            <a:spLocks noGrp="1"/>
          </p:cNvSpPr>
          <p:nvPr>
            <p:ph type="ftr" sz="quarter" idx="11"/>
          </p:nvPr>
        </p:nvSpPr>
        <p:spPr/>
        <p:txBody>
          <a:bodyPr/>
          <a:lstStyle>
            <a:extLst/>
          </a:lstStyle>
          <a:p>
            <a:endParaRPr lang="en-US" dirty="0">
              <a:solidFill>
                <a:srgbClr val="B13F9A"/>
              </a:solidFill>
            </a:endParaRPr>
          </a:p>
        </p:txBody>
      </p:sp>
      <p:sp>
        <p:nvSpPr>
          <p:cNvPr id="6" name="Slide Number Placeholder 5"/>
          <p:cNvSpPr>
            <a:spLocks noGrp="1"/>
          </p:cNvSpPr>
          <p:nvPr>
            <p:ph type="sldNum" sz="quarter" idx="12"/>
          </p:nvPr>
        </p:nvSpPr>
        <p:spPr/>
        <p:txBody>
          <a:bodyPr/>
          <a:lstStyle>
            <a:extLst/>
          </a:lstStyle>
          <a:p>
            <a:fld id="{2236941C-DDFE-4627-BB20-8579984280C5}" type="slidenum">
              <a:rPr lang="en-US" smtClean="0">
                <a:solidFill>
                  <a:srgbClr val="B13F9A"/>
                </a:solidFill>
              </a:rPr>
              <a:pPr/>
              <a:t>‹#›</a:t>
            </a:fld>
            <a:endParaRPr lang="en-US" dirty="0">
              <a:solidFill>
                <a:srgbClr val="B13F9A"/>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8"/>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2"/>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9" y="6556810"/>
            <a:ext cx="2002464" cy="226902"/>
          </a:xfrm>
        </p:spPr>
        <p:txBody>
          <a:bodyPr bIns="0" anchor="b"/>
          <a:lstStyle>
            <a:lvl1pPr>
              <a:defRPr>
                <a:solidFill>
                  <a:schemeClr val="tx2"/>
                </a:solidFill>
              </a:defRPr>
            </a:lvl1pPr>
            <a:extLst/>
          </a:lstStyle>
          <a:p>
            <a:fld id="{6A419AC4-7100-4644-9599-AB2923F3DA73}" type="datetimeFigureOut">
              <a:rPr lang="en-US" smtClean="0">
                <a:solidFill>
                  <a:srgbClr val="B13F9A"/>
                </a:solidFill>
              </a:rPr>
              <a:pPr/>
              <a:t>9/4/2012</a:t>
            </a:fld>
            <a:endParaRPr lang="en-US" dirty="0">
              <a:solidFill>
                <a:srgbClr val="B13F9A"/>
              </a:solidFill>
            </a:endParaRPr>
          </a:p>
        </p:txBody>
      </p:sp>
      <p:sp>
        <p:nvSpPr>
          <p:cNvPr id="5" name="Footer Placeholder 4"/>
          <p:cNvSpPr>
            <a:spLocks noGrp="1"/>
          </p:cNvSpPr>
          <p:nvPr>
            <p:ph type="ftr" sz="quarter" idx="11"/>
          </p:nvPr>
        </p:nvSpPr>
        <p:spPr>
          <a:xfrm>
            <a:off x="1735359" y="6556810"/>
            <a:ext cx="2895600" cy="228600"/>
          </a:xfrm>
        </p:spPr>
        <p:txBody>
          <a:bodyPr bIns="0" anchor="b"/>
          <a:lstStyle>
            <a:lvl1pPr>
              <a:defRPr>
                <a:solidFill>
                  <a:schemeClr val="tx2"/>
                </a:solidFill>
              </a:defRPr>
            </a:lvl1pPr>
            <a:extLst/>
          </a:lstStyle>
          <a:p>
            <a:endParaRPr lang="en-US" dirty="0">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fld id="{2236941C-DDFE-4627-BB20-8579984280C5}" type="slidenum">
              <a:rPr lang="en-US" smtClean="0">
                <a:solidFill>
                  <a:srgbClr val="B13F9A"/>
                </a:solidFill>
              </a:rPr>
              <a:pPr/>
              <a:t>‹#›</a:t>
            </a:fld>
            <a:endParaRPr lang="en-US" dirty="0">
              <a:solidFill>
                <a:srgbClr val="B13F9A"/>
              </a:solidFill>
            </a:endParaRP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2"/>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2"/>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A419AC4-7100-4644-9599-AB2923F3DA73}" type="datetimeFigureOut">
              <a:rPr lang="en-US" smtClean="0">
                <a:solidFill>
                  <a:srgbClr val="B13F9A"/>
                </a:solidFill>
              </a:rPr>
              <a:pPr/>
              <a:t>9/4/2012</a:t>
            </a:fld>
            <a:endParaRPr lang="en-US" dirty="0">
              <a:solidFill>
                <a:srgbClr val="B13F9A"/>
              </a:solidFill>
            </a:endParaRPr>
          </a:p>
        </p:txBody>
      </p:sp>
      <p:sp>
        <p:nvSpPr>
          <p:cNvPr id="6" name="Footer Placeholder 5"/>
          <p:cNvSpPr>
            <a:spLocks noGrp="1"/>
          </p:cNvSpPr>
          <p:nvPr>
            <p:ph type="ftr" sz="quarter" idx="11"/>
          </p:nvPr>
        </p:nvSpPr>
        <p:spPr/>
        <p:txBody>
          <a:bodyPr/>
          <a:lstStyle>
            <a:extLst/>
          </a:lstStyle>
          <a:p>
            <a:endParaRPr lang="en-US" dirty="0">
              <a:solidFill>
                <a:srgbClr val="B13F9A"/>
              </a:solidFill>
            </a:endParaRPr>
          </a:p>
        </p:txBody>
      </p:sp>
      <p:sp>
        <p:nvSpPr>
          <p:cNvPr id="7" name="Slide Number Placeholder 6"/>
          <p:cNvSpPr>
            <a:spLocks noGrp="1"/>
          </p:cNvSpPr>
          <p:nvPr>
            <p:ph type="sldNum" sz="quarter" idx="12"/>
          </p:nvPr>
        </p:nvSpPr>
        <p:spPr/>
        <p:txBody>
          <a:bodyPr/>
          <a:lstStyle>
            <a:extLst/>
          </a:lstStyle>
          <a:p>
            <a:fld id="{2236941C-DDFE-4627-BB20-8579984280C5}" type="slidenum">
              <a:rPr lang="en-US" smtClean="0">
                <a:solidFill>
                  <a:srgbClr val="B13F9A"/>
                </a:solidFill>
              </a:rPr>
              <a:pPr/>
              <a:t>‹#›</a:t>
            </a:fld>
            <a:endParaRPr lang="en-US" dirty="0">
              <a:solidFill>
                <a:srgbClr val="B13F9A"/>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A419AC4-7100-4644-9599-AB2923F3DA73}" type="datetimeFigureOut">
              <a:rPr lang="en-US" smtClean="0">
                <a:solidFill>
                  <a:srgbClr val="B13F9A"/>
                </a:solidFill>
              </a:rPr>
              <a:pPr/>
              <a:t>9/4/2012</a:t>
            </a:fld>
            <a:endParaRPr lang="en-US" dirty="0">
              <a:solidFill>
                <a:srgbClr val="B13F9A"/>
              </a:solidFill>
            </a:endParaRPr>
          </a:p>
        </p:txBody>
      </p:sp>
      <p:sp>
        <p:nvSpPr>
          <p:cNvPr id="8" name="Footer Placeholder 7"/>
          <p:cNvSpPr>
            <a:spLocks noGrp="1"/>
          </p:cNvSpPr>
          <p:nvPr>
            <p:ph type="ftr" sz="quarter" idx="11"/>
          </p:nvPr>
        </p:nvSpPr>
        <p:spPr/>
        <p:txBody>
          <a:bodyPr/>
          <a:lstStyle>
            <a:extLst/>
          </a:lstStyle>
          <a:p>
            <a:endParaRPr lang="en-US" dirty="0">
              <a:solidFill>
                <a:srgbClr val="B13F9A"/>
              </a:solidFill>
            </a:endParaRPr>
          </a:p>
        </p:txBody>
      </p:sp>
      <p:sp>
        <p:nvSpPr>
          <p:cNvPr id="9" name="Slide Number Placeholder 8"/>
          <p:cNvSpPr>
            <a:spLocks noGrp="1"/>
          </p:cNvSpPr>
          <p:nvPr>
            <p:ph type="sldNum" sz="quarter" idx="12"/>
          </p:nvPr>
        </p:nvSpPr>
        <p:spPr/>
        <p:txBody>
          <a:bodyPr/>
          <a:lstStyle>
            <a:extLst/>
          </a:lstStyle>
          <a:p>
            <a:fld id="{2236941C-DDFE-4627-BB20-8579984280C5}" type="slidenum">
              <a:rPr lang="en-US" smtClean="0">
                <a:solidFill>
                  <a:srgbClr val="B13F9A"/>
                </a:solidFill>
              </a:rPr>
              <a:pPr/>
              <a:t>‹#›</a:t>
            </a:fld>
            <a:endParaRPr lang="en-US" dirty="0">
              <a:solidFill>
                <a:srgbClr val="B13F9A"/>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A419AC4-7100-4644-9599-AB2923F3DA73}" type="datetimeFigureOut">
              <a:rPr lang="en-US" smtClean="0">
                <a:solidFill>
                  <a:srgbClr val="B13F9A"/>
                </a:solidFill>
              </a:rPr>
              <a:pPr/>
              <a:t>9/4/2012</a:t>
            </a:fld>
            <a:endParaRPr lang="en-US" dirty="0">
              <a:solidFill>
                <a:srgbClr val="B13F9A"/>
              </a:solidFill>
            </a:endParaRPr>
          </a:p>
        </p:txBody>
      </p:sp>
      <p:sp>
        <p:nvSpPr>
          <p:cNvPr id="4" name="Footer Placeholder 3"/>
          <p:cNvSpPr>
            <a:spLocks noGrp="1"/>
          </p:cNvSpPr>
          <p:nvPr>
            <p:ph type="ftr" sz="quarter" idx="11"/>
          </p:nvPr>
        </p:nvSpPr>
        <p:spPr/>
        <p:txBody>
          <a:bodyPr/>
          <a:lstStyle>
            <a:extLst/>
          </a:lstStyle>
          <a:p>
            <a:endParaRPr lang="en-US" dirty="0">
              <a:solidFill>
                <a:srgbClr val="B13F9A"/>
              </a:solidFill>
            </a:endParaRPr>
          </a:p>
        </p:txBody>
      </p:sp>
      <p:sp>
        <p:nvSpPr>
          <p:cNvPr id="5" name="Slide Number Placeholder 4"/>
          <p:cNvSpPr>
            <a:spLocks noGrp="1"/>
          </p:cNvSpPr>
          <p:nvPr>
            <p:ph type="sldNum" sz="quarter" idx="12"/>
          </p:nvPr>
        </p:nvSpPr>
        <p:spPr/>
        <p:txBody>
          <a:bodyPr/>
          <a:lstStyle>
            <a:extLst/>
          </a:lstStyle>
          <a:p>
            <a:fld id="{2236941C-DDFE-4627-BB20-8579984280C5}" type="slidenum">
              <a:rPr lang="en-US" smtClean="0">
                <a:solidFill>
                  <a:srgbClr val="B13F9A"/>
                </a:solidFill>
              </a:rPr>
              <a:pPr/>
              <a:t>‹#›</a:t>
            </a:fld>
            <a:endParaRPr lang="en-US" dirty="0">
              <a:solidFill>
                <a:srgbClr val="B13F9A"/>
              </a:solidFil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6A419AC4-7100-4644-9599-AB2923F3DA73}" type="datetimeFigureOut">
              <a:rPr lang="en-US" smtClean="0">
                <a:solidFill>
                  <a:srgbClr val="B13F9A"/>
                </a:solidFill>
              </a:rPr>
              <a:pPr/>
              <a:t>9/4/2012</a:t>
            </a:fld>
            <a:endParaRPr lang="en-US" dirty="0">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dirty="0">
              <a:solidFill>
                <a:srgbClr val="B13F9A"/>
              </a:solidFill>
            </a:endParaRPr>
          </a:p>
        </p:txBody>
      </p:sp>
      <p:sp>
        <p:nvSpPr>
          <p:cNvPr id="4" name="Slide Number Placeholder 3"/>
          <p:cNvSpPr>
            <a:spLocks noGrp="1"/>
          </p:cNvSpPr>
          <p:nvPr>
            <p:ph type="sldNum" sz="quarter" idx="12"/>
          </p:nvPr>
        </p:nvSpPr>
        <p:spPr/>
        <p:txBody>
          <a:bodyPr/>
          <a:lstStyle>
            <a:extLst/>
          </a:lstStyle>
          <a:p>
            <a:fld id="{2236941C-DDFE-4627-BB20-8579984280C5}" type="slidenum">
              <a:rPr lang="en-US" smtClean="0">
                <a:solidFill>
                  <a:srgbClr val="B13F9A"/>
                </a:solidFill>
              </a:rPr>
              <a:pPr/>
              <a:t>‹#›</a:t>
            </a:fld>
            <a:endParaRPr lang="en-US" dirty="0">
              <a:solidFill>
                <a:srgbClr val="B13F9A"/>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5"/>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88537F1-8EBD-4E97-8D32-0CB9A4406CA0}" type="datetimeFigureOut">
              <a:rPr lang="en-US" smtClean="0">
                <a:solidFill>
                  <a:srgbClr val="DBF5F9">
                    <a:shade val="90000"/>
                  </a:srgbClr>
                </a:solidFill>
              </a:rPr>
              <a:pPr/>
              <a:t>9/4/2012</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C2CA732F-96B6-4CA0-AB60-13078BF54475}" type="slidenum">
              <a:rPr lang="en-US" smtClean="0">
                <a:solidFill>
                  <a:srgbClr val="DBF5F9">
                    <a:shade val="90000"/>
                  </a:srgbClr>
                </a:solidFill>
              </a:rPr>
              <a:pPr/>
              <a:t>‹#›</a:t>
            </a:fld>
            <a:endParaRPr lang="en-US" dirty="0">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7"/>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1"/>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A419AC4-7100-4644-9599-AB2923F3DA73}" type="datetimeFigureOut">
              <a:rPr lang="en-US" smtClean="0">
                <a:solidFill>
                  <a:srgbClr val="B13F9A"/>
                </a:solidFill>
              </a:rPr>
              <a:pPr/>
              <a:t>9/4/2012</a:t>
            </a:fld>
            <a:endParaRPr lang="en-US" dirty="0">
              <a:solidFill>
                <a:srgbClr val="B13F9A"/>
              </a:solidFill>
            </a:endParaRPr>
          </a:p>
        </p:txBody>
      </p:sp>
      <p:sp>
        <p:nvSpPr>
          <p:cNvPr id="6" name="Footer Placeholder 5"/>
          <p:cNvSpPr>
            <a:spLocks noGrp="1"/>
          </p:cNvSpPr>
          <p:nvPr>
            <p:ph type="ftr" sz="quarter" idx="11"/>
          </p:nvPr>
        </p:nvSpPr>
        <p:spPr/>
        <p:txBody>
          <a:bodyPr/>
          <a:lstStyle>
            <a:extLst/>
          </a:lstStyle>
          <a:p>
            <a:endParaRPr lang="en-US" dirty="0">
              <a:solidFill>
                <a:srgbClr val="B13F9A"/>
              </a:solidFill>
            </a:endParaRPr>
          </a:p>
        </p:txBody>
      </p:sp>
      <p:sp>
        <p:nvSpPr>
          <p:cNvPr id="7" name="Slide Number Placeholder 6"/>
          <p:cNvSpPr>
            <a:spLocks noGrp="1"/>
          </p:cNvSpPr>
          <p:nvPr>
            <p:ph type="sldNum" sz="quarter" idx="12"/>
          </p:nvPr>
        </p:nvSpPr>
        <p:spPr/>
        <p:txBody>
          <a:bodyPr/>
          <a:lstStyle>
            <a:extLst/>
          </a:lstStyle>
          <a:p>
            <a:fld id="{2236941C-DDFE-4627-BB20-8579984280C5}" type="slidenum">
              <a:rPr lang="en-US" smtClean="0">
                <a:solidFill>
                  <a:srgbClr val="B13F9A"/>
                </a:solidFill>
              </a:rPr>
              <a:pPr/>
              <a:t>‹#›</a:t>
            </a:fld>
            <a:endParaRPr lang="en-US" dirty="0">
              <a:solidFill>
                <a:srgbClr val="B13F9A"/>
              </a:solidFill>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71" y="1004670"/>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a:xfrm rot="21420000">
            <a:off x="596708" y="998818"/>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5389099"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9"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6A419AC4-7100-4644-9599-AB2923F3DA73}" type="datetimeFigureOut">
              <a:rPr lang="en-US" smtClean="0">
                <a:solidFill>
                  <a:srgbClr val="F4E7ED"/>
                </a:solidFill>
              </a:rPr>
              <a:pPr/>
              <a:t>9/4/2012</a:t>
            </a:fld>
            <a:endParaRPr lang="en-US" dirty="0">
              <a:solidFill>
                <a:srgbClr val="F4E7ED"/>
              </a:solidFill>
            </a:endParaRPr>
          </a:p>
        </p:txBody>
      </p:sp>
      <p:sp>
        <p:nvSpPr>
          <p:cNvPr id="6" name="Footer Placeholder 5"/>
          <p:cNvSpPr>
            <a:spLocks noGrp="1"/>
          </p:cNvSpPr>
          <p:nvPr>
            <p:ph type="ftr" sz="quarter" idx="11"/>
          </p:nvPr>
        </p:nvSpPr>
        <p:spPr/>
        <p:txBody>
          <a:bodyPr/>
          <a:lstStyle>
            <a:extLst/>
          </a:lstStyle>
          <a:p>
            <a:endParaRPr lang="en-US" dirty="0">
              <a:solidFill>
                <a:srgbClr val="F4E7ED"/>
              </a:solidFill>
            </a:endParaRPr>
          </a:p>
        </p:txBody>
      </p:sp>
      <p:sp>
        <p:nvSpPr>
          <p:cNvPr id="7" name="Slide Number Placeholder 6"/>
          <p:cNvSpPr>
            <a:spLocks noGrp="1"/>
          </p:cNvSpPr>
          <p:nvPr>
            <p:ph type="sldNum" sz="quarter" idx="12"/>
          </p:nvPr>
        </p:nvSpPr>
        <p:spPr/>
        <p:txBody>
          <a:bodyPr/>
          <a:lstStyle>
            <a:extLst/>
          </a:lstStyle>
          <a:p>
            <a:fld id="{2236941C-DDFE-4627-BB20-8579984280C5}" type="slidenum">
              <a:rPr lang="en-US" smtClean="0">
                <a:solidFill>
                  <a:srgbClr val="F4E7ED"/>
                </a:solidFill>
              </a:rPr>
              <a:pPr/>
              <a:t>‹#›</a:t>
            </a:fld>
            <a:endParaRPr lang="en-US" dirty="0">
              <a:solidFill>
                <a:srgbClr val="F4E7ED"/>
              </a:solidFill>
            </a:endParaRPr>
          </a:p>
        </p:txBody>
      </p:sp>
      <p:sp>
        <p:nvSpPr>
          <p:cNvPr id="10" name="Picture Placeholder 9"/>
          <p:cNvSpPr>
            <a:spLocks noGrp="1"/>
          </p:cNvSpPr>
          <p:nvPr>
            <p:ph type="pic" idx="1"/>
          </p:nvPr>
        </p:nvSpPr>
        <p:spPr>
          <a:xfrm>
            <a:off x="663683"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dirty="0"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A419AC4-7100-4644-9599-AB2923F3DA73}" type="datetimeFigureOut">
              <a:rPr lang="en-US" smtClean="0">
                <a:solidFill>
                  <a:srgbClr val="B13F9A"/>
                </a:solidFill>
              </a:rPr>
              <a:pPr/>
              <a:t>9/4/2012</a:t>
            </a:fld>
            <a:endParaRPr lang="en-US" dirty="0">
              <a:solidFill>
                <a:srgbClr val="B13F9A"/>
              </a:solidFill>
            </a:endParaRPr>
          </a:p>
        </p:txBody>
      </p:sp>
      <p:sp>
        <p:nvSpPr>
          <p:cNvPr id="5" name="Footer Placeholder 4"/>
          <p:cNvSpPr>
            <a:spLocks noGrp="1"/>
          </p:cNvSpPr>
          <p:nvPr>
            <p:ph type="ftr" sz="quarter" idx="11"/>
          </p:nvPr>
        </p:nvSpPr>
        <p:spPr/>
        <p:txBody>
          <a:bodyPr/>
          <a:lstStyle>
            <a:extLst/>
          </a:lstStyle>
          <a:p>
            <a:endParaRPr lang="en-US" dirty="0">
              <a:solidFill>
                <a:srgbClr val="B13F9A"/>
              </a:solidFill>
            </a:endParaRPr>
          </a:p>
        </p:txBody>
      </p:sp>
      <p:sp>
        <p:nvSpPr>
          <p:cNvPr id="6" name="Slide Number Placeholder 5"/>
          <p:cNvSpPr>
            <a:spLocks noGrp="1"/>
          </p:cNvSpPr>
          <p:nvPr>
            <p:ph type="sldNum" sz="quarter" idx="12"/>
          </p:nvPr>
        </p:nvSpPr>
        <p:spPr/>
        <p:txBody>
          <a:bodyPr/>
          <a:lstStyle>
            <a:extLst/>
          </a:lstStyle>
          <a:p>
            <a:fld id="{2236941C-DDFE-4627-BB20-8579984280C5}" type="slidenum">
              <a:rPr lang="en-US" smtClean="0">
                <a:solidFill>
                  <a:srgbClr val="B13F9A"/>
                </a:solidFill>
              </a:rPr>
              <a:pPr/>
              <a:t>‹#›</a:t>
            </a:fld>
            <a:endParaRPr lang="en-US" dirty="0">
              <a:solidFill>
                <a:srgbClr val="B13F9A"/>
              </a:solidFill>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7"/>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4"/>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6A419AC4-7100-4644-9599-AB2923F3DA73}" type="datetimeFigureOut">
              <a:rPr lang="en-US" smtClean="0">
                <a:solidFill>
                  <a:srgbClr val="B13F9A"/>
                </a:solidFill>
              </a:rPr>
              <a:pPr/>
              <a:t>9/4/2012</a:t>
            </a:fld>
            <a:endParaRPr lang="en-US" dirty="0">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dirty="0">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2236941C-DDFE-4627-BB20-8579984280C5}" type="slidenum">
              <a:rPr lang="en-US" smtClean="0">
                <a:solidFill>
                  <a:srgbClr val="B13F9A"/>
                </a:solidFill>
              </a:rPr>
              <a:pPr/>
              <a:t>‹#›</a:t>
            </a:fld>
            <a:endParaRPr lang="en-US" dirty="0">
              <a:solidFill>
                <a:srgbClr val="B13F9A"/>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88537F1-8EBD-4E97-8D32-0CB9A4406CA0}" type="datetimeFigureOut">
              <a:rPr lang="en-US" smtClean="0">
                <a:solidFill>
                  <a:srgbClr val="04617B">
                    <a:shade val="90000"/>
                  </a:srgbClr>
                </a:solidFill>
              </a:rPr>
              <a:pPr/>
              <a:t>9/4/2012</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2"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1859759"/>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2"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7"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88537F1-8EBD-4E97-8D32-0CB9A4406CA0}" type="datetimeFigureOut">
              <a:rPr lang="en-US" smtClean="0">
                <a:solidFill>
                  <a:srgbClr val="04617B">
                    <a:shade val="90000"/>
                  </a:srgbClr>
                </a:solidFill>
              </a:rPr>
              <a:pPr/>
              <a:t>9/4/2012</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88537F1-8EBD-4E97-8D32-0CB9A4406CA0}" type="datetimeFigureOut">
              <a:rPr lang="en-US" smtClean="0">
                <a:solidFill>
                  <a:srgbClr val="04617B">
                    <a:shade val="90000"/>
                  </a:srgbClr>
                </a:solidFill>
              </a:rPr>
              <a:pPr/>
              <a:t>9/4/2012</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537F1-8EBD-4E97-8D32-0CB9A4406CA0}" type="datetimeFigureOut">
              <a:rPr lang="en-US" smtClean="0">
                <a:solidFill>
                  <a:srgbClr val="04617B">
                    <a:shade val="90000"/>
                  </a:srgbClr>
                </a:solidFill>
              </a:rPr>
              <a:pPr/>
              <a:t>9/4/2012</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1"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88537F1-8EBD-4E97-8D32-0CB9A4406CA0}" type="datetimeFigureOut">
              <a:rPr lang="en-US" smtClean="0">
                <a:solidFill>
                  <a:srgbClr val="04617B">
                    <a:shade val="90000"/>
                  </a:srgbClr>
                </a:solidFill>
              </a:rPr>
              <a:pPr/>
              <a:t>9/4/2012</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8"/>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88537F1-8EBD-4E97-8D32-0CB9A4406CA0}" type="datetimeFigureOut">
              <a:rPr lang="en-US" smtClean="0">
                <a:solidFill>
                  <a:srgbClr val="04617B">
                    <a:shade val="90000"/>
                  </a:srgbClr>
                </a:solidFill>
              </a:rPr>
              <a:pPr/>
              <a:t>9/4/2012</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2"/>
            <a:ext cx="609600" cy="365125"/>
          </a:xfrm>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2" y="621982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2"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2"/>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88537F1-8EBD-4E97-8D32-0CB9A4406CA0}" type="datetimeFigureOut">
              <a:rPr lang="en-US" smtClean="0">
                <a:solidFill>
                  <a:srgbClr val="04617B">
                    <a:shade val="90000"/>
                  </a:srgbClr>
                </a:solidFill>
              </a:rPr>
              <a:pPr/>
              <a:t>9/4/2012</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2"/>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2"/>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988537F1-8EBD-4E97-8D32-0CB9A4406CA0}" type="datetimeFigureOut">
              <a:rPr lang="en-US" smtClean="0">
                <a:solidFill>
                  <a:srgbClr val="04617B">
                    <a:shade val="90000"/>
                  </a:srgbClr>
                </a:solidFill>
              </a:rPr>
              <a:pPr/>
              <a:t>9/4/2012</a:t>
            </a:fld>
            <a:endParaRPr lang="en-US" dirty="0">
              <a:solidFill>
                <a:srgbClr val="04617B">
                  <a:shade val="90000"/>
                </a:srgb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solidFill>
                <a:srgbClr val="04617B">
                  <a:shade val="90000"/>
                </a:srgb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6A419AC4-7100-4644-9599-AB2923F3DA73}" type="datetimeFigureOut">
              <a:rPr lang="en-US" smtClean="0">
                <a:solidFill>
                  <a:srgbClr val="B13F9A"/>
                </a:solidFill>
              </a:rPr>
              <a:pPr/>
              <a:t>9/4/2012</a:t>
            </a:fld>
            <a:endParaRPr lang="en-US" dirty="0">
              <a:solidFill>
                <a:srgbClr val="B13F9A"/>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solidFill>
                <a:srgbClr val="B13F9A"/>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2236941C-DDFE-4627-BB20-8579984280C5}" type="slidenum">
              <a:rPr lang="en-US" smtClean="0">
                <a:solidFill>
                  <a:srgbClr val="B13F9A"/>
                </a:solidFill>
              </a:rPr>
              <a:pPr/>
              <a:t>‹#›</a:t>
            </a:fld>
            <a:endParaRPr lang="en-US" dirty="0">
              <a:solidFill>
                <a:srgbClr val="B13F9A"/>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3.xml"/><Relationship Id="rId4" Type="http://schemas.openxmlformats.org/officeDocument/2006/relationships/image" Target="../media/image59.jpeg"/></Relationships>
</file>

<file path=ppt/slides/_rels/slide10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3.xml"/><Relationship Id="rId4" Type="http://schemas.openxmlformats.org/officeDocument/2006/relationships/image" Target="../media/image59.jpeg"/></Relationships>
</file>

<file path=ppt/slides/_rels/slide10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3.xml"/><Relationship Id="rId4" Type="http://schemas.openxmlformats.org/officeDocument/2006/relationships/image" Target="../media/image63.jpeg"/></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3.xml"/><Relationship Id="rId4" Type="http://schemas.openxmlformats.org/officeDocument/2006/relationships/image" Target="../media/image63.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gif"/><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3.xml"/><Relationship Id="rId4" Type="http://schemas.openxmlformats.org/officeDocument/2006/relationships/image" Target="../media/image70.jpeg"/></Relationships>
</file>

<file path=ppt/slides/_rels/slide1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75.jpeg"/><Relationship Id="rId4" Type="http://schemas.openxmlformats.org/officeDocument/2006/relationships/image" Target="../media/image74.jpeg"/></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75.jpeg"/><Relationship Id="rId4" Type="http://schemas.openxmlformats.org/officeDocument/2006/relationships/image" Target="../media/image74.jpeg"/></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3.xml"/><Relationship Id="rId4" Type="http://schemas.openxmlformats.org/officeDocument/2006/relationships/image" Target="../media/image78.jpeg"/></Relationships>
</file>

<file path=ppt/slides/_rels/slide1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3.xml"/><Relationship Id="rId4" Type="http://schemas.openxmlformats.org/officeDocument/2006/relationships/image" Target="../media/image78.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23.xml"/><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23.xml"/><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3.xml"/><Relationship Id="rId5" Type="http://schemas.openxmlformats.org/officeDocument/2006/relationships/image" Target="../media/image33.jpeg"/><Relationship Id="rId4" Type="http://schemas.openxmlformats.org/officeDocument/2006/relationships/image" Target="../media/image32.jpeg"/></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3.xml"/><Relationship Id="rId5" Type="http://schemas.openxmlformats.org/officeDocument/2006/relationships/image" Target="../media/image33.jpeg"/><Relationship Id="rId4" Type="http://schemas.openxmlformats.org/officeDocument/2006/relationships/image" Target="../media/image32.jpeg"/></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3.xml"/><Relationship Id="rId4" Type="http://schemas.openxmlformats.org/officeDocument/2006/relationships/image" Target="../media/image37.jpeg"/></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3.xml"/><Relationship Id="rId4" Type="http://schemas.openxmlformats.org/officeDocument/2006/relationships/image" Target="../media/image37.jpeg"/></Relationships>
</file>

<file path=ppt/slides/_rels/slide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9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9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91D6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895600"/>
            <a:ext cx="8915400" cy="4724400"/>
          </a:xfrm>
        </p:spPr>
        <p:txBody>
          <a:bodyPr/>
          <a:lstStyle/>
          <a:p>
            <a:pPr algn="ctr"/>
            <a:r>
              <a:rPr lang="en-US" sz="2800" dirty="0" smtClean="0"/>
              <a:t> </a:t>
            </a:r>
            <a:r>
              <a:rPr lang="en-US" sz="4400" dirty="0" smtClean="0"/>
              <a:t>60 REASONS  YOU CAN TRUST THE BIBLE    </a:t>
            </a:r>
          </a:p>
        </p:txBody>
      </p:sp>
      <p:sp>
        <p:nvSpPr>
          <p:cNvPr id="4" name="Title 3"/>
          <p:cNvSpPr>
            <a:spLocks noGrp="1"/>
          </p:cNvSpPr>
          <p:nvPr>
            <p:ph type="ctrTitle"/>
          </p:nvPr>
        </p:nvSpPr>
        <p:spPr>
          <a:xfrm>
            <a:off x="-2057400" y="0"/>
            <a:ext cx="7851648" cy="1828800"/>
          </a:xfrm>
        </p:spPr>
        <p:txBody>
          <a:bodyPr/>
          <a:lstStyle/>
          <a:p>
            <a:r>
              <a:rPr lang="en-US" dirty="0" smtClean="0"/>
              <a:t>LESSON 1</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33400"/>
            <a:ext cx="8229600" cy="1828800"/>
          </a:xfrm>
        </p:spPr>
        <p:txBody>
          <a:bodyPr>
            <a:normAutofit/>
          </a:bodyPr>
          <a:lstStyle/>
          <a:p>
            <a:endParaRPr lang="en-US" sz="2000" dirty="0"/>
          </a:p>
        </p:txBody>
      </p:sp>
      <p:sp>
        <p:nvSpPr>
          <p:cNvPr id="3" name="Subtitle 2"/>
          <p:cNvSpPr>
            <a:spLocks noGrp="1"/>
          </p:cNvSpPr>
          <p:nvPr>
            <p:ph type="subTitle" idx="1"/>
          </p:nvPr>
        </p:nvSpPr>
        <p:spPr>
          <a:xfrm>
            <a:off x="762000" y="1905000"/>
            <a:ext cx="7620000" cy="1752600"/>
          </a:xfrm>
        </p:spPr>
        <p:txBody>
          <a:bodyPr>
            <a:noAutofit/>
          </a:bodyPr>
          <a:lstStyle/>
          <a:p>
            <a:r>
              <a:rPr lang="en-US" sz="3200" b="1" dirty="0" smtClean="0"/>
              <a:t>In the next passages of scripture you will see how that men were guided or inspired to write Gods message . These men were not giving their opinions but rather were recording the words being revealed to them by the Holy Spirit.   </a:t>
            </a:r>
            <a:endParaRPr lang="en-US" sz="3200" b="1" dirty="0"/>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990600"/>
            <a:ext cx="5562600" cy="1039368"/>
          </a:xfrm>
        </p:spPr>
        <p:txBody>
          <a:bodyPr/>
          <a:lstStyle/>
          <a:p>
            <a:pPr algn="ctr"/>
            <a:r>
              <a:rPr lang="en-US" sz="4300" dirty="0" smtClean="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Console" pitchFamily="49" charset="0"/>
              </a:rPr>
              <a:t>Safeguarding the sacred text </a:t>
            </a:r>
            <a:endParaRPr lang="en-US" dirty="0">
              <a:latin typeface="Lucida Console" pitchFamily="49" charset="0"/>
            </a:endParaRPr>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819400" y="2133600"/>
            <a:ext cx="6324600" cy="2332946"/>
          </a:xfrm>
          <a:prstGeom prst="rect">
            <a:avLst/>
          </a:prstGeom>
        </p:spPr>
        <p:txBody>
          <a:bodyPr wrap="square">
            <a:spAutoFit/>
          </a:bodyPr>
          <a:lstStyle/>
          <a:p>
            <a:pPr algn="ctr">
              <a:spcBef>
                <a:spcPct val="20000"/>
              </a:spcBef>
              <a:buClr>
                <a:prstClr val="white">
                  <a:shade val="95000"/>
                </a:prstClr>
              </a:buClr>
              <a:buSzPct val="65000"/>
            </a:pPr>
            <a:r>
              <a:rPr lang="en-US" sz="2800" b="1" dirty="0">
                <a:solidFill>
                  <a:prstClr val="white"/>
                </a:solidFill>
                <a:latin typeface="Book Antiqua"/>
              </a:rPr>
              <a:t>The work of copying and preserving the Scriptures was not left to chance by God or the ancient scribes as described in the following passages  </a:t>
            </a:r>
          </a:p>
          <a:p>
            <a:pPr algn="ctr">
              <a:spcBef>
                <a:spcPct val="20000"/>
              </a:spcBef>
              <a:buClr>
                <a:prstClr val="white">
                  <a:shade val="95000"/>
                </a:prstClr>
              </a:buClr>
              <a:buSzPct val="65000"/>
            </a:pPr>
            <a:r>
              <a:rPr lang="en-US" sz="2800" b="1" dirty="0">
                <a:solidFill>
                  <a:prstClr val="white"/>
                </a:solidFill>
                <a:latin typeface="Book Antiqua"/>
              </a:rPr>
              <a:t>   </a:t>
            </a:r>
            <a:endParaRPr lang="en-US" sz="2800" b="1" dirty="0">
              <a:solidFill>
                <a:prstClr val="white"/>
              </a:solidFill>
              <a:latin typeface="Book Antiqua"/>
            </a:endParaRPr>
          </a:p>
        </p:txBody>
      </p:sp>
      <p:sp>
        <p:nvSpPr>
          <p:cNvPr id="8" name="Rectangle 7"/>
          <p:cNvSpPr/>
          <p:nvPr/>
        </p:nvSpPr>
        <p:spPr>
          <a:xfrm>
            <a:off x="2667000" y="3429002"/>
            <a:ext cx="6629400" cy="369332"/>
          </a:xfrm>
          <a:prstGeom prst="rect">
            <a:avLst/>
          </a:prstGeom>
        </p:spPr>
        <p:txBody>
          <a:bodyPr wrap="square">
            <a:spAutoFit/>
          </a:bodyPr>
          <a:lstStyle/>
          <a:p>
            <a:r>
              <a:rPr lang="en-US" dirty="0">
                <a:solidFill>
                  <a:prstClr val="black"/>
                </a:solidFill>
              </a:rPr>
              <a:t> </a:t>
            </a:r>
            <a:endParaRPr lang="en-US" dirty="0">
              <a:solidFill>
                <a:prstClr val="white"/>
              </a:solidFill>
            </a:endParaRPr>
          </a:p>
        </p:txBody>
      </p:sp>
      <p:pic>
        <p:nvPicPr>
          <p:cNvPr id="14" name="Picture 13" descr="scribe 001.jpg"/>
          <p:cNvPicPr>
            <a:picLocks noChangeAspect="1"/>
          </p:cNvPicPr>
          <p:nvPr/>
        </p:nvPicPr>
        <p:blipFill>
          <a:blip r:embed="rId2" cstate="print"/>
          <a:stretch>
            <a:fillRect/>
          </a:stretch>
        </p:blipFill>
        <p:spPr>
          <a:xfrm>
            <a:off x="3" y="0"/>
            <a:ext cx="2666999" cy="6858000"/>
          </a:xfrm>
          <a:prstGeom prst="rect">
            <a:avLst/>
          </a:prstGeom>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304800"/>
            <a:ext cx="5562600" cy="1039368"/>
          </a:xfrm>
        </p:spPr>
        <p:txBody>
          <a:bodyPr/>
          <a:lstStyle/>
          <a:p>
            <a:pPr algn="ctr"/>
            <a:r>
              <a:rPr lang="en-US" sz="4300" dirty="0" smtClean="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Console" pitchFamily="49" charset="0"/>
              </a:rPr>
              <a:t>Safeguarding the sacred text </a:t>
            </a:r>
            <a:endParaRPr lang="en-US" dirty="0">
              <a:latin typeface="Lucida Console" pitchFamily="49" charset="0"/>
            </a:endParaRPr>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819400" y="1447802"/>
            <a:ext cx="6324600" cy="461665"/>
          </a:xfrm>
          <a:prstGeom prst="rect">
            <a:avLst/>
          </a:prstGeom>
        </p:spPr>
        <p:txBody>
          <a:bodyPr wrap="square">
            <a:spAutoFit/>
          </a:bodyPr>
          <a:lstStyle/>
          <a:p>
            <a:pPr algn="ctr">
              <a:spcBef>
                <a:spcPct val="20000"/>
              </a:spcBef>
              <a:buClr>
                <a:prstClr val="white">
                  <a:shade val="95000"/>
                </a:prstClr>
              </a:buClr>
              <a:buSzPct val="65000"/>
            </a:pPr>
            <a:r>
              <a:rPr lang="en-US" sz="2400" b="1" dirty="0">
                <a:solidFill>
                  <a:prstClr val="white"/>
                </a:solidFill>
                <a:latin typeface="Book Antiqua"/>
              </a:rPr>
              <a:t>   </a:t>
            </a:r>
            <a:endParaRPr lang="en-US" sz="2400" b="1" dirty="0">
              <a:solidFill>
                <a:prstClr val="white"/>
              </a:solidFill>
              <a:latin typeface="Book Antiqua"/>
            </a:endParaRPr>
          </a:p>
        </p:txBody>
      </p:sp>
      <p:sp>
        <p:nvSpPr>
          <p:cNvPr id="8" name="Rectangle 7"/>
          <p:cNvSpPr/>
          <p:nvPr/>
        </p:nvSpPr>
        <p:spPr>
          <a:xfrm>
            <a:off x="2743200" y="1905000"/>
            <a:ext cx="6400800" cy="2308324"/>
          </a:xfrm>
          <a:prstGeom prst="rect">
            <a:avLst/>
          </a:prstGeom>
        </p:spPr>
        <p:txBody>
          <a:bodyPr wrap="square">
            <a:spAutoFit/>
          </a:bodyPr>
          <a:lstStyle/>
          <a:p>
            <a:r>
              <a:rPr lang="en-US" dirty="0">
                <a:solidFill>
                  <a:prstClr val="black"/>
                </a:solidFill>
              </a:rPr>
              <a:t> </a:t>
            </a:r>
            <a:r>
              <a:rPr lang="en-US" sz="2400" b="1" baseline="30000" dirty="0">
                <a:solidFill>
                  <a:prstClr val="white"/>
                </a:solidFill>
              </a:rPr>
              <a:t>6</a:t>
            </a:r>
            <a:r>
              <a:rPr lang="en-US" sz="2400" b="1" dirty="0">
                <a:solidFill>
                  <a:prstClr val="white"/>
                </a:solidFill>
              </a:rPr>
              <a:t> this Ezra came up from Babylon; and he </a:t>
            </a:r>
            <a:r>
              <a:rPr lang="en-US" sz="2400" b="1" i="1" dirty="0">
                <a:solidFill>
                  <a:prstClr val="white"/>
                </a:solidFill>
              </a:rPr>
              <a:t>was</a:t>
            </a:r>
            <a:r>
              <a:rPr lang="en-US" sz="2400" b="1" dirty="0">
                <a:solidFill>
                  <a:prstClr val="white"/>
                </a:solidFill>
              </a:rPr>
              <a:t> a skilled scribe in the Law of Moses, which the LORD God of Israel had given. The king granted him all his request, according to the hand of the LORD his God upon him.</a:t>
            </a:r>
            <a:endParaRPr lang="en-US" sz="2400" b="1" dirty="0">
              <a:solidFill>
                <a:prstClr val="white"/>
              </a:solidFill>
            </a:endParaRPr>
          </a:p>
        </p:txBody>
      </p:sp>
      <p:sp>
        <p:nvSpPr>
          <p:cNvPr id="9" name="Rectangle 8"/>
          <p:cNvSpPr/>
          <p:nvPr/>
        </p:nvSpPr>
        <p:spPr>
          <a:xfrm>
            <a:off x="2667000" y="4114800"/>
            <a:ext cx="6477000" cy="1569660"/>
          </a:xfrm>
          <a:prstGeom prst="rect">
            <a:avLst/>
          </a:prstGeom>
        </p:spPr>
        <p:txBody>
          <a:bodyPr wrap="square">
            <a:spAutoFit/>
          </a:bodyPr>
          <a:lstStyle/>
          <a:p>
            <a:r>
              <a:rPr lang="en-US" sz="2400" b="1" baseline="30000" dirty="0">
                <a:solidFill>
                  <a:prstClr val="white"/>
                </a:solidFill>
              </a:rPr>
              <a:t>11</a:t>
            </a:r>
            <a:r>
              <a:rPr lang="en-US" sz="2400" b="1" dirty="0">
                <a:solidFill>
                  <a:prstClr val="white"/>
                </a:solidFill>
              </a:rPr>
              <a:t> This </a:t>
            </a:r>
            <a:r>
              <a:rPr lang="en-US" sz="2400" b="1" i="1" dirty="0">
                <a:solidFill>
                  <a:prstClr val="white"/>
                </a:solidFill>
              </a:rPr>
              <a:t>is</a:t>
            </a:r>
            <a:r>
              <a:rPr lang="en-US" sz="2400" b="1" dirty="0">
                <a:solidFill>
                  <a:prstClr val="white"/>
                </a:solidFill>
              </a:rPr>
              <a:t> a copy of the letter that King </a:t>
            </a:r>
            <a:r>
              <a:rPr lang="en-US" sz="2400" b="1" dirty="0" err="1">
                <a:solidFill>
                  <a:prstClr val="white"/>
                </a:solidFill>
              </a:rPr>
              <a:t>Artaxerxes</a:t>
            </a:r>
            <a:r>
              <a:rPr lang="en-US" sz="2400" b="1" dirty="0">
                <a:solidFill>
                  <a:prstClr val="white"/>
                </a:solidFill>
              </a:rPr>
              <a:t> gave Ezra the priest, the scribe, expert in the words of the commandments of the LORD, and of His statutes to Israel:</a:t>
            </a:r>
            <a:endParaRPr lang="en-US" sz="2400" b="1" dirty="0">
              <a:solidFill>
                <a:prstClr val="white"/>
              </a:solidFill>
            </a:endParaRPr>
          </a:p>
        </p:txBody>
      </p:sp>
      <p:sp>
        <p:nvSpPr>
          <p:cNvPr id="10" name="Rectangle 9"/>
          <p:cNvSpPr/>
          <p:nvPr/>
        </p:nvSpPr>
        <p:spPr>
          <a:xfrm>
            <a:off x="4572000" y="1371600"/>
            <a:ext cx="2226315" cy="523220"/>
          </a:xfrm>
          <a:prstGeom prst="rect">
            <a:avLst/>
          </a:prstGeom>
        </p:spPr>
        <p:txBody>
          <a:bodyPr wrap="none">
            <a:spAutoFit/>
          </a:bodyPr>
          <a:lstStyle/>
          <a:p>
            <a:r>
              <a:rPr lang="en-US" sz="2800" b="1" dirty="0">
                <a:solidFill>
                  <a:srgbClr val="F9B639">
                    <a:lumMod val="60000"/>
                    <a:lumOff val="40000"/>
                  </a:srgbClr>
                </a:solidFill>
                <a:cs typeface="Aharoni" pitchFamily="2" charset="-79"/>
              </a:rPr>
              <a:t>EZRA 7:6,11</a:t>
            </a:r>
            <a:endParaRPr lang="en-US" sz="2800" dirty="0">
              <a:solidFill>
                <a:srgbClr val="F9B639">
                  <a:lumMod val="60000"/>
                  <a:lumOff val="40000"/>
                </a:srgbClr>
              </a:solidFill>
              <a:cs typeface="Aharoni" pitchFamily="2" charset="-79"/>
            </a:endParaRPr>
          </a:p>
        </p:txBody>
      </p:sp>
      <p:pic>
        <p:nvPicPr>
          <p:cNvPr id="14" name="Picture 13" descr="scribe 001.jpg"/>
          <p:cNvPicPr>
            <a:picLocks noChangeAspect="1"/>
          </p:cNvPicPr>
          <p:nvPr/>
        </p:nvPicPr>
        <p:blipFill>
          <a:blip r:embed="rId2" cstate="print"/>
          <a:stretch>
            <a:fillRect/>
          </a:stretch>
        </p:blipFill>
        <p:spPr>
          <a:xfrm>
            <a:off x="0" y="0"/>
            <a:ext cx="2666999" cy="6858000"/>
          </a:xfrm>
          <a:prstGeom prst="rect">
            <a:avLst/>
          </a:prstGeom>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304800"/>
            <a:ext cx="5562600" cy="1039368"/>
          </a:xfrm>
        </p:spPr>
        <p:txBody>
          <a:bodyPr/>
          <a:lstStyle/>
          <a:p>
            <a:pPr algn="ctr"/>
            <a:r>
              <a:rPr lang="en-US" dirty="0" smtClean="0"/>
              <a:t>The </a:t>
            </a:r>
            <a:r>
              <a:rPr lang="en-US" dirty="0" err="1" smtClean="0"/>
              <a:t>ketef</a:t>
            </a:r>
            <a:r>
              <a:rPr lang="en-US" dirty="0" smtClean="0"/>
              <a:t> </a:t>
            </a:r>
            <a:r>
              <a:rPr lang="en-US" dirty="0" err="1" smtClean="0"/>
              <a:t>hinnom</a:t>
            </a:r>
            <a:r>
              <a:rPr lang="en-US" dirty="0" smtClean="0"/>
              <a:t> amulets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0" name="Rectangle 9"/>
          <p:cNvSpPr/>
          <p:nvPr/>
        </p:nvSpPr>
        <p:spPr>
          <a:xfrm>
            <a:off x="2895600" y="1600200"/>
            <a:ext cx="6096000" cy="5262979"/>
          </a:xfrm>
          <a:prstGeom prst="rect">
            <a:avLst/>
          </a:prstGeom>
        </p:spPr>
        <p:txBody>
          <a:bodyPr wrap="square">
            <a:spAutoFit/>
          </a:bodyPr>
          <a:lstStyle/>
          <a:p>
            <a:pPr algn="ctr"/>
            <a:r>
              <a:rPr lang="en-US" sz="2800" b="1" dirty="0">
                <a:solidFill>
                  <a:prstClr val="white"/>
                </a:solidFill>
              </a:rPr>
              <a:t>Two tiny silver scrolls were discovered at a burial cave at </a:t>
            </a:r>
            <a:r>
              <a:rPr lang="en-US" sz="2800" b="1" dirty="0" err="1">
                <a:solidFill>
                  <a:prstClr val="white"/>
                </a:solidFill>
              </a:rPr>
              <a:t>Ketef</a:t>
            </a:r>
            <a:r>
              <a:rPr lang="en-US" sz="2800" b="1" dirty="0">
                <a:solidFill>
                  <a:prstClr val="white"/>
                </a:solidFill>
              </a:rPr>
              <a:t> </a:t>
            </a:r>
            <a:r>
              <a:rPr lang="en-US" sz="2800" b="1" dirty="0" err="1">
                <a:solidFill>
                  <a:prstClr val="white"/>
                </a:solidFill>
              </a:rPr>
              <a:t>Hinnom</a:t>
            </a:r>
            <a:r>
              <a:rPr lang="en-US" sz="2800" b="1" dirty="0">
                <a:solidFill>
                  <a:prstClr val="white"/>
                </a:solidFill>
              </a:rPr>
              <a:t>. Written in ancient Hebrew script dated to the seventh century BC, the scrolls comprise the earliest known fragments of a biblical text and pre-date the earliest scrolls from Qumran by more than 300 years. A form of what is known as the priestly blessing is contained in the scroll to the left. </a:t>
            </a:r>
            <a:endParaRPr lang="en-US" sz="2800" b="1" dirty="0">
              <a:solidFill>
                <a:prstClr val="white"/>
              </a:solidFill>
            </a:endParaRPr>
          </a:p>
        </p:txBody>
      </p:sp>
      <p:pic>
        <p:nvPicPr>
          <p:cNvPr id="9" name="Picture 8" descr="200px-Silver_Scroll_Amulet.JPG"/>
          <p:cNvPicPr>
            <a:picLocks noChangeAspect="1"/>
          </p:cNvPicPr>
          <p:nvPr/>
        </p:nvPicPr>
        <p:blipFill>
          <a:blip r:embed="rId2" cstate="print"/>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304800"/>
            <a:ext cx="5562600" cy="1039368"/>
          </a:xfrm>
        </p:spPr>
        <p:txBody>
          <a:bodyPr/>
          <a:lstStyle/>
          <a:p>
            <a:pPr algn="ctr"/>
            <a:r>
              <a:rPr lang="en-US" dirty="0" smtClean="0"/>
              <a:t>The </a:t>
            </a:r>
            <a:r>
              <a:rPr lang="en-US" dirty="0" err="1" smtClean="0"/>
              <a:t>ketef</a:t>
            </a:r>
            <a:r>
              <a:rPr lang="en-US" dirty="0" smtClean="0"/>
              <a:t> </a:t>
            </a:r>
            <a:r>
              <a:rPr lang="en-US" dirty="0" err="1" smtClean="0"/>
              <a:t>hinnom</a:t>
            </a:r>
            <a:r>
              <a:rPr lang="en-US" dirty="0" smtClean="0"/>
              <a:t> amulets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1" name="Rectangle 10"/>
          <p:cNvSpPr/>
          <p:nvPr/>
        </p:nvSpPr>
        <p:spPr>
          <a:xfrm>
            <a:off x="2895600" y="2057400"/>
            <a:ext cx="6096000" cy="3970318"/>
          </a:xfrm>
          <a:prstGeom prst="rect">
            <a:avLst/>
          </a:prstGeom>
        </p:spPr>
        <p:txBody>
          <a:bodyPr wrap="square">
            <a:spAutoFit/>
          </a:bodyPr>
          <a:lstStyle/>
          <a:p>
            <a:pPr algn="ctr"/>
            <a:r>
              <a:rPr lang="en-US" sz="2800" b="1" baseline="30000" dirty="0">
                <a:solidFill>
                  <a:prstClr val="white"/>
                </a:solidFill>
              </a:rPr>
              <a:t>24</a:t>
            </a:r>
            <a:r>
              <a:rPr lang="en-US" sz="2800" b="1" dirty="0">
                <a:solidFill>
                  <a:prstClr val="white"/>
                </a:solidFill>
              </a:rPr>
              <a:t>“The LORD bless you and keep you;</a:t>
            </a:r>
          </a:p>
          <a:p>
            <a:pPr algn="ctr"/>
            <a:r>
              <a:rPr lang="en-US" sz="2800" b="1" baseline="30000" dirty="0">
                <a:solidFill>
                  <a:prstClr val="white"/>
                </a:solidFill>
              </a:rPr>
              <a:t>25</a:t>
            </a:r>
            <a:r>
              <a:rPr lang="en-US" sz="2800" b="1" dirty="0">
                <a:solidFill>
                  <a:prstClr val="white"/>
                </a:solidFill>
              </a:rPr>
              <a:t> The LORD make His face shine upon you,</a:t>
            </a:r>
            <a:br>
              <a:rPr lang="en-US" sz="2800" b="1" dirty="0">
                <a:solidFill>
                  <a:prstClr val="white"/>
                </a:solidFill>
              </a:rPr>
            </a:br>
            <a:r>
              <a:rPr lang="en-US" sz="2800" b="1" dirty="0">
                <a:solidFill>
                  <a:prstClr val="white"/>
                </a:solidFill>
              </a:rPr>
              <a:t>And be gracious to you;</a:t>
            </a:r>
          </a:p>
          <a:p>
            <a:pPr algn="ctr"/>
            <a:r>
              <a:rPr lang="en-US" sz="2800" b="1" baseline="30000" dirty="0">
                <a:solidFill>
                  <a:prstClr val="white"/>
                </a:solidFill>
              </a:rPr>
              <a:t>26</a:t>
            </a:r>
            <a:r>
              <a:rPr lang="en-US" sz="2800" b="1" dirty="0">
                <a:solidFill>
                  <a:prstClr val="white"/>
                </a:solidFill>
              </a:rPr>
              <a:t> The LORD lift up His countenance upon you,</a:t>
            </a:r>
            <a:br>
              <a:rPr lang="en-US" sz="2800" b="1" dirty="0">
                <a:solidFill>
                  <a:prstClr val="white"/>
                </a:solidFill>
              </a:rPr>
            </a:br>
            <a:r>
              <a:rPr lang="en-US" sz="2800" b="1" dirty="0">
                <a:solidFill>
                  <a:prstClr val="white"/>
                </a:solidFill>
              </a:rPr>
              <a:t>And give you peace.”’ </a:t>
            </a:r>
            <a:br>
              <a:rPr lang="en-US" sz="2800" b="1" dirty="0">
                <a:solidFill>
                  <a:prstClr val="white"/>
                </a:solidFill>
              </a:rPr>
            </a:br>
            <a:endParaRPr lang="en-US" sz="2800" b="1" dirty="0">
              <a:solidFill>
                <a:prstClr val="white"/>
              </a:solidFill>
            </a:endParaRPr>
          </a:p>
        </p:txBody>
      </p:sp>
      <p:sp>
        <p:nvSpPr>
          <p:cNvPr id="12" name="Rectangle 11"/>
          <p:cNvSpPr/>
          <p:nvPr/>
        </p:nvSpPr>
        <p:spPr>
          <a:xfrm>
            <a:off x="4191000" y="1524000"/>
            <a:ext cx="3390672" cy="584775"/>
          </a:xfrm>
          <a:prstGeom prst="rect">
            <a:avLst/>
          </a:prstGeom>
        </p:spPr>
        <p:txBody>
          <a:bodyPr wrap="none">
            <a:spAutoFit/>
          </a:bodyPr>
          <a:lstStyle/>
          <a:p>
            <a:r>
              <a:rPr lang="en-US" sz="3200" dirty="0">
                <a:solidFill>
                  <a:srgbClr val="F9B639">
                    <a:lumMod val="60000"/>
                    <a:lumOff val="40000"/>
                  </a:srgbClr>
                </a:solidFill>
              </a:rPr>
              <a:t>NUMBERS 6:24,26</a:t>
            </a:r>
            <a:endParaRPr lang="en-US" sz="3200" dirty="0">
              <a:solidFill>
                <a:srgbClr val="F9B639">
                  <a:lumMod val="60000"/>
                  <a:lumOff val="40000"/>
                </a:srgbClr>
              </a:solidFill>
            </a:endParaRPr>
          </a:p>
        </p:txBody>
      </p:sp>
      <p:pic>
        <p:nvPicPr>
          <p:cNvPr id="9" name="Picture 8" descr="200px-Silver_Scroll_Amulet.JPG"/>
          <p:cNvPicPr>
            <a:picLocks noChangeAspect="1"/>
          </p:cNvPicPr>
          <p:nvPr/>
        </p:nvPicPr>
        <p:blipFill>
          <a:blip r:embed="rId2" cstate="print"/>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228600"/>
            <a:ext cx="6400800" cy="1039368"/>
          </a:xfrm>
        </p:spPr>
        <p:txBody>
          <a:bodyPr/>
          <a:lstStyle/>
          <a:p>
            <a:r>
              <a:rPr lang="en-US" dirty="0" smtClean="0"/>
              <a:t>The dead sea scrolls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5" name="Picture 4" descr="cave of dead sea.jpg"/>
          <p:cNvPicPr>
            <a:picLocks noChangeAspect="1"/>
          </p:cNvPicPr>
          <p:nvPr/>
        </p:nvPicPr>
        <p:blipFill>
          <a:blip r:embed="rId2" cstate="print"/>
          <a:stretch>
            <a:fillRect/>
          </a:stretch>
        </p:blipFill>
        <p:spPr>
          <a:xfrm>
            <a:off x="0" y="0"/>
            <a:ext cx="2667000" cy="2438400"/>
          </a:xfrm>
          <a:prstGeom prst="rect">
            <a:avLst/>
          </a:prstGeom>
        </p:spPr>
      </p:pic>
      <p:pic>
        <p:nvPicPr>
          <p:cNvPr id="6" name="Picture 5" descr="dead sea artifacts.jpg"/>
          <p:cNvPicPr>
            <a:picLocks noChangeAspect="1"/>
          </p:cNvPicPr>
          <p:nvPr/>
        </p:nvPicPr>
        <p:blipFill>
          <a:blip r:embed="rId3" cstate="print"/>
          <a:stretch>
            <a:fillRect/>
          </a:stretch>
        </p:blipFill>
        <p:spPr>
          <a:xfrm>
            <a:off x="0" y="2438400"/>
            <a:ext cx="2667000" cy="2419350"/>
          </a:xfrm>
          <a:prstGeom prst="rect">
            <a:avLst/>
          </a:prstGeom>
        </p:spPr>
      </p:pic>
      <p:pic>
        <p:nvPicPr>
          <p:cNvPr id="8" name="Picture 7" descr="dead sea scroll.jpg"/>
          <p:cNvPicPr>
            <a:picLocks noChangeAspect="1"/>
          </p:cNvPicPr>
          <p:nvPr/>
        </p:nvPicPr>
        <p:blipFill>
          <a:blip r:embed="rId4" cstate="print"/>
          <a:stretch>
            <a:fillRect/>
          </a:stretch>
        </p:blipFill>
        <p:spPr>
          <a:xfrm>
            <a:off x="0" y="4800600"/>
            <a:ext cx="2667000" cy="2057400"/>
          </a:xfrm>
          <a:prstGeom prst="rect">
            <a:avLst/>
          </a:prstGeom>
        </p:spPr>
      </p:pic>
      <p:sp>
        <p:nvSpPr>
          <p:cNvPr id="9" name="Rectangle 8"/>
          <p:cNvSpPr/>
          <p:nvPr/>
        </p:nvSpPr>
        <p:spPr>
          <a:xfrm>
            <a:off x="2895600" y="1143000"/>
            <a:ext cx="6096000" cy="5262979"/>
          </a:xfrm>
          <a:prstGeom prst="rect">
            <a:avLst/>
          </a:prstGeom>
        </p:spPr>
        <p:txBody>
          <a:bodyPr wrap="square">
            <a:spAutoFit/>
          </a:bodyPr>
          <a:lstStyle/>
          <a:p>
            <a:r>
              <a:rPr lang="en-US" sz="2400" b="1" dirty="0">
                <a:solidFill>
                  <a:prstClr val="white"/>
                </a:solidFill>
              </a:rPr>
              <a:t>In 1947 a Bedouin shepherd boy went looking for  his sheep on the cliffs overlooking the Dead Sea, what he found was a cave containing  many sealed pottery vessels that held the meticulously written words of the Old Testament books. The scrolls turned out to predate nearly every other existing  manuscript by a thousand years. Eventually archeologist discovered ten more caves and in each one the fragments of every book of the Old Testament except Ester.</a:t>
            </a:r>
          </a:p>
          <a:p>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228600"/>
            <a:ext cx="6400800" cy="1039368"/>
          </a:xfrm>
        </p:spPr>
        <p:txBody>
          <a:bodyPr/>
          <a:lstStyle/>
          <a:p>
            <a:r>
              <a:rPr lang="en-US" dirty="0" smtClean="0"/>
              <a:t>The dead sea scrolls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5" name="Picture 4" descr="cave of dead sea.jpg"/>
          <p:cNvPicPr>
            <a:picLocks noChangeAspect="1"/>
          </p:cNvPicPr>
          <p:nvPr/>
        </p:nvPicPr>
        <p:blipFill>
          <a:blip r:embed="rId2" cstate="print"/>
          <a:stretch>
            <a:fillRect/>
          </a:stretch>
        </p:blipFill>
        <p:spPr>
          <a:xfrm>
            <a:off x="0" y="0"/>
            <a:ext cx="2667000" cy="2438400"/>
          </a:xfrm>
          <a:prstGeom prst="rect">
            <a:avLst/>
          </a:prstGeom>
        </p:spPr>
      </p:pic>
      <p:pic>
        <p:nvPicPr>
          <p:cNvPr id="6" name="Picture 5" descr="dead sea artifacts.jpg"/>
          <p:cNvPicPr>
            <a:picLocks noChangeAspect="1"/>
          </p:cNvPicPr>
          <p:nvPr/>
        </p:nvPicPr>
        <p:blipFill>
          <a:blip r:embed="rId3" cstate="print"/>
          <a:stretch>
            <a:fillRect/>
          </a:stretch>
        </p:blipFill>
        <p:spPr>
          <a:xfrm>
            <a:off x="0" y="2438400"/>
            <a:ext cx="2667000" cy="2419350"/>
          </a:xfrm>
          <a:prstGeom prst="rect">
            <a:avLst/>
          </a:prstGeom>
        </p:spPr>
      </p:pic>
      <p:pic>
        <p:nvPicPr>
          <p:cNvPr id="8" name="Picture 7" descr="dead sea scroll.jpg"/>
          <p:cNvPicPr>
            <a:picLocks noChangeAspect="1"/>
          </p:cNvPicPr>
          <p:nvPr/>
        </p:nvPicPr>
        <p:blipFill>
          <a:blip r:embed="rId4" cstate="print"/>
          <a:stretch>
            <a:fillRect/>
          </a:stretch>
        </p:blipFill>
        <p:spPr>
          <a:xfrm>
            <a:off x="0" y="4800600"/>
            <a:ext cx="2667000" cy="2057400"/>
          </a:xfrm>
          <a:prstGeom prst="rect">
            <a:avLst/>
          </a:prstGeom>
        </p:spPr>
      </p:pic>
      <p:sp>
        <p:nvSpPr>
          <p:cNvPr id="9" name="Rectangle 8"/>
          <p:cNvSpPr/>
          <p:nvPr/>
        </p:nvSpPr>
        <p:spPr>
          <a:xfrm>
            <a:off x="2895600" y="609600"/>
            <a:ext cx="6096000" cy="6647974"/>
          </a:xfrm>
          <a:prstGeom prst="rect">
            <a:avLst/>
          </a:prstGeom>
        </p:spPr>
        <p:txBody>
          <a:bodyPr wrap="square">
            <a:spAutoFit/>
          </a:bodyPr>
          <a:lstStyle/>
          <a:p>
            <a:endParaRPr lang="en-US" dirty="0">
              <a:solidFill>
                <a:prstClr val="white"/>
              </a:solidFill>
            </a:endParaRPr>
          </a:p>
          <a:p>
            <a:r>
              <a:rPr lang="en-US" sz="2400" b="1" dirty="0">
                <a:solidFill>
                  <a:prstClr val="white"/>
                </a:solidFill>
              </a:rPr>
              <a:t>The significance of this find is hard to overemphasize because there were over forty thousand pieces, and whole books which all but completely reconstructed the entire Old Testament and validated the prophecies concerning Christ that were fulfilled in minute detail having been spoken hundreds of years before their fulfillment.</a:t>
            </a:r>
          </a:p>
          <a:p>
            <a:endParaRPr lang="en-US" sz="2400" b="1" dirty="0">
              <a:solidFill>
                <a:prstClr val="white"/>
              </a:solidFill>
            </a:endParaRPr>
          </a:p>
          <a:p>
            <a:r>
              <a:rPr lang="en-US" sz="2400" b="1" dirty="0">
                <a:solidFill>
                  <a:prstClr val="white"/>
                </a:solidFill>
              </a:rPr>
              <a:t>Also, the accuracy of the wording  of the Old Testament manuscripts existing before the discovery of the Dead Sea scrolls was authenticated by comparisons to the ancient text.   </a:t>
            </a:r>
          </a:p>
          <a:p>
            <a:endParaRPr lang="en-US" sz="2400" b="1" dirty="0">
              <a:solidFill>
                <a:prstClr val="white"/>
              </a:solidFill>
            </a:endParaRPr>
          </a:p>
          <a:p>
            <a:r>
              <a:rPr lang="en-US" sz="2400" b="1" dirty="0">
                <a:solidFill>
                  <a:prstClr val="white"/>
                </a:solidFill>
              </a:rPr>
              <a:t>          </a:t>
            </a: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
            <a:ext cx="5562600" cy="1039368"/>
          </a:xfrm>
        </p:spPr>
        <p:txBody>
          <a:bodyPr/>
          <a:lstStyle/>
          <a:p>
            <a:r>
              <a:rPr lang="en-US" dirty="0" smtClean="0"/>
              <a:t>Nash papyrus</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2971803" y="1752600"/>
            <a:ext cx="5943599" cy="3539430"/>
          </a:xfrm>
          <a:prstGeom prst="rect">
            <a:avLst/>
          </a:prstGeom>
        </p:spPr>
        <p:txBody>
          <a:bodyPr wrap="square">
            <a:spAutoFit/>
          </a:bodyPr>
          <a:lstStyle/>
          <a:p>
            <a:r>
              <a:rPr lang="en-US" sz="2800" b="1" dirty="0">
                <a:solidFill>
                  <a:prstClr val="white"/>
                </a:solidFill>
              </a:rPr>
              <a:t>A collection of 4 papyrus fragments acquired in Egypt in 1898 dated back to 150-100 BC and contains 24 lines including the Ten Commandments from Exodus 20 and also parts of Deuteronomy 5. It is held in the Cambridge University Library.  </a:t>
            </a:r>
            <a:endParaRPr lang="en-US" sz="2800" b="1" dirty="0">
              <a:solidFill>
                <a:prstClr val="white"/>
              </a:solidFill>
            </a:endParaRPr>
          </a:p>
        </p:txBody>
      </p:sp>
      <p:pic>
        <p:nvPicPr>
          <p:cNvPr id="8" name="Picture 7" descr="NashPapyrus.jpg"/>
          <p:cNvPicPr>
            <a:picLocks noChangeAspect="1"/>
          </p:cNvPicPr>
          <p:nvPr/>
        </p:nvPicPr>
        <p:blipFill>
          <a:blip r:embed="rId2" cstate="print"/>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990600"/>
            <a:ext cx="6324600" cy="1039368"/>
          </a:xfrm>
        </p:spPr>
        <p:txBody>
          <a:bodyPr/>
          <a:lstStyle/>
          <a:p>
            <a:pPr algn="ctr"/>
            <a:r>
              <a:rPr lang="en-US" dirty="0" smtClean="0"/>
              <a:t>Major collections of old testament manuscripts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8" name="Rectangle 7"/>
          <p:cNvSpPr/>
          <p:nvPr/>
        </p:nvSpPr>
        <p:spPr>
          <a:xfrm>
            <a:off x="2819400" y="2286000"/>
            <a:ext cx="6324600" cy="4524315"/>
          </a:xfrm>
          <a:prstGeom prst="rect">
            <a:avLst/>
          </a:prstGeom>
        </p:spPr>
        <p:txBody>
          <a:bodyPr wrap="square">
            <a:spAutoFit/>
          </a:bodyPr>
          <a:lstStyle/>
          <a:p>
            <a:r>
              <a:rPr lang="en-US" sz="2400" b="1" dirty="0">
                <a:solidFill>
                  <a:prstClr val="white"/>
                </a:solidFill>
              </a:rPr>
              <a:t>Of the 200,000 Cairo </a:t>
            </a:r>
            <a:r>
              <a:rPr lang="en-US" sz="2400" b="1" dirty="0" err="1">
                <a:solidFill>
                  <a:prstClr val="white"/>
                </a:solidFill>
              </a:rPr>
              <a:t>Geniza</a:t>
            </a:r>
            <a:r>
              <a:rPr lang="en-US" sz="2400" b="1" dirty="0">
                <a:solidFill>
                  <a:prstClr val="white"/>
                </a:solidFill>
              </a:rPr>
              <a:t> manuscript fragments, some 100,000 are housed at Cambridge University.</a:t>
            </a:r>
          </a:p>
          <a:p>
            <a:endParaRPr lang="en-US" sz="2400" b="1" dirty="0">
              <a:solidFill>
                <a:prstClr val="white"/>
              </a:solidFill>
            </a:endParaRPr>
          </a:p>
          <a:p>
            <a:r>
              <a:rPr lang="en-US" sz="2400" b="1" dirty="0">
                <a:solidFill>
                  <a:prstClr val="white"/>
                </a:solidFill>
              </a:rPr>
              <a:t>The largest organized collection of Hebrew manuscripts in the world is the Second </a:t>
            </a:r>
            <a:r>
              <a:rPr lang="en-US" sz="2400" b="1" dirty="0" err="1">
                <a:solidFill>
                  <a:prstClr val="white"/>
                </a:solidFill>
              </a:rPr>
              <a:t>Firkovitch</a:t>
            </a:r>
            <a:r>
              <a:rPr lang="en-US" sz="2400" b="1" dirty="0">
                <a:solidFill>
                  <a:prstClr val="white"/>
                </a:solidFill>
              </a:rPr>
              <a:t> Collection at the Russian National Library in Saint Petersburg. It contains  1,532 complete parchments plus 1,200 important fragments.</a:t>
            </a:r>
          </a:p>
          <a:p>
            <a:endParaRPr lang="en-US" sz="2400" b="1" dirty="0">
              <a:solidFill>
                <a:prstClr val="white"/>
              </a:solidFill>
            </a:endParaRPr>
          </a:p>
        </p:txBody>
      </p:sp>
      <p:pic>
        <p:nvPicPr>
          <p:cNvPr id="9" name="Picture 8" descr="kings.jpg"/>
          <p:cNvPicPr>
            <a:picLocks noChangeAspect="1"/>
          </p:cNvPicPr>
          <p:nvPr/>
        </p:nvPicPr>
        <p:blipFill>
          <a:blip r:embed="rId2" cstate="print"/>
          <a:stretch>
            <a:fillRect/>
          </a:stretch>
        </p:blipFill>
        <p:spPr>
          <a:xfrm>
            <a:off x="0" y="0"/>
            <a:ext cx="2667000" cy="2438400"/>
          </a:xfrm>
          <a:prstGeom prst="rect">
            <a:avLst/>
          </a:prstGeom>
        </p:spPr>
      </p:pic>
      <p:pic>
        <p:nvPicPr>
          <p:cNvPr id="10" name="Picture 9" descr="50847273.jpg"/>
          <p:cNvPicPr>
            <a:picLocks noChangeAspect="1"/>
          </p:cNvPicPr>
          <p:nvPr/>
        </p:nvPicPr>
        <p:blipFill>
          <a:blip r:embed="rId3" cstate="print"/>
          <a:stretch>
            <a:fillRect/>
          </a:stretch>
        </p:blipFill>
        <p:spPr>
          <a:xfrm>
            <a:off x="0" y="2438402"/>
            <a:ext cx="2667000" cy="2113041"/>
          </a:xfrm>
          <a:prstGeom prst="rect">
            <a:avLst/>
          </a:prstGeom>
        </p:spPr>
      </p:pic>
      <p:pic>
        <p:nvPicPr>
          <p:cNvPr id="11" name="Picture 10" descr="British_Museum_from_NE_2.JPG"/>
          <p:cNvPicPr>
            <a:picLocks noChangeAspect="1"/>
          </p:cNvPicPr>
          <p:nvPr/>
        </p:nvPicPr>
        <p:blipFill>
          <a:blip r:embed="rId4" cstate="print"/>
          <a:stretch>
            <a:fillRect/>
          </a:stretch>
        </p:blipFill>
        <p:spPr>
          <a:xfrm>
            <a:off x="0" y="4495800"/>
            <a:ext cx="2667000" cy="2362200"/>
          </a:xfrm>
          <a:prstGeom prst="rect">
            <a:avLst/>
          </a:prstGeom>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990600"/>
            <a:ext cx="6324600" cy="1039368"/>
          </a:xfrm>
        </p:spPr>
        <p:txBody>
          <a:bodyPr/>
          <a:lstStyle/>
          <a:p>
            <a:pPr algn="ctr"/>
            <a:r>
              <a:rPr lang="en-US" dirty="0" smtClean="0"/>
              <a:t>Major collections of old testament manuscripts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8" name="Rectangle 7"/>
          <p:cNvSpPr/>
          <p:nvPr/>
        </p:nvSpPr>
        <p:spPr>
          <a:xfrm>
            <a:off x="2819400" y="1676400"/>
            <a:ext cx="6324600" cy="3600986"/>
          </a:xfrm>
          <a:prstGeom prst="rect">
            <a:avLst/>
          </a:prstGeom>
        </p:spPr>
        <p:txBody>
          <a:bodyPr wrap="square">
            <a:spAutoFit/>
          </a:bodyPr>
          <a:lstStyle/>
          <a:p>
            <a:endParaRPr lang="en-US" dirty="0">
              <a:solidFill>
                <a:prstClr val="white"/>
              </a:solidFill>
            </a:endParaRPr>
          </a:p>
          <a:p>
            <a:endParaRPr lang="en-US" dirty="0">
              <a:solidFill>
                <a:prstClr val="white"/>
              </a:solidFill>
            </a:endParaRPr>
          </a:p>
          <a:p>
            <a:r>
              <a:rPr lang="en-US" sz="2400" b="1" dirty="0">
                <a:solidFill>
                  <a:prstClr val="white"/>
                </a:solidFill>
              </a:rPr>
              <a:t>The British Museum catalog lists 146 Old Testament manuscripts, also at Oxford about the same number. </a:t>
            </a:r>
          </a:p>
          <a:p>
            <a:endParaRPr lang="en-US" sz="2400" b="1" dirty="0">
              <a:solidFill>
                <a:prstClr val="white"/>
              </a:solidFill>
            </a:endParaRPr>
          </a:p>
          <a:p>
            <a:r>
              <a:rPr lang="en-US" sz="2400" b="1" dirty="0">
                <a:solidFill>
                  <a:prstClr val="white"/>
                </a:solidFill>
              </a:rPr>
              <a:t>In the United States alone their estimated to be tens of thousands of Semitic manuscript fragments and more than 500 complete Old Testament manuscripts.</a:t>
            </a:r>
            <a:endParaRPr lang="en-US" sz="2400" b="1" dirty="0">
              <a:solidFill>
                <a:prstClr val="white"/>
              </a:solidFill>
            </a:endParaRPr>
          </a:p>
        </p:txBody>
      </p:sp>
      <p:pic>
        <p:nvPicPr>
          <p:cNvPr id="9" name="Picture 8" descr="kings.jpg"/>
          <p:cNvPicPr>
            <a:picLocks noChangeAspect="1"/>
          </p:cNvPicPr>
          <p:nvPr/>
        </p:nvPicPr>
        <p:blipFill>
          <a:blip r:embed="rId2" cstate="print"/>
          <a:stretch>
            <a:fillRect/>
          </a:stretch>
        </p:blipFill>
        <p:spPr>
          <a:xfrm>
            <a:off x="0" y="0"/>
            <a:ext cx="2667000" cy="2438400"/>
          </a:xfrm>
          <a:prstGeom prst="rect">
            <a:avLst/>
          </a:prstGeom>
        </p:spPr>
      </p:pic>
      <p:pic>
        <p:nvPicPr>
          <p:cNvPr id="10" name="Picture 9" descr="50847273.jpg"/>
          <p:cNvPicPr>
            <a:picLocks noChangeAspect="1"/>
          </p:cNvPicPr>
          <p:nvPr/>
        </p:nvPicPr>
        <p:blipFill>
          <a:blip r:embed="rId3" cstate="print"/>
          <a:stretch>
            <a:fillRect/>
          </a:stretch>
        </p:blipFill>
        <p:spPr>
          <a:xfrm>
            <a:off x="0" y="2438402"/>
            <a:ext cx="2667000" cy="2113041"/>
          </a:xfrm>
          <a:prstGeom prst="rect">
            <a:avLst/>
          </a:prstGeom>
        </p:spPr>
      </p:pic>
      <p:pic>
        <p:nvPicPr>
          <p:cNvPr id="11" name="Picture 10" descr="British_Museum_from_NE_2.JPG"/>
          <p:cNvPicPr>
            <a:picLocks noChangeAspect="1"/>
          </p:cNvPicPr>
          <p:nvPr/>
        </p:nvPicPr>
        <p:blipFill>
          <a:blip r:embed="rId4" cstate="print"/>
          <a:stretch>
            <a:fillRect/>
          </a:stretch>
        </p:blipFill>
        <p:spPr>
          <a:xfrm>
            <a:off x="0" y="4495800"/>
            <a:ext cx="2667000" cy="2362200"/>
          </a:xfrm>
          <a:prstGeom prst="rect">
            <a:avLst/>
          </a:prstGeom>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848600" cy="1066800"/>
          </a:xfrm>
        </p:spPr>
        <p:txBody>
          <a:bodyPr>
            <a:normAutofit fontScale="90000"/>
          </a:bodyPr>
          <a:lstStyle/>
          <a:p>
            <a:r>
              <a:rPr lang="en-US" dirty="0" smtClean="0"/>
              <a:t>The </a:t>
            </a:r>
            <a:r>
              <a:rPr lang="en-US" dirty="0" err="1" smtClean="0"/>
              <a:t>massorites</a:t>
            </a:r>
            <a:r>
              <a:rPr lang="en-US" dirty="0" smtClean="0"/>
              <a:t> and the old testament text</a:t>
            </a:r>
            <a:endParaRPr lang="en-US" dirty="0"/>
          </a:p>
        </p:txBody>
      </p:sp>
      <p:sp>
        <p:nvSpPr>
          <p:cNvPr id="3" name="Subtitle 2"/>
          <p:cNvSpPr>
            <a:spLocks noGrp="1"/>
          </p:cNvSpPr>
          <p:nvPr>
            <p:ph type="subTitle" idx="1"/>
          </p:nvPr>
        </p:nvSpPr>
        <p:spPr>
          <a:xfrm>
            <a:off x="0" y="1828800"/>
            <a:ext cx="9144000" cy="1752600"/>
          </a:xfrm>
        </p:spPr>
        <p:txBody>
          <a:bodyPr>
            <a:noAutofit/>
          </a:bodyPr>
          <a:lstStyle/>
          <a:p>
            <a:r>
              <a:rPr lang="en-US" b="1" dirty="0" smtClean="0"/>
              <a:t>Most of the surviving early manuscripts were copied by the </a:t>
            </a:r>
            <a:r>
              <a:rPr lang="en-US" b="1" dirty="0" err="1" smtClean="0"/>
              <a:t>Massorites</a:t>
            </a:r>
            <a:r>
              <a:rPr lang="en-US" b="1" dirty="0" smtClean="0"/>
              <a:t> from AD 500 to 1000. This group of scribes took their name from the </a:t>
            </a:r>
            <a:r>
              <a:rPr lang="en-US" b="1" dirty="0" err="1" smtClean="0"/>
              <a:t>Massorah</a:t>
            </a:r>
            <a:r>
              <a:rPr lang="en-US" b="1" dirty="0" smtClean="0"/>
              <a:t>, the authoritative traditions concerning the work of the scribe.</a:t>
            </a:r>
          </a:p>
          <a:p>
            <a:r>
              <a:rPr lang="en-US" b="1" dirty="0" smtClean="0"/>
              <a:t> Here are some of their rules for copying the sacred text;</a:t>
            </a:r>
          </a:p>
          <a:p>
            <a:endParaRPr lang="en-US" b="1" dirty="0" smtClean="0"/>
          </a:p>
          <a:p>
            <a:endParaRPr lang="en-US" b="1" dirty="0" smtClean="0"/>
          </a:p>
          <a:p>
            <a:endParaRPr lang="en-US" b="1" dirty="0" smtClean="0"/>
          </a:p>
          <a:p>
            <a:endParaRPr lang="en-US" b="1" dirty="0" smtClean="0"/>
          </a:p>
          <a:p>
            <a:r>
              <a:rPr lang="en-US" b="1" dirty="0" smtClean="0"/>
              <a:t>   </a:t>
            </a:r>
            <a:endParaRPr lang="en-US" b="1"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228600"/>
            <a:ext cx="5562600" cy="1039368"/>
          </a:xfrm>
        </p:spPr>
        <p:txBody>
          <a:bodyPr/>
          <a:lstStyle/>
          <a:p>
            <a:r>
              <a:rPr lang="en-US" dirty="0" smtClean="0"/>
              <a:t>2 TIMOTHY  3:16-17</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8" name="Rectangle 7"/>
          <p:cNvSpPr/>
          <p:nvPr/>
        </p:nvSpPr>
        <p:spPr>
          <a:xfrm>
            <a:off x="2819400" y="1600201"/>
            <a:ext cx="6172200" cy="3108543"/>
          </a:xfrm>
          <a:prstGeom prst="rect">
            <a:avLst/>
          </a:prstGeom>
        </p:spPr>
        <p:txBody>
          <a:bodyPr wrap="square">
            <a:spAutoFit/>
          </a:bodyPr>
          <a:lstStyle/>
          <a:p>
            <a:r>
              <a:rPr lang="en-US" sz="2800" b="1" baseline="30000" dirty="0">
                <a:solidFill>
                  <a:prstClr val="white"/>
                </a:solidFill>
              </a:rPr>
              <a:t>16</a:t>
            </a:r>
            <a:r>
              <a:rPr lang="en-US" sz="2800" b="1" dirty="0">
                <a:solidFill>
                  <a:prstClr val="white"/>
                </a:solidFill>
              </a:rPr>
              <a:t> All Scripture </a:t>
            </a:r>
            <a:r>
              <a:rPr lang="en-US" sz="2800" b="1" i="1" dirty="0">
                <a:solidFill>
                  <a:prstClr val="white"/>
                </a:solidFill>
              </a:rPr>
              <a:t>is</a:t>
            </a:r>
            <a:r>
              <a:rPr lang="en-US" sz="2800" b="1" dirty="0">
                <a:solidFill>
                  <a:prstClr val="white"/>
                </a:solidFill>
              </a:rPr>
              <a:t> given by inspiration of God, and </a:t>
            </a:r>
            <a:r>
              <a:rPr lang="en-US" sz="2800" b="1" i="1" dirty="0">
                <a:solidFill>
                  <a:prstClr val="white"/>
                </a:solidFill>
              </a:rPr>
              <a:t>is</a:t>
            </a:r>
            <a:r>
              <a:rPr lang="en-US" sz="2800" b="1" dirty="0">
                <a:solidFill>
                  <a:prstClr val="white"/>
                </a:solidFill>
              </a:rPr>
              <a:t> profitable for doctrine, for reproof, for correction, for instruction in righteousness, </a:t>
            </a:r>
            <a:r>
              <a:rPr lang="en-US" sz="2800" b="1" baseline="30000" dirty="0">
                <a:solidFill>
                  <a:prstClr val="white"/>
                </a:solidFill>
              </a:rPr>
              <a:t>17</a:t>
            </a:r>
            <a:r>
              <a:rPr lang="en-US" sz="2800" b="1" dirty="0">
                <a:solidFill>
                  <a:prstClr val="white"/>
                </a:solidFill>
              </a:rPr>
              <a:t> that the man of God may be complete, thoroughly equipped for every good work.</a:t>
            </a:r>
            <a:endParaRPr lang="en-US" sz="2800" b="1" dirty="0">
              <a:solidFill>
                <a:prstClr val="white"/>
              </a:solidFill>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848600" cy="1066800"/>
          </a:xfrm>
        </p:spPr>
        <p:txBody>
          <a:bodyPr>
            <a:normAutofit fontScale="90000"/>
          </a:bodyPr>
          <a:lstStyle/>
          <a:p>
            <a:r>
              <a:rPr lang="en-US" dirty="0" smtClean="0"/>
              <a:t>The </a:t>
            </a:r>
            <a:r>
              <a:rPr lang="en-US" dirty="0" err="1" smtClean="0"/>
              <a:t>massorites</a:t>
            </a:r>
            <a:r>
              <a:rPr lang="en-US" dirty="0" smtClean="0"/>
              <a:t> and the old testament text</a:t>
            </a:r>
            <a:endParaRPr lang="en-US" dirty="0"/>
          </a:p>
        </p:txBody>
      </p:sp>
      <p:sp>
        <p:nvSpPr>
          <p:cNvPr id="3" name="Subtitle 2"/>
          <p:cNvSpPr>
            <a:spLocks noGrp="1"/>
          </p:cNvSpPr>
          <p:nvPr>
            <p:ph type="subTitle" idx="1"/>
          </p:nvPr>
        </p:nvSpPr>
        <p:spPr>
          <a:xfrm>
            <a:off x="0" y="762000"/>
            <a:ext cx="9144000" cy="1752600"/>
          </a:xfrm>
        </p:spPr>
        <p:txBody>
          <a:bodyPr>
            <a:noAutofit/>
          </a:bodyPr>
          <a:lstStyle/>
          <a:p>
            <a:endParaRPr lang="en-US" sz="2400" b="1" dirty="0" smtClean="0"/>
          </a:p>
          <a:p>
            <a:endParaRPr lang="en-US" sz="2400" b="1" dirty="0" smtClean="0"/>
          </a:p>
          <a:p>
            <a:pPr algn="l"/>
            <a:r>
              <a:rPr lang="en-US" b="1" dirty="0" smtClean="0"/>
              <a:t>1. they numbered words, letters and verses of each book and then counted each of them to validate the exact  numbers. </a:t>
            </a:r>
          </a:p>
          <a:p>
            <a:pPr algn="l"/>
            <a:r>
              <a:rPr lang="en-US" b="1" dirty="0" smtClean="0"/>
              <a:t>2. They counted the number of times each letter was used in each book and verified that number after copying. </a:t>
            </a:r>
          </a:p>
          <a:p>
            <a:pPr algn="l"/>
            <a:r>
              <a:rPr lang="en-US" b="1" dirty="0" smtClean="0"/>
              <a:t>3. They calculated the middle verse, middle word and middle letter of each book and checked these to assure their manuscript was accurate.</a:t>
            </a:r>
          </a:p>
          <a:p>
            <a:pPr algn="l"/>
            <a:endParaRPr lang="en-US" b="1" dirty="0" smtClean="0"/>
          </a:p>
          <a:p>
            <a:pPr algn="l"/>
            <a:endParaRPr lang="en-US" sz="2400" b="1" dirty="0" smtClean="0"/>
          </a:p>
          <a:p>
            <a:pPr algn="l"/>
            <a:endParaRPr lang="en-US" sz="2400" b="1" dirty="0" smtClean="0"/>
          </a:p>
          <a:p>
            <a:pPr algn="l"/>
            <a:endParaRPr lang="en-US" sz="2400" b="1" dirty="0" smtClean="0"/>
          </a:p>
          <a:p>
            <a:pPr algn="l"/>
            <a:endParaRPr lang="en-US" sz="2400" b="1" dirty="0" smtClean="0"/>
          </a:p>
          <a:p>
            <a:endParaRPr lang="en-US" sz="2400" b="1" dirty="0" smtClean="0"/>
          </a:p>
          <a:p>
            <a:r>
              <a:rPr lang="en-US" sz="2400" b="1" dirty="0" smtClean="0"/>
              <a:t>   </a:t>
            </a:r>
            <a:endParaRPr lang="en-US" sz="2400" b="1"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457200"/>
            <a:ext cx="5562600" cy="1039368"/>
          </a:xfrm>
        </p:spPr>
        <p:txBody>
          <a:bodyPr/>
          <a:lstStyle/>
          <a:p>
            <a:pPr algn="ctr"/>
            <a:r>
              <a:rPr lang="en-US" sz="3200" dirty="0" smtClean="0"/>
              <a:t>Older text which are used to compare to the </a:t>
            </a:r>
            <a:r>
              <a:rPr lang="en-US" sz="3200" dirty="0" err="1" smtClean="0"/>
              <a:t>massoretic</a:t>
            </a:r>
            <a:r>
              <a:rPr lang="en-US" sz="3200" dirty="0" smtClean="0"/>
              <a:t> text</a:t>
            </a:r>
            <a:endParaRPr lang="en-US" sz="3200"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sz="1800"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5" name="Picture 4" descr="torah_scroll_samaritan.gif"/>
          <p:cNvPicPr>
            <a:picLocks noChangeAspect="1"/>
          </p:cNvPicPr>
          <p:nvPr/>
        </p:nvPicPr>
        <p:blipFill>
          <a:blip r:embed="rId2" cstate="print"/>
          <a:stretch>
            <a:fillRect/>
          </a:stretch>
        </p:blipFill>
        <p:spPr>
          <a:xfrm>
            <a:off x="0" y="0"/>
            <a:ext cx="2667000" cy="3429000"/>
          </a:xfrm>
          <a:prstGeom prst="rect">
            <a:avLst/>
          </a:prstGeom>
        </p:spPr>
      </p:pic>
      <p:pic>
        <p:nvPicPr>
          <p:cNvPr id="9" name="Picture 8" descr="Luke2a.JPG"/>
          <p:cNvPicPr>
            <a:picLocks noChangeAspect="1"/>
          </p:cNvPicPr>
          <p:nvPr/>
        </p:nvPicPr>
        <p:blipFill>
          <a:blip r:embed="rId3" cstate="print"/>
          <a:stretch>
            <a:fillRect/>
          </a:stretch>
        </p:blipFill>
        <p:spPr>
          <a:xfrm>
            <a:off x="0" y="3429000"/>
            <a:ext cx="2667000" cy="3429000"/>
          </a:xfrm>
          <a:prstGeom prst="rect">
            <a:avLst/>
          </a:prstGeom>
        </p:spPr>
      </p:pic>
      <p:sp>
        <p:nvSpPr>
          <p:cNvPr id="10" name="Rectangle 9"/>
          <p:cNvSpPr/>
          <p:nvPr/>
        </p:nvSpPr>
        <p:spPr>
          <a:xfrm>
            <a:off x="2819400" y="1752601"/>
            <a:ext cx="6324600" cy="1815882"/>
          </a:xfrm>
          <a:prstGeom prst="rect">
            <a:avLst/>
          </a:prstGeom>
        </p:spPr>
        <p:txBody>
          <a:bodyPr wrap="square">
            <a:spAutoFit/>
          </a:bodyPr>
          <a:lstStyle/>
          <a:p>
            <a:r>
              <a:rPr lang="en-US" sz="2800" b="1" dirty="0">
                <a:solidFill>
                  <a:srgbClr val="F9B639">
                    <a:lumMod val="60000"/>
                    <a:lumOff val="40000"/>
                  </a:srgbClr>
                </a:solidFill>
              </a:rPr>
              <a:t>Samaritan Pentateuch </a:t>
            </a:r>
            <a:r>
              <a:rPr lang="en-US" sz="2800" b="1" dirty="0">
                <a:solidFill>
                  <a:prstClr val="white"/>
                </a:solidFill>
              </a:rPr>
              <a:t>Hebrew text from about 400 BC. This is one of the best preserved complete copies from the Middle Ages. </a:t>
            </a:r>
            <a:endParaRPr lang="en-US" sz="2800" b="1" dirty="0">
              <a:solidFill>
                <a:srgbClr val="F9B639">
                  <a:lumMod val="60000"/>
                  <a:lumOff val="40000"/>
                </a:srgbClr>
              </a:solidFill>
            </a:endParaRPr>
          </a:p>
        </p:txBody>
      </p:sp>
      <p:sp>
        <p:nvSpPr>
          <p:cNvPr id="11" name="Rectangle 10"/>
          <p:cNvSpPr/>
          <p:nvPr/>
        </p:nvSpPr>
        <p:spPr>
          <a:xfrm>
            <a:off x="2743200" y="3886200"/>
            <a:ext cx="6400800" cy="2246769"/>
          </a:xfrm>
          <a:prstGeom prst="rect">
            <a:avLst/>
          </a:prstGeom>
        </p:spPr>
        <p:txBody>
          <a:bodyPr wrap="square">
            <a:spAutoFit/>
          </a:bodyPr>
          <a:lstStyle/>
          <a:p>
            <a:r>
              <a:rPr lang="en-US" sz="2800" b="1" dirty="0">
                <a:solidFill>
                  <a:srgbClr val="F9B639">
                    <a:lumMod val="60000"/>
                    <a:lumOff val="40000"/>
                  </a:srgbClr>
                </a:solidFill>
              </a:rPr>
              <a:t>The Septuagint </a:t>
            </a:r>
            <a:r>
              <a:rPr lang="en-US" sz="2800" b="1" dirty="0">
                <a:solidFill>
                  <a:prstClr val="white"/>
                </a:solidFill>
              </a:rPr>
              <a:t>The translation of the Hebrew text into Greek from 250-150 BC. This text was most often quoted by Jesus and the inspired New Testament writers. </a:t>
            </a:r>
            <a:endParaRPr lang="en-US" sz="2800" b="1" dirty="0">
              <a:solidFill>
                <a:srgbClr val="F9B639">
                  <a:lumMod val="60000"/>
                  <a:lumOff val="40000"/>
                </a:srgbClr>
              </a:solidFill>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457200"/>
            <a:ext cx="5562600" cy="1039368"/>
          </a:xfrm>
        </p:spPr>
        <p:txBody>
          <a:bodyPr/>
          <a:lstStyle/>
          <a:p>
            <a:pPr algn="ctr"/>
            <a:r>
              <a:rPr lang="en-US" sz="3200" dirty="0" smtClean="0"/>
              <a:t>Older text which are used to compare to the </a:t>
            </a:r>
            <a:r>
              <a:rPr lang="en-US" sz="3200" dirty="0" err="1" smtClean="0"/>
              <a:t>massoretic</a:t>
            </a:r>
            <a:r>
              <a:rPr lang="en-US" sz="3200" dirty="0" smtClean="0"/>
              <a:t> text</a:t>
            </a:r>
            <a:endParaRPr lang="en-US" sz="3200"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sz="1800"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6" name="Picture 5" descr="TS-AS-160-229-B.jpg"/>
          <p:cNvPicPr>
            <a:picLocks noChangeAspect="1"/>
          </p:cNvPicPr>
          <p:nvPr/>
        </p:nvPicPr>
        <p:blipFill>
          <a:blip r:embed="rId2" cstate="print"/>
          <a:stretch>
            <a:fillRect/>
          </a:stretch>
        </p:blipFill>
        <p:spPr>
          <a:xfrm>
            <a:off x="0" y="0"/>
            <a:ext cx="2667000" cy="3962400"/>
          </a:xfrm>
          <a:prstGeom prst="rect">
            <a:avLst/>
          </a:prstGeom>
        </p:spPr>
      </p:pic>
      <p:pic>
        <p:nvPicPr>
          <p:cNvPr id="8" name="Picture 7" descr="latin vulgate.jpg"/>
          <p:cNvPicPr>
            <a:picLocks noChangeAspect="1"/>
          </p:cNvPicPr>
          <p:nvPr/>
        </p:nvPicPr>
        <p:blipFill>
          <a:blip r:embed="rId3" cstate="print"/>
          <a:stretch>
            <a:fillRect/>
          </a:stretch>
        </p:blipFill>
        <p:spPr>
          <a:xfrm>
            <a:off x="0" y="3962400"/>
            <a:ext cx="2667000" cy="2895600"/>
          </a:xfrm>
          <a:prstGeom prst="rect">
            <a:avLst/>
          </a:prstGeom>
        </p:spPr>
      </p:pic>
      <p:sp>
        <p:nvSpPr>
          <p:cNvPr id="12" name="Rectangle 11"/>
          <p:cNvSpPr/>
          <p:nvPr/>
        </p:nvSpPr>
        <p:spPr>
          <a:xfrm>
            <a:off x="2667000" y="1828800"/>
            <a:ext cx="6477000" cy="1815882"/>
          </a:xfrm>
          <a:prstGeom prst="rect">
            <a:avLst/>
          </a:prstGeom>
        </p:spPr>
        <p:txBody>
          <a:bodyPr wrap="square">
            <a:spAutoFit/>
          </a:bodyPr>
          <a:lstStyle/>
          <a:p>
            <a:r>
              <a:rPr lang="en-US" sz="2800" b="1" dirty="0">
                <a:solidFill>
                  <a:srgbClr val="F9B639">
                    <a:lumMod val="60000"/>
                    <a:lumOff val="40000"/>
                  </a:srgbClr>
                </a:solidFill>
              </a:rPr>
              <a:t>The Aramaic </a:t>
            </a:r>
            <a:r>
              <a:rPr lang="en-US" sz="2800" b="1" dirty="0" err="1">
                <a:solidFill>
                  <a:srgbClr val="F9B639">
                    <a:lumMod val="60000"/>
                    <a:lumOff val="40000"/>
                  </a:srgbClr>
                </a:solidFill>
              </a:rPr>
              <a:t>Targums</a:t>
            </a:r>
            <a:r>
              <a:rPr lang="en-US" sz="2800" b="1" dirty="0">
                <a:solidFill>
                  <a:srgbClr val="F9B639">
                    <a:lumMod val="60000"/>
                    <a:lumOff val="40000"/>
                  </a:srgbClr>
                </a:solidFill>
              </a:rPr>
              <a:t> </a:t>
            </a:r>
            <a:r>
              <a:rPr lang="en-US" sz="2800" b="1" dirty="0">
                <a:solidFill>
                  <a:prstClr val="white"/>
                </a:solidFill>
              </a:rPr>
              <a:t> Paraphrases of the Hebrew Scriptures in Aramaic which became the language of the Jews following Babylonian captivity.   </a:t>
            </a:r>
            <a:r>
              <a:rPr lang="en-US" sz="2800" b="1" dirty="0">
                <a:solidFill>
                  <a:srgbClr val="F9B639">
                    <a:lumMod val="60000"/>
                    <a:lumOff val="40000"/>
                  </a:srgbClr>
                </a:solidFill>
              </a:rPr>
              <a:t> </a:t>
            </a:r>
            <a:endParaRPr lang="en-US" sz="2800" b="1" dirty="0">
              <a:solidFill>
                <a:srgbClr val="F9B639">
                  <a:lumMod val="60000"/>
                  <a:lumOff val="40000"/>
                </a:srgbClr>
              </a:solidFill>
            </a:endParaRPr>
          </a:p>
        </p:txBody>
      </p:sp>
      <p:sp>
        <p:nvSpPr>
          <p:cNvPr id="13" name="Rectangle 12"/>
          <p:cNvSpPr/>
          <p:nvPr/>
        </p:nvSpPr>
        <p:spPr>
          <a:xfrm>
            <a:off x="2667000" y="4114800"/>
            <a:ext cx="6477000" cy="2246769"/>
          </a:xfrm>
          <a:prstGeom prst="rect">
            <a:avLst/>
          </a:prstGeom>
        </p:spPr>
        <p:txBody>
          <a:bodyPr wrap="square">
            <a:spAutoFit/>
          </a:bodyPr>
          <a:lstStyle/>
          <a:p>
            <a:r>
              <a:rPr lang="en-US" sz="2800" b="1" dirty="0">
                <a:solidFill>
                  <a:srgbClr val="F9B639">
                    <a:lumMod val="60000"/>
                    <a:lumOff val="40000"/>
                  </a:srgbClr>
                </a:solidFill>
              </a:rPr>
              <a:t>The Latin Vulgate </a:t>
            </a:r>
            <a:r>
              <a:rPr lang="en-US" sz="2800" b="1" dirty="0">
                <a:solidFill>
                  <a:prstClr val="white"/>
                </a:solidFill>
              </a:rPr>
              <a:t>The old Latin translation of the Old Testament dates back to 150 AD. Jerome translated the Latin text directly from the Hebrew.  </a:t>
            </a:r>
            <a:endParaRPr lang="en-US" sz="2800" b="1" dirty="0">
              <a:solidFill>
                <a:srgbClr val="F9B639">
                  <a:lumMod val="60000"/>
                  <a:lumOff val="40000"/>
                </a:srgbClr>
              </a:solidFill>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914400"/>
            <a:ext cx="5562600" cy="1039368"/>
          </a:xfrm>
        </p:spPr>
        <p:txBody>
          <a:bodyPr/>
          <a:lstStyle/>
          <a:p>
            <a:pPr algn="ctr"/>
            <a:r>
              <a:rPr lang="en-US" dirty="0" smtClean="0"/>
              <a:t>Important old and new testament manuscripts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5" name="Picture 4" descr="Codex_Alexandrinus_013a_Mc_6,27-54.JPG"/>
          <p:cNvPicPr>
            <a:picLocks noChangeAspect="1"/>
          </p:cNvPicPr>
          <p:nvPr/>
        </p:nvPicPr>
        <p:blipFill>
          <a:blip r:embed="rId2" cstate="print"/>
          <a:stretch>
            <a:fillRect/>
          </a:stretch>
        </p:blipFill>
        <p:spPr>
          <a:xfrm>
            <a:off x="0" y="2286000"/>
            <a:ext cx="2667000" cy="2362200"/>
          </a:xfrm>
          <a:prstGeom prst="rect">
            <a:avLst/>
          </a:prstGeom>
        </p:spPr>
      </p:pic>
      <p:pic>
        <p:nvPicPr>
          <p:cNvPr id="6" name="Picture 5" descr="codex-sinaiticus_jn-1-1.jpg"/>
          <p:cNvPicPr>
            <a:picLocks noChangeAspect="1"/>
          </p:cNvPicPr>
          <p:nvPr/>
        </p:nvPicPr>
        <p:blipFill>
          <a:blip r:embed="rId3" cstate="print"/>
          <a:stretch>
            <a:fillRect/>
          </a:stretch>
        </p:blipFill>
        <p:spPr>
          <a:xfrm>
            <a:off x="0" y="4648200"/>
            <a:ext cx="2667000" cy="2209800"/>
          </a:xfrm>
          <a:prstGeom prst="rect">
            <a:avLst/>
          </a:prstGeom>
        </p:spPr>
      </p:pic>
      <p:pic>
        <p:nvPicPr>
          <p:cNvPr id="9" name="Picture 8" descr="vaticanus.jpg"/>
          <p:cNvPicPr>
            <a:picLocks noChangeAspect="1"/>
          </p:cNvPicPr>
          <p:nvPr/>
        </p:nvPicPr>
        <p:blipFill>
          <a:blip r:embed="rId4" cstate="print"/>
          <a:stretch>
            <a:fillRect/>
          </a:stretch>
        </p:blipFill>
        <p:spPr>
          <a:xfrm>
            <a:off x="0" y="0"/>
            <a:ext cx="2667000" cy="2286000"/>
          </a:xfrm>
          <a:prstGeom prst="rect">
            <a:avLst/>
          </a:prstGeom>
        </p:spPr>
      </p:pic>
      <p:sp>
        <p:nvSpPr>
          <p:cNvPr id="11" name="Rectangle 10"/>
          <p:cNvSpPr/>
          <p:nvPr/>
        </p:nvSpPr>
        <p:spPr>
          <a:xfrm>
            <a:off x="2971800" y="1981200"/>
            <a:ext cx="6019800" cy="1569660"/>
          </a:xfrm>
          <a:prstGeom prst="rect">
            <a:avLst/>
          </a:prstGeom>
        </p:spPr>
        <p:txBody>
          <a:bodyPr wrap="square">
            <a:spAutoFit/>
          </a:bodyPr>
          <a:lstStyle/>
          <a:p>
            <a:r>
              <a:rPr lang="en-US" sz="2400" b="1" dirty="0">
                <a:solidFill>
                  <a:srgbClr val="F9B639">
                    <a:lumMod val="60000"/>
                    <a:lumOff val="40000"/>
                  </a:srgbClr>
                </a:solidFill>
              </a:rPr>
              <a:t>VATICAN CODEX B </a:t>
            </a:r>
            <a:r>
              <a:rPr lang="en-US" sz="2400" b="1" dirty="0">
                <a:solidFill>
                  <a:prstClr val="white"/>
                </a:solidFill>
              </a:rPr>
              <a:t>Considered the earliest and most exact , this 4</a:t>
            </a:r>
            <a:r>
              <a:rPr lang="en-US" sz="2400" b="1" baseline="30000" dirty="0">
                <a:solidFill>
                  <a:prstClr val="white"/>
                </a:solidFill>
              </a:rPr>
              <a:t>th</a:t>
            </a:r>
            <a:r>
              <a:rPr lang="en-US" sz="2400" b="1" dirty="0">
                <a:solidFill>
                  <a:prstClr val="white"/>
                </a:solidFill>
              </a:rPr>
              <a:t> century manuscript contains nearly all of the Old and New Testaments. </a:t>
            </a:r>
            <a:endParaRPr lang="en-US" sz="2400" b="1" dirty="0">
              <a:solidFill>
                <a:srgbClr val="F9B639">
                  <a:lumMod val="60000"/>
                  <a:lumOff val="40000"/>
                </a:srgbClr>
              </a:solidFill>
            </a:endParaRPr>
          </a:p>
        </p:txBody>
      </p:sp>
      <p:sp>
        <p:nvSpPr>
          <p:cNvPr id="12" name="Rectangle 11"/>
          <p:cNvSpPr/>
          <p:nvPr/>
        </p:nvSpPr>
        <p:spPr>
          <a:xfrm>
            <a:off x="3048000" y="3581400"/>
            <a:ext cx="6096000" cy="1569660"/>
          </a:xfrm>
          <a:prstGeom prst="rect">
            <a:avLst/>
          </a:prstGeom>
        </p:spPr>
        <p:txBody>
          <a:bodyPr wrap="square">
            <a:spAutoFit/>
          </a:bodyPr>
          <a:lstStyle/>
          <a:p>
            <a:r>
              <a:rPr lang="en-US" sz="2400" b="1" dirty="0">
                <a:solidFill>
                  <a:srgbClr val="F9B639">
                    <a:lumMod val="60000"/>
                    <a:lumOff val="40000"/>
                  </a:srgbClr>
                </a:solidFill>
              </a:rPr>
              <a:t>SINAIATIC </a:t>
            </a:r>
            <a:r>
              <a:rPr lang="en-US" sz="2400" b="1" dirty="0">
                <a:solidFill>
                  <a:prstClr val="white"/>
                </a:solidFill>
              </a:rPr>
              <a:t>Dates from the middle of the 4</a:t>
            </a:r>
            <a:r>
              <a:rPr lang="en-US" sz="2400" b="1" baseline="30000" dirty="0">
                <a:solidFill>
                  <a:prstClr val="white"/>
                </a:solidFill>
              </a:rPr>
              <a:t>th</a:t>
            </a:r>
            <a:r>
              <a:rPr lang="en-US" sz="2400" b="1" dirty="0">
                <a:solidFill>
                  <a:prstClr val="white"/>
                </a:solidFill>
              </a:rPr>
              <a:t> century and contains the complete New Testament and major parts of the Old. </a:t>
            </a:r>
            <a:r>
              <a:rPr lang="en-US" sz="2400" b="1" dirty="0">
                <a:solidFill>
                  <a:srgbClr val="F9B639">
                    <a:lumMod val="60000"/>
                    <a:lumOff val="40000"/>
                  </a:srgbClr>
                </a:solidFill>
              </a:rPr>
              <a:t> </a:t>
            </a:r>
            <a:endParaRPr lang="en-US" sz="2400" b="1" dirty="0">
              <a:solidFill>
                <a:prstClr val="black"/>
              </a:solidFill>
            </a:endParaRPr>
          </a:p>
        </p:txBody>
      </p:sp>
      <p:sp>
        <p:nvSpPr>
          <p:cNvPr id="13" name="Rectangle 12"/>
          <p:cNvSpPr/>
          <p:nvPr/>
        </p:nvSpPr>
        <p:spPr>
          <a:xfrm>
            <a:off x="2971800" y="5181600"/>
            <a:ext cx="6172200" cy="1200329"/>
          </a:xfrm>
          <a:prstGeom prst="rect">
            <a:avLst/>
          </a:prstGeom>
        </p:spPr>
        <p:txBody>
          <a:bodyPr wrap="square">
            <a:spAutoFit/>
          </a:bodyPr>
          <a:lstStyle/>
          <a:p>
            <a:r>
              <a:rPr lang="en-US" sz="2400" b="1" dirty="0">
                <a:solidFill>
                  <a:srgbClr val="F9B639">
                    <a:lumMod val="60000"/>
                    <a:lumOff val="40000"/>
                  </a:srgbClr>
                </a:solidFill>
              </a:rPr>
              <a:t>ALEXANDRIAN CODEX A</a:t>
            </a:r>
            <a:r>
              <a:rPr lang="en-US" sz="2400" b="1" dirty="0">
                <a:solidFill>
                  <a:prstClr val="white"/>
                </a:solidFill>
              </a:rPr>
              <a:t>  Contains most of both Old and New Testaments and dates from the 5</a:t>
            </a:r>
            <a:r>
              <a:rPr lang="en-US" sz="2400" b="1" baseline="30000" dirty="0">
                <a:solidFill>
                  <a:prstClr val="white"/>
                </a:solidFill>
              </a:rPr>
              <a:t>th</a:t>
            </a:r>
            <a:r>
              <a:rPr lang="en-US" sz="2400" b="1" dirty="0">
                <a:solidFill>
                  <a:prstClr val="white"/>
                </a:solidFill>
              </a:rPr>
              <a:t> century.</a:t>
            </a:r>
            <a:endParaRPr lang="en-US" sz="2400" b="1" dirty="0">
              <a:solidFill>
                <a:prstClr val="black"/>
              </a:solidFill>
            </a:endParaRP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304800"/>
            <a:ext cx="5562600" cy="1039368"/>
          </a:xfrm>
        </p:spPr>
        <p:txBody>
          <a:bodyPr>
            <a:noAutofit/>
          </a:bodyPr>
          <a:lstStyle/>
          <a:p>
            <a:pPr algn="ctr"/>
            <a:r>
              <a:rPr lang="en-US" dirty="0" smtClean="0"/>
              <a:t>The new testament preservation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2667000" y="1676400"/>
            <a:ext cx="6477000" cy="3416320"/>
          </a:xfrm>
          <a:prstGeom prst="rect">
            <a:avLst/>
          </a:prstGeom>
        </p:spPr>
        <p:txBody>
          <a:bodyPr wrap="square">
            <a:spAutoFit/>
          </a:bodyPr>
          <a:lstStyle/>
          <a:p>
            <a:pPr algn="ctr"/>
            <a:r>
              <a:rPr lang="en-US" sz="2400" b="1" dirty="0">
                <a:solidFill>
                  <a:prstClr val="white"/>
                </a:solidFill>
              </a:rPr>
              <a:t>The New Testament has overwhelming manuscript evidence attesting to its accurate preservation. The writers themselves were very aware of the need to have a permanent record of their inspired Scriptures as well as the need to spread the information from church to church. The following passages clearly show their intentions .</a:t>
            </a:r>
            <a:endParaRPr lang="en-US" sz="2400" b="1" dirty="0">
              <a:solidFill>
                <a:prstClr val="white"/>
              </a:solidFill>
            </a:endParaRPr>
          </a:p>
        </p:txBody>
      </p:sp>
      <p:pic>
        <p:nvPicPr>
          <p:cNvPr id="9" name="Picture 8" descr="saint luke  BOULOGNE Valentin de.jpg"/>
          <p:cNvPicPr>
            <a:picLocks noChangeAspect="1"/>
          </p:cNvPicPr>
          <p:nvPr/>
        </p:nvPicPr>
        <p:blipFill>
          <a:blip r:embed="rId3" cstate="print"/>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304800"/>
            <a:ext cx="5562600" cy="1039368"/>
          </a:xfrm>
        </p:spPr>
        <p:txBody>
          <a:bodyPr>
            <a:noAutofit/>
          </a:bodyPr>
          <a:lstStyle/>
          <a:p>
            <a:pPr algn="ctr"/>
            <a:r>
              <a:rPr lang="en-US" dirty="0" smtClean="0"/>
              <a:t>The new testament preservation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667000" y="2057400"/>
            <a:ext cx="6477000" cy="4154984"/>
          </a:xfrm>
          <a:prstGeom prst="rect">
            <a:avLst/>
          </a:prstGeom>
        </p:spPr>
        <p:txBody>
          <a:bodyPr wrap="square">
            <a:spAutoFit/>
          </a:bodyPr>
          <a:lstStyle/>
          <a:p>
            <a:r>
              <a:rPr lang="en-US" dirty="0">
                <a:solidFill>
                  <a:prstClr val="white"/>
                </a:solidFill>
              </a:rPr>
              <a:t> </a:t>
            </a:r>
            <a:r>
              <a:rPr lang="en-US" sz="2400" b="1" baseline="30000" dirty="0">
                <a:solidFill>
                  <a:prstClr val="white"/>
                </a:solidFill>
              </a:rPr>
              <a:t>1</a:t>
            </a:r>
            <a:r>
              <a:rPr lang="en-US" sz="2400" dirty="0">
                <a:solidFill>
                  <a:prstClr val="white"/>
                </a:solidFill>
              </a:rPr>
              <a:t> Inasmuch as many have taken in hand to set in order a narrative of those things which have been fulfilled among us, </a:t>
            </a:r>
            <a:r>
              <a:rPr lang="en-US" sz="2400" b="1" baseline="30000" dirty="0">
                <a:solidFill>
                  <a:prstClr val="white"/>
                </a:solidFill>
              </a:rPr>
              <a:t>2</a:t>
            </a:r>
            <a:r>
              <a:rPr lang="en-US" sz="2400" dirty="0">
                <a:solidFill>
                  <a:prstClr val="white"/>
                </a:solidFill>
              </a:rPr>
              <a:t> just as those who from the beginning were eyewitnesses and ministers of the word delivered them to us, </a:t>
            </a:r>
            <a:r>
              <a:rPr lang="en-US" sz="2400" b="1" baseline="30000" dirty="0">
                <a:solidFill>
                  <a:prstClr val="white"/>
                </a:solidFill>
              </a:rPr>
              <a:t>3</a:t>
            </a:r>
            <a:r>
              <a:rPr lang="en-US" sz="2400" dirty="0">
                <a:solidFill>
                  <a:prstClr val="white"/>
                </a:solidFill>
              </a:rPr>
              <a:t> it seemed good to me also, having had perfect understanding of all things from the very first, to write to you an orderly account, most excellent </a:t>
            </a:r>
            <a:r>
              <a:rPr lang="en-US" sz="2400" dirty="0" err="1">
                <a:solidFill>
                  <a:prstClr val="white"/>
                </a:solidFill>
              </a:rPr>
              <a:t>Theophilus</a:t>
            </a:r>
            <a:r>
              <a:rPr lang="en-US" sz="2400" dirty="0">
                <a:solidFill>
                  <a:prstClr val="white"/>
                </a:solidFill>
              </a:rPr>
              <a:t>, </a:t>
            </a:r>
            <a:r>
              <a:rPr lang="en-US" sz="2400" b="1" baseline="30000" dirty="0">
                <a:solidFill>
                  <a:prstClr val="white"/>
                </a:solidFill>
              </a:rPr>
              <a:t>4</a:t>
            </a:r>
            <a:r>
              <a:rPr lang="en-US" sz="2400" dirty="0">
                <a:solidFill>
                  <a:prstClr val="white"/>
                </a:solidFill>
              </a:rPr>
              <a:t> that you may know the certainty of those things in which you were instructed.</a:t>
            </a:r>
            <a:endParaRPr lang="en-US" sz="2400" dirty="0">
              <a:solidFill>
                <a:prstClr val="white"/>
              </a:solidFill>
            </a:endParaRPr>
          </a:p>
        </p:txBody>
      </p:sp>
      <p:sp>
        <p:nvSpPr>
          <p:cNvPr id="8" name="Rectangle 7"/>
          <p:cNvSpPr/>
          <p:nvPr/>
        </p:nvSpPr>
        <p:spPr>
          <a:xfrm>
            <a:off x="5029200" y="1524000"/>
            <a:ext cx="1689886" cy="461665"/>
          </a:xfrm>
          <a:prstGeom prst="rect">
            <a:avLst/>
          </a:prstGeom>
        </p:spPr>
        <p:txBody>
          <a:bodyPr wrap="none">
            <a:spAutoFit/>
          </a:bodyPr>
          <a:lstStyle/>
          <a:p>
            <a:r>
              <a:rPr lang="en-US" sz="2400" dirty="0">
                <a:solidFill>
                  <a:srgbClr val="F9B639">
                    <a:lumMod val="60000"/>
                    <a:lumOff val="40000"/>
                  </a:srgbClr>
                </a:solidFill>
              </a:rPr>
              <a:t>LUKE 1:1-4</a:t>
            </a:r>
            <a:endParaRPr lang="en-US" sz="2400" dirty="0">
              <a:solidFill>
                <a:srgbClr val="F9B639">
                  <a:lumMod val="60000"/>
                  <a:lumOff val="40000"/>
                </a:srgbClr>
              </a:solidFill>
            </a:endParaRPr>
          </a:p>
        </p:txBody>
      </p:sp>
      <p:pic>
        <p:nvPicPr>
          <p:cNvPr id="9" name="Picture 8" descr="saint luke  BOULOGNE Valentin de.jpg"/>
          <p:cNvPicPr>
            <a:picLocks noChangeAspect="1"/>
          </p:cNvPicPr>
          <p:nvPr/>
        </p:nvPicPr>
        <p:blipFill>
          <a:blip r:embed="rId3" cstate="print"/>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304800"/>
            <a:ext cx="5562600" cy="1039368"/>
          </a:xfrm>
        </p:spPr>
        <p:txBody>
          <a:bodyPr/>
          <a:lstStyle/>
          <a:p>
            <a:pPr algn="ctr"/>
            <a:r>
              <a:rPr lang="en-US" dirty="0" smtClean="0"/>
              <a:t>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4343400" y="1219200"/>
            <a:ext cx="2852063" cy="523220"/>
          </a:xfrm>
          <a:prstGeom prst="rect">
            <a:avLst/>
          </a:prstGeom>
        </p:spPr>
        <p:txBody>
          <a:bodyPr wrap="none">
            <a:spAutoFit/>
          </a:bodyPr>
          <a:lstStyle/>
          <a:p>
            <a:r>
              <a:rPr lang="en-US" sz="2800" b="1" dirty="0">
                <a:solidFill>
                  <a:srgbClr val="F9B639">
                    <a:lumMod val="60000"/>
                    <a:lumOff val="40000"/>
                  </a:srgbClr>
                </a:solidFill>
              </a:rPr>
              <a:t>JOHN 20:30-31 </a:t>
            </a:r>
            <a:endParaRPr lang="en-US" sz="2800" b="1" dirty="0">
              <a:solidFill>
                <a:srgbClr val="F9B639">
                  <a:lumMod val="60000"/>
                  <a:lumOff val="40000"/>
                </a:srgbClr>
              </a:solidFill>
            </a:endParaRPr>
          </a:p>
        </p:txBody>
      </p:sp>
      <p:sp>
        <p:nvSpPr>
          <p:cNvPr id="6" name="Rectangle 5"/>
          <p:cNvSpPr/>
          <p:nvPr/>
        </p:nvSpPr>
        <p:spPr>
          <a:xfrm>
            <a:off x="2743200" y="1981200"/>
            <a:ext cx="6248400" cy="3539430"/>
          </a:xfrm>
          <a:prstGeom prst="rect">
            <a:avLst/>
          </a:prstGeom>
        </p:spPr>
        <p:txBody>
          <a:bodyPr wrap="square">
            <a:spAutoFit/>
          </a:bodyPr>
          <a:lstStyle/>
          <a:p>
            <a:r>
              <a:rPr lang="en-US" sz="2800" b="1" baseline="30000" dirty="0">
                <a:solidFill>
                  <a:prstClr val="white"/>
                </a:solidFill>
              </a:rPr>
              <a:t>30</a:t>
            </a:r>
            <a:r>
              <a:rPr lang="en-US" sz="2800" b="1" dirty="0">
                <a:solidFill>
                  <a:prstClr val="white"/>
                </a:solidFill>
              </a:rPr>
              <a:t> And truly Jesus did many other signs in the presence of His disciples, which are not written in this book; </a:t>
            </a:r>
            <a:r>
              <a:rPr lang="en-US" sz="2800" b="1" baseline="30000" dirty="0">
                <a:solidFill>
                  <a:prstClr val="white"/>
                </a:solidFill>
              </a:rPr>
              <a:t>31</a:t>
            </a:r>
            <a:r>
              <a:rPr lang="en-US" sz="2800" b="1" dirty="0">
                <a:solidFill>
                  <a:prstClr val="white"/>
                </a:solidFill>
              </a:rPr>
              <a:t> but these are written that you may believe that Jesus is the Christ, the Son of God, and that believing you may have life in His name.</a:t>
            </a:r>
            <a:endParaRPr lang="en-US" sz="2800" b="1" dirty="0">
              <a:solidFill>
                <a:prstClr val="white"/>
              </a:solidFill>
            </a:endParaRPr>
          </a:p>
        </p:txBody>
      </p:sp>
      <p:pic>
        <p:nvPicPr>
          <p:cNvPr id="8" name="Picture 7" descr="reading.jpg"/>
          <p:cNvPicPr>
            <a:picLocks noChangeAspect="1"/>
          </p:cNvPicPr>
          <p:nvPr/>
        </p:nvPicPr>
        <p:blipFill>
          <a:blip r:embed="rId2" cstate="print"/>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304800"/>
            <a:ext cx="5562600" cy="1039368"/>
          </a:xfrm>
        </p:spPr>
        <p:txBody>
          <a:bodyPr/>
          <a:lstStyle/>
          <a:p>
            <a:pPr algn="ctr"/>
            <a:r>
              <a:rPr lang="en-US" dirty="0" smtClean="0"/>
              <a:t>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reading.jpg"/>
          <p:cNvPicPr>
            <a:picLocks noChangeAspect="1"/>
          </p:cNvPicPr>
          <p:nvPr/>
        </p:nvPicPr>
        <p:blipFill>
          <a:blip r:embed="rId2" cstate="print"/>
          <a:stretch>
            <a:fillRect/>
          </a:stretch>
        </p:blipFill>
        <p:spPr>
          <a:xfrm>
            <a:off x="0" y="0"/>
            <a:ext cx="2667000" cy="6858000"/>
          </a:xfrm>
          <a:prstGeom prst="rect">
            <a:avLst/>
          </a:prstGeom>
        </p:spPr>
      </p:pic>
      <p:sp>
        <p:nvSpPr>
          <p:cNvPr id="9" name="Rectangle 8"/>
          <p:cNvSpPr/>
          <p:nvPr/>
        </p:nvSpPr>
        <p:spPr>
          <a:xfrm>
            <a:off x="4419600" y="304800"/>
            <a:ext cx="3074881" cy="523220"/>
          </a:xfrm>
          <a:prstGeom prst="rect">
            <a:avLst/>
          </a:prstGeom>
        </p:spPr>
        <p:txBody>
          <a:bodyPr wrap="none">
            <a:spAutoFit/>
          </a:bodyPr>
          <a:lstStyle/>
          <a:p>
            <a:r>
              <a:rPr lang="en-US" sz="2800" b="1" dirty="0">
                <a:solidFill>
                  <a:srgbClr val="F9B639">
                    <a:lumMod val="60000"/>
                    <a:lumOff val="40000"/>
                  </a:srgbClr>
                </a:solidFill>
              </a:rPr>
              <a:t>II PETER 1:13-16 </a:t>
            </a:r>
            <a:endParaRPr lang="en-US" sz="2800" b="1" dirty="0">
              <a:solidFill>
                <a:srgbClr val="F9B639">
                  <a:lumMod val="60000"/>
                  <a:lumOff val="40000"/>
                </a:srgbClr>
              </a:solidFill>
            </a:endParaRPr>
          </a:p>
        </p:txBody>
      </p:sp>
      <p:sp>
        <p:nvSpPr>
          <p:cNvPr id="10" name="Rectangle 9"/>
          <p:cNvSpPr/>
          <p:nvPr/>
        </p:nvSpPr>
        <p:spPr>
          <a:xfrm>
            <a:off x="2819400" y="990600"/>
            <a:ext cx="6324600" cy="5509200"/>
          </a:xfrm>
          <a:prstGeom prst="rect">
            <a:avLst/>
          </a:prstGeom>
        </p:spPr>
        <p:txBody>
          <a:bodyPr wrap="square">
            <a:spAutoFit/>
          </a:bodyPr>
          <a:lstStyle/>
          <a:p>
            <a:r>
              <a:rPr lang="en-US" sz="2400" b="1" baseline="30000" dirty="0">
                <a:solidFill>
                  <a:prstClr val="white"/>
                </a:solidFill>
              </a:rPr>
              <a:t>13</a:t>
            </a:r>
            <a:r>
              <a:rPr lang="en-US" sz="2400" b="1" dirty="0">
                <a:solidFill>
                  <a:prstClr val="white"/>
                </a:solidFill>
              </a:rPr>
              <a:t> Yes, I think it is right, as long as I am in this tent, to stir you up by reminding </a:t>
            </a:r>
            <a:r>
              <a:rPr lang="en-US" sz="2400" b="1" i="1" dirty="0">
                <a:solidFill>
                  <a:prstClr val="white"/>
                </a:solidFill>
              </a:rPr>
              <a:t>you,</a:t>
            </a:r>
            <a:r>
              <a:rPr lang="en-US" sz="2400" b="1" dirty="0">
                <a:solidFill>
                  <a:prstClr val="white"/>
                </a:solidFill>
              </a:rPr>
              <a:t> </a:t>
            </a:r>
            <a:r>
              <a:rPr lang="en-US" sz="2400" b="1" baseline="30000" dirty="0">
                <a:solidFill>
                  <a:prstClr val="white"/>
                </a:solidFill>
              </a:rPr>
              <a:t>14</a:t>
            </a:r>
            <a:r>
              <a:rPr lang="en-US" sz="2400" b="1" dirty="0">
                <a:solidFill>
                  <a:prstClr val="white"/>
                </a:solidFill>
              </a:rPr>
              <a:t> knowing that shortly I </a:t>
            </a:r>
            <a:r>
              <a:rPr lang="en-US" sz="2400" b="1" i="1" dirty="0">
                <a:solidFill>
                  <a:prstClr val="white"/>
                </a:solidFill>
              </a:rPr>
              <a:t>must</a:t>
            </a:r>
            <a:r>
              <a:rPr lang="en-US" sz="2400" b="1" dirty="0">
                <a:solidFill>
                  <a:prstClr val="white"/>
                </a:solidFill>
              </a:rPr>
              <a:t> put off my tent, just as our Lord Jesus Christ showed me. </a:t>
            </a:r>
            <a:r>
              <a:rPr lang="en-US" sz="2400" b="1" baseline="30000" dirty="0">
                <a:solidFill>
                  <a:prstClr val="white"/>
                </a:solidFill>
              </a:rPr>
              <a:t>15</a:t>
            </a:r>
            <a:r>
              <a:rPr lang="en-US" sz="2400" b="1" dirty="0">
                <a:solidFill>
                  <a:prstClr val="white"/>
                </a:solidFill>
              </a:rPr>
              <a:t> Moreover I will be careful to ensure that you always have a reminder of these things after my decease.</a:t>
            </a:r>
          </a:p>
          <a:p>
            <a:r>
              <a:rPr lang="en-US" sz="2400" b="1" dirty="0">
                <a:solidFill>
                  <a:prstClr val="white"/>
                </a:solidFill>
              </a:rPr>
              <a:t>   </a:t>
            </a:r>
            <a:r>
              <a:rPr lang="en-US" sz="2400" b="1" baseline="30000" dirty="0">
                <a:solidFill>
                  <a:prstClr val="white"/>
                </a:solidFill>
              </a:rPr>
              <a:t>16</a:t>
            </a:r>
            <a:r>
              <a:rPr lang="en-US" sz="2400" b="1" dirty="0">
                <a:solidFill>
                  <a:prstClr val="white"/>
                </a:solidFill>
              </a:rPr>
              <a:t> For we did not follow cunningly devised fables when we made known to you the power and coming of our Lord Jesus Christ, but were eyewitnesses of His majesty.</a:t>
            </a:r>
          </a:p>
          <a:p>
            <a:r>
              <a:rPr lang="en-US" sz="2000" dirty="0">
                <a:solidFill>
                  <a:prstClr val="white"/>
                </a:solidFill>
              </a:rPr>
              <a:t/>
            </a:r>
            <a:br>
              <a:rPr lang="en-US" sz="2000" dirty="0">
                <a:solidFill>
                  <a:prstClr val="white"/>
                </a:solidFill>
              </a:rPr>
            </a:br>
            <a:endParaRPr lang="en-US" sz="2000" dirty="0">
              <a:solidFill>
                <a:prstClr val="white"/>
              </a:solidFill>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304800"/>
            <a:ext cx="5562600" cy="1039368"/>
          </a:xfrm>
        </p:spPr>
        <p:txBody>
          <a:bodyPr/>
          <a:lstStyle/>
          <a:p>
            <a:pPr algn="ctr"/>
            <a:r>
              <a:rPr lang="en-US" dirty="0" smtClean="0"/>
              <a:t>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reading.jpg"/>
          <p:cNvPicPr>
            <a:picLocks noChangeAspect="1"/>
          </p:cNvPicPr>
          <p:nvPr/>
        </p:nvPicPr>
        <p:blipFill>
          <a:blip r:embed="rId2" cstate="print"/>
          <a:stretch>
            <a:fillRect/>
          </a:stretch>
        </p:blipFill>
        <p:spPr>
          <a:xfrm>
            <a:off x="0" y="0"/>
            <a:ext cx="2667000" cy="6858000"/>
          </a:xfrm>
          <a:prstGeom prst="rect">
            <a:avLst/>
          </a:prstGeom>
        </p:spPr>
      </p:pic>
      <p:sp>
        <p:nvSpPr>
          <p:cNvPr id="11" name="Rectangle 10"/>
          <p:cNvSpPr/>
          <p:nvPr/>
        </p:nvSpPr>
        <p:spPr>
          <a:xfrm>
            <a:off x="4343400" y="762000"/>
            <a:ext cx="2775119" cy="461665"/>
          </a:xfrm>
          <a:prstGeom prst="rect">
            <a:avLst/>
          </a:prstGeom>
        </p:spPr>
        <p:txBody>
          <a:bodyPr wrap="none">
            <a:spAutoFit/>
          </a:bodyPr>
          <a:lstStyle/>
          <a:p>
            <a:r>
              <a:rPr lang="en-US" sz="2400" b="1" dirty="0">
                <a:solidFill>
                  <a:srgbClr val="F9B639">
                    <a:lumMod val="60000"/>
                    <a:lumOff val="40000"/>
                  </a:srgbClr>
                </a:solidFill>
              </a:rPr>
              <a:t>COLOSSIANS 4:16 </a:t>
            </a:r>
            <a:endParaRPr lang="en-US" sz="2400" b="1" dirty="0">
              <a:solidFill>
                <a:srgbClr val="F9B639">
                  <a:lumMod val="60000"/>
                  <a:lumOff val="40000"/>
                </a:srgbClr>
              </a:solidFill>
            </a:endParaRPr>
          </a:p>
        </p:txBody>
      </p:sp>
      <p:sp>
        <p:nvSpPr>
          <p:cNvPr id="12" name="Rectangle 11"/>
          <p:cNvSpPr/>
          <p:nvPr/>
        </p:nvSpPr>
        <p:spPr>
          <a:xfrm>
            <a:off x="2743200" y="1295400"/>
            <a:ext cx="6400800" cy="1569660"/>
          </a:xfrm>
          <a:prstGeom prst="rect">
            <a:avLst/>
          </a:prstGeom>
        </p:spPr>
        <p:txBody>
          <a:bodyPr wrap="square">
            <a:spAutoFit/>
          </a:bodyPr>
          <a:lstStyle/>
          <a:p>
            <a:r>
              <a:rPr lang="en-US" sz="2400" b="1" baseline="30000" dirty="0">
                <a:solidFill>
                  <a:prstClr val="white"/>
                </a:solidFill>
              </a:rPr>
              <a:t>16</a:t>
            </a:r>
            <a:r>
              <a:rPr lang="en-US" sz="2400" b="1" dirty="0">
                <a:solidFill>
                  <a:prstClr val="white"/>
                </a:solidFill>
              </a:rPr>
              <a:t> Now when this epistle is read among you, see that it is read also in the church of the </a:t>
            </a:r>
            <a:r>
              <a:rPr lang="en-US" sz="2400" b="1" dirty="0" err="1">
                <a:solidFill>
                  <a:prstClr val="white"/>
                </a:solidFill>
              </a:rPr>
              <a:t>Laodiceans</a:t>
            </a:r>
            <a:r>
              <a:rPr lang="en-US" sz="2400" b="1" dirty="0">
                <a:solidFill>
                  <a:prstClr val="white"/>
                </a:solidFill>
              </a:rPr>
              <a:t>, and that you likewise read the </a:t>
            </a:r>
            <a:r>
              <a:rPr lang="en-US" sz="2400" b="1" i="1" dirty="0">
                <a:solidFill>
                  <a:prstClr val="white"/>
                </a:solidFill>
              </a:rPr>
              <a:t>epistle</a:t>
            </a:r>
            <a:r>
              <a:rPr lang="en-US" sz="2400" b="1" dirty="0">
                <a:solidFill>
                  <a:prstClr val="white"/>
                </a:solidFill>
              </a:rPr>
              <a:t> from Laodicea.</a:t>
            </a:r>
            <a:endParaRPr lang="en-US" sz="2400" b="1" dirty="0">
              <a:solidFill>
                <a:prstClr val="white"/>
              </a:solidFill>
            </a:endParaRPr>
          </a:p>
        </p:txBody>
      </p:sp>
      <p:sp>
        <p:nvSpPr>
          <p:cNvPr id="13" name="Rectangle 12"/>
          <p:cNvSpPr/>
          <p:nvPr/>
        </p:nvSpPr>
        <p:spPr>
          <a:xfrm>
            <a:off x="3962400" y="3505200"/>
            <a:ext cx="3516540" cy="461665"/>
          </a:xfrm>
          <a:prstGeom prst="rect">
            <a:avLst/>
          </a:prstGeom>
        </p:spPr>
        <p:txBody>
          <a:bodyPr wrap="none">
            <a:spAutoFit/>
          </a:bodyPr>
          <a:lstStyle/>
          <a:p>
            <a:r>
              <a:rPr lang="en-US" sz="2400" b="1" dirty="0">
                <a:solidFill>
                  <a:srgbClr val="F9B639">
                    <a:lumMod val="60000"/>
                    <a:lumOff val="40000"/>
                  </a:srgbClr>
                </a:solidFill>
              </a:rPr>
              <a:t>I THESSALONIANS 5:27 </a:t>
            </a:r>
            <a:endParaRPr lang="en-US" sz="2400" b="1" dirty="0">
              <a:solidFill>
                <a:srgbClr val="F9B639">
                  <a:lumMod val="60000"/>
                  <a:lumOff val="40000"/>
                </a:srgbClr>
              </a:solidFill>
            </a:endParaRPr>
          </a:p>
        </p:txBody>
      </p:sp>
      <p:sp>
        <p:nvSpPr>
          <p:cNvPr id="14" name="Rectangle 13"/>
          <p:cNvSpPr/>
          <p:nvPr/>
        </p:nvSpPr>
        <p:spPr>
          <a:xfrm>
            <a:off x="3048000" y="4114800"/>
            <a:ext cx="6096000" cy="830997"/>
          </a:xfrm>
          <a:prstGeom prst="rect">
            <a:avLst/>
          </a:prstGeom>
        </p:spPr>
        <p:txBody>
          <a:bodyPr wrap="square">
            <a:spAutoFit/>
          </a:bodyPr>
          <a:lstStyle/>
          <a:p>
            <a:r>
              <a:rPr lang="en-US" sz="2400" b="1" baseline="30000" dirty="0">
                <a:solidFill>
                  <a:prstClr val="white"/>
                </a:solidFill>
              </a:rPr>
              <a:t>27</a:t>
            </a:r>
            <a:r>
              <a:rPr lang="en-US" sz="2400" b="1" dirty="0">
                <a:solidFill>
                  <a:prstClr val="white"/>
                </a:solidFill>
              </a:rPr>
              <a:t> I charge you by the Lord that this epistle be read to all the holy brethren.</a:t>
            </a: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533400"/>
            <a:ext cx="6096000" cy="1039368"/>
          </a:xfrm>
        </p:spPr>
        <p:txBody>
          <a:bodyPr/>
          <a:lstStyle/>
          <a:p>
            <a:pPr algn="ctr"/>
            <a:r>
              <a:rPr lang="en-US" dirty="0" smtClean="0"/>
              <a:t> new testament manuscript evidence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29718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5" name="Picture 4" descr="latin.jpg"/>
          <p:cNvPicPr>
            <a:picLocks noChangeAspect="1"/>
          </p:cNvPicPr>
          <p:nvPr/>
        </p:nvPicPr>
        <p:blipFill>
          <a:blip r:embed="rId3" cstate="print"/>
          <a:stretch>
            <a:fillRect/>
          </a:stretch>
        </p:blipFill>
        <p:spPr>
          <a:xfrm>
            <a:off x="0" y="0"/>
            <a:ext cx="2667000" cy="2286000"/>
          </a:xfrm>
          <a:prstGeom prst="rect">
            <a:avLst/>
          </a:prstGeom>
        </p:spPr>
      </p:pic>
      <p:pic>
        <p:nvPicPr>
          <p:cNvPr id="6" name="Picture 5" descr="Louvain_Coptic44.jpg"/>
          <p:cNvPicPr>
            <a:picLocks noChangeAspect="1"/>
          </p:cNvPicPr>
          <p:nvPr/>
        </p:nvPicPr>
        <p:blipFill>
          <a:blip r:embed="rId4" cstate="print"/>
          <a:stretch>
            <a:fillRect/>
          </a:stretch>
        </p:blipFill>
        <p:spPr>
          <a:xfrm>
            <a:off x="0" y="2286000"/>
            <a:ext cx="2667000" cy="2362200"/>
          </a:xfrm>
          <a:prstGeom prst="rect">
            <a:avLst/>
          </a:prstGeom>
        </p:spPr>
      </p:pic>
      <p:pic>
        <p:nvPicPr>
          <p:cNvPr id="8" name="Picture 7" descr="syriac.jpg"/>
          <p:cNvPicPr>
            <a:picLocks noChangeAspect="1"/>
          </p:cNvPicPr>
          <p:nvPr/>
        </p:nvPicPr>
        <p:blipFill>
          <a:blip r:embed="rId5" cstate="print"/>
          <a:stretch>
            <a:fillRect/>
          </a:stretch>
        </p:blipFill>
        <p:spPr>
          <a:xfrm>
            <a:off x="0" y="4572000"/>
            <a:ext cx="2667000" cy="2286000"/>
          </a:xfrm>
          <a:prstGeom prst="rect">
            <a:avLst/>
          </a:prstGeom>
        </p:spPr>
      </p:pic>
      <p:sp>
        <p:nvSpPr>
          <p:cNvPr id="9" name="Rectangle 8"/>
          <p:cNvSpPr/>
          <p:nvPr/>
        </p:nvSpPr>
        <p:spPr>
          <a:xfrm>
            <a:off x="2667000" y="1676400"/>
            <a:ext cx="6477000" cy="4154984"/>
          </a:xfrm>
          <a:prstGeom prst="rect">
            <a:avLst/>
          </a:prstGeom>
        </p:spPr>
        <p:txBody>
          <a:bodyPr wrap="square">
            <a:spAutoFit/>
          </a:bodyPr>
          <a:lstStyle/>
          <a:p>
            <a:pPr algn="ctr"/>
            <a:r>
              <a:rPr lang="en-US" sz="2400" b="1" dirty="0">
                <a:solidFill>
                  <a:prstClr val="white"/>
                </a:solidFill>
              </a:rPr>
              <a:t>Beside those handwritten text already mentioned , there are approximately 5700 more early Greek manuscripts dating from 50 years to 1500 years from the original autographs. This is far more than any other work of classical antiquity such Homers Iliad which comes in second place with 643 early copies, nearly all others acknowledged by scholars as genuine are based on fewer than 10 copies.</a:t>
            </a:r>
          </a:p>
          <a:p>
            <a:pPr algn="ct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304800"/>
            <a:ext cx="5562600" cy="1039368"/>
          </a:xfrm>
        </p:spPr>
        <p:txBody>
          <a:bodyPr/>
          <a:lstStyle/>
          <a:p>
            <a:r>
              <a:rPr lang="en-US" dirty="0" smtClean="0"/>
              <a:t>2 peter 1:20-21</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9" name="Rectangle 8"/>
          <p:cNvSpPr/>
          <p:nvPr/>
        </p:nvSpPr>
        <p:spPr>
          <a:xfrm>
            <a:off x="2819400" y="1752600"/>
            <a:ext cx="6172200" cy="3108543"/>
          </a:xfrm>
          <a:prstGeom prst="rect">
            <a:avLst/>
          </a:prstGeom>
        </p:spPr>
        <p:txBody>
          <a:bodyPr wrap="square">
            <a:spAutoFit/>
          </a:bodyPr>
          <a:lstStyle/>
          <a:p>
            <a:r>
              <a:rPr lang="en-US" sz="2800" b="1" baseline="30000" dirty="0">
                <a:solidFill>
                  <a:prstClr val="white"/>
                </a:solidFill>
              </a:rPr>
              <a:t>20</a:t>
            </a:r>
            <a:r>
              <a:rPr lang="en-US" sz="2800" b="1" dirty="0">
                <a:solidFill>
                  <a:prstClr val="white"/>
                </a:solidFill>
              </a:rPr>
              <a:t> knowing this first, that no prophecy of Scripture is of any private interpretation,</a:t>
            </a:r>
            <a:r>
              <a:rPr lang="en-US" sz="2800" b="1" baseline="30000" dirty="0">
                <a:solidFill>
                  <a:prstClr val="white"/>
                </a:solidFill>
              </a:rPr>
              <a:t>21</a:t>
            </a:r>
            <a:r>
              <a:rPr lang="en-US" sz="2800" b="1" dirty="0">
                <a:solidFill>
                  <a:prstClr val="white"/>
                </a:solidFill>
              </a:rPr>
              <a:t> for prophecy never came by the will of man, but holy men of God spoke </a:t>
            </a:r>
            <a:r>
              <a:rPr lang="en-US" sz="2800" b="1" i="1" dirty="0">
                <a:solidFill>
                  <a:prstClr val="white"/>
                </a:solidFill>
              </a:rPr>
              <a:t>as they were</a:t>
            </a:r>
            <a:r>
              <a:rPr lang="en-US" sz="2800" b="1" dirty="0">
                <a:solidFill>
                  <a:prstClr val="white"/>
                </a:solidFill>
              </a:rPr>
              <a:t> moved by the Holy Spirit.</a:t>
            </a:r>
            <a:endParaRPr lang="en-US" sz="2800" b="1" dirty="0">
              <a:solidFill>
                <a:prstClr val="white"/>
              </a:solidFill>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8600"/>
            <a:ext cx="6096000" cy="1039368"/>
          </a:xfrm>
        </p:spPr>
        <p:txBody>
          <a:bodyPr/>
          <a:lstStyle/>
          <a:p>
            <a:pPr algn="ctr"/>
            <a:r>
              <a:rPr lang="en-US" dirty="0" smtClean="0"/>
              <a:t> new testament manuscript evidence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29718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5" name="Picture 4" descr="latin.jpg"/>
          <p:cNvPicPr>
            <a:picLocks noChangeAspect="1"/>
          </p:cNvPicPr>
          <p:nvPr/>
        </p:nvPicPr>
        <p:blipFill>
          <a:blip r:embed="rId3" cstate="print"/>
          <a:stretch>
            <a:fillRect/>
          </a:stretch>
        </p:blipFill>
        <p:spPr>
          <a:xfrm>
            <a:off x="0" y="0"/>
            <a:ext cx="2667000" cy="2286000"/>
          </a:xfrm>
          <a:prstGeom prst="rect">
            <a:avLst/>
          </a:prstGeom>
        </p:spPr>
      </p:pic>
      <p:pic>
        <p:nvPicPr>
          <p:cNvPr id="6" name="Picture 5" descr="Louvain_Coptic44.jpg"/>
          <p:cNvPicPr>
            <a:picLocks noChangeAspect="1"/>
          </p:cNvPicPr>
          <p:nvPr/>
        </p:nvPicPr>
        <p:blipFill>
          <a:blip r:embed="rId4" cstate="print"/>
          <a:stretch>
            <a:fillRect/>
          </a:stretch>
        </p:blipFill>
        <p:spPr>
          <a:xfrm>
            <a:off x="0" y="2286000"/>
            <a:ext cx="2667000" cy="2362200"/>
          </a:xfrm>
          <a:prstGeom prst="rect">
            <a:avLst/>
          </a:prstGeom>
        </p:spPr>
      </p:pic>
      <p:pic>
        <p:nvPicPr>
          <p:cNvPr id="8" name="Picture 7" descr="syriac.jpg"/>
          <p:cNvPicPr>
            <a:picLocks noChangeAspect="1"/>
          </p:cNvPicPr>
          <p:nvPr/>
        </p:nvPicPr>
        <p:blipFill>
          <a:blip r:embed="rId5" cstate="print"/>
          <a:stretch>
            <a:fillRect/>
          </a:stretch>
        </p:blipFill>
        <p:spPr>
          <a:xfrm>
            <a:off x="0" y="4572000"/>
            <a:ext cx="2667000" cy="2286000"/>
          </a:xfrm>
          <a:prstGeom prst="rect">
            <a:avLst/>
          </a:prstGeom>
        </p:spPr>
      </p:pic>
      <p:sp>
        <p:nvSpPr>
          <p:cNvPr id="9" name="Rectangle 8"/>
          <p:cNvSpPr/>
          <p:nvPr/>
        </p:nvSpPr>
        <p:spPr>
          <a:xfrm>
            <a:off x="2667000" y="1219200"/>
            <a:ext cx="6477000" cy="6801862"/>
          </a:xfrm>
          <a:prstGeom prst="rect">
            <a:avLst/>
          </a:prstGeom>
        </p:spPr>
        <p:txBody>
          <a:bodyPr wrap="square">
            <a:spAutoFit/>
          </a:bodyPr>
          <a:lstStyle/>
          <a:p>
            <a:pPr algn="ctr"/>
            <a:endParaRPr lang="en-US" dirty="0">
              <a:solidFill>
                <a:prstClr val="white"/>
              </a:solidFill>
            </a:endParaRPr>
          </a:p>
          <a:p>
            <a:pPr algn="ctr"/>
            <a:r>
              <a:rPr lang="en-US" sz="2200" b="1" dirty="0">
                <a:solidFill>
                  <a:prstClr val="white"/>
                </a:solidFill>
              </a:rPr>
              <a:t>Add to these Latin, Coptic, </a:t>
            </a:r>
            <a:r>
              <a:rPr lang="en-US" sz="2200" b="1" dirty="0" err="1">
                <a:solidFill>
                  <a:prstClr val="white"/>
                </a:solidFill>
              </a:rPr>
              <a:t>Syriac</a:t>
            </a:r>
            <a:r>
              <a:rPr lang="en-US" sz="2200" b="1" dirty="0">
                <a:solidFill>
                  <a:prstClr val="white"/>
                </a:solidFill>
              </a:rPr>
              <a:t>, Armenian, Gothic, Georgian, and Arabic translations that date from just a few hundred years of the original writing, and the numbers grow to about 11000 New Testament manuscripts dating from 130 AD into the Middle Ages. From these come the </a:t>
            </a:r>
            <a:r>
              <a:rPr lang="en-US" sz="2200" b="1" dirty="0" err="1">
                <a:solidFill>
                  <a:prstClr val="white"/>
                </a:solidFill>
              </a:rPr>
              <a:t>Textus</a:t>
            </a:r>
            <a:r>
              <a:rPr lang="en-US" sz="2200" b="1" dirty="0">
                <a:solidFill>
                  <a:prstClr val="white"/>
                </a:solidFill>
              </a:rPr>
              <a:t> </a:t>
            </a:r>
            <a:r>
              <a:rPr lang="en-US" sz="2200" b="1" dirty="0" err="1">
                <a:solidFill>
                  <a:prstClr val="white"/>
                </a:solidFill>
              </a:rPr>
              <a:t>Receptus</a:t>
            </a:r>
            <a:r>
              <a:rPr lang="en-US" sz="2200" b="1" dirty="0">
                <a:solidFill>
                  <a:prstClr val="white"/>
                </a:solidFill>
              </a:rPr>
              <a:t>, (received text) from which most of our good English translations have come. </a:t>
            </a:r>
          </a:p>
          <a:p>
            <a:pPr algn="ctr"/>
            <a:endParaRPr lang="en-US" sz="2200" b="1" dirty="0">
              <a:solidFill>
                <a:prstClr val="white"/>
              </a:solidFill>
            </a:endParaRPr>
          </a:p>
          <a:p>
            <a:pPr algn="ctr"/>
            <a:r>
              <a:rPr lang="en-US" sz="2200" b="1" dirty="0">
                <a:solidFill>
                  <a:prstClr val="white"/>
                </a:solidFill>
              </a:rPr>
              <a:t>The point is that there is an unbroken line of authority contained in the 27 books of the New Testament that make up the Canon, (</a:t>
            </a:r>
            <a:r>
              <a:rPr lang="en-US" sz="2200" b="1" dirty="0" err="1">
                <a:solidFill>
                  <a:prstClr val="white"/>
                </a:solidFill>
              </a:rPr>
              <a:t>greek</a:t>
            </a:r>
            <a:r>
              <a:rPr lang="en-US" sz="2200" b="1" dirty="0">
                <a:solidFill>
                  <a:prstClr val="white"/>
                </a:solidFill>
              </a:rPr>
              <a:t> </a:t>
            </a:r>
            <a:r>
              <a:rPr lang="en-US" sz="2200" b="1" dirty="0" err="1">
                <a:solidFill>
                  <a:prstClr val="white"/>
                </a:solidFill>
              </a:rPr>
              <a:t>kanon</a:t>
            </a:r>
            <a:r>
              <a:rPr lang="en-US" sz="2200" b="1" dirty="0">
                <a:solidFill>
                  <a:prstClr val="white"/>
                </a:solidFill>
              </a:rPr>
              <a:t> or measuring rod) , which were all included in lists as early as 140 AD.                                                                                 </a:t>
            </a:r>
          </a:p>
          <a:p>
            <a:pPr algn="ctr"/>
            <a:endParaRPr lang="en-US" sz="2200" b="1" dirty="0">
              <a:solidFill>
                <a:prstClr val="white"/>
              </a:solidFill>
            </a:endParaRPr>
          </a:p>
          <a:p>
            <a:pPr algn="ctr"/>
            <a:endParaRPr lang="en-US" sz="2200" b="1" dirty="0">
              <a:solidFill>
                <a:prstClr val="white"/>
              </a:solidFill>
            </a:endParaRPr>
          </a:p>
          <a:p>
            <a:endParaRPr lang="en-US" sz="2200" dirty="0">
              <a:solidFill>
                <a:prstClr val="white"/>
              </a:solidFill>
            </a:endParaRPr>
          </a:p>
          <a:p>
            <a:r>
              <a:rPr lang="en-US" sz="2200" dirty="0">
                <a:solidFill>
                  <a:prstClr val="white"/>
                </a:solidFill>
              </a:rPr>
              <a:t>        </a:t>
            </a:r>
            <a:endParaRPr lang="en-US" sz="2200" dirty="0">
              <a:solidFill>
                <a:prstClr val="white"/>
              </a:solidFill>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533400"/>
            <a:ext cx="3733800" cy="1039368"/>
          </a:xfrm>
        </p:spPr>
        <p:txBody>
          <a:bodyPr/>
          <a:lstStyle/>
          <a:p>
            <a:pPr algn="ctr"/>
            <a:r>
              <a:rPr lang="en-US" dirty="0" smtClean="0"/>
              <a:t>Non-Biblical references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bust_marcus_claudius_tacitus_hi.jpg"/>
          <p:cNvPicPr>
            <a:picLocks noChangeAspect="1"/>
          </p:cNvPicPr>
          <p:nvPr/>
        </p:nvPicPr>
        <p:blipFill>
          <a:blip r:embed="rId2" cstate="print"/>
          <a:stretch>
            <a:fillRect/>
          </a:stretch>
        </p:blipFill>
        <p:spPr>
          <a:xfrm>
            <a:off x="0" y="0"/>
            <a:ext cx="2667000" cy="2286000"/>
          </a:xfrm>
          <a:prstGeom prst="rect">
            <a:avLst/>
          </a:prstGeom>
        </p:spPr>
      </p:pic>
      <p:pic>
        <p:nvPicPr>
          <p:cNvPr id="9" name="Picture 8" descr="250px-Josephus.jpg"/>
          <p:cNvPicPr>
            <a:picLocks noChangeAspect="1"/>
          </p:cNvPicPr>
          <p:nvPr/>
        </p:nvPicPr>
        <p:blipFill>
          <a:blip r:embed="rId3" cstate="print"/>
          <a:stretch>
            <a:fillRect/>
          </a:stretch>
        </p:blipFill>
        <p:spPr>
          <a:xfrm>
            <a:off x="0" y="4495800"/>
            <a:ext cx="2667000" cy="2362200"/>
          </a:xfrm>
          <a:prstGeom prst="rect">
            <a:avLst/>
          </a:prstGeom>
        </p:spPr>
      </p:pic>
      <p:pic>
        <p:nvPicPr>
          <p:cNvPr id="10" name="Picture 9" descr="suetonius-2-sized.jpg"/>
          <p:cNvPicPr>
            <a:picLocks noChangeAspect="1"/>
          </p:cNvPicPr>
          <p:nvPr/>
        </p:nvPicPr>
        <p:blipFill>
          <a:blip r:embed="rId4" cstate="print"/>
          <a:stretch>
            <a:fillRect/>
          </a:stretch>
        </p:blipFill>
        <p:spPr>
          <a:xfrm>
            <a:off x="0" y="2286000"/>
            <a:ext cx="2667000" cy="2286000"/>
          </a:xfrm>
          <a:prstGeom prst="rect">
            <a:avLst/>
          </a:prstGeom>
        </p:spPr>
      </p:pic>
      <p:sp>
        <p:nvSpPr>
          <p:cNvPr id="13" name="Rectangle 12"/>
          <p:cNvSpPr/>
          <p:nvPr/>
        </p:nvSpPr>
        <p:spPr>
          <a:xfrm>
            <a:off x="2819400" y="1752600"/>
            <a:ext cx="6172200" cy="4708981"/>
          </a:xfrm>
          <a:prstGeom prst="rect">
            <a:avLst/>
          </a:prstGeom>
        </p:spPr>
        <p:txBody>
          <a:bodyPr wrap="square">
            <a:spAutoFit/>
          </a:bodyPr>
          <a:lstStyle/>
          <a:p>
            <a:pPr algn="just"/>
            <a:r>
              <a:rPr lang="en-US" sz="2400" b="1" dirty="0">
                <a:solidFill>
                  <a:prstClr val="white"/>
                </a:solidFill>
              </a:rPr>
              <a:t>There are also non-</a:t>
            </a:r>
            <a:r>
              <a:rPr lang="en-US" sz="2400" b="1" dirty="0" err="1">
                <a:solidFill>
                  <a:prstClr val="white"/>
                </a:solidFill>
              </a:rPr>
              <a:t>christian</a:t>
            </a:r>
            <a:r>
              <a:rPr lang="en-US" sz="2400" b="1" dirty="0">
                <a:solidFill>
                  <a:prstClr val="white"/>
                </a:solidFill>
              </a:rPr>
              <a:t> sources that were not intended by their writers to confirm the gospel accounts but in a broader context do just that. Because these men were not preachers nor believers, their purposes in documenting the events and people of Jesus day was a matter of historical archival for them and did not represent a personal or emotional relationship with their subjects. Here are three such men. </a:t>
            </a:r>
          </a:p>
          <a:p>
            <a:pPr algn="just"/>
            <a:endParaRPr lang="en-US" b="1" dirty="0">
              <a:solidFill>
                <a:prstClr val="white"/>
              </a:solidFill>
            </a:endParaRPr>
          </a:p>
          <a:p>
            <a:pPr algn="just"/>
            <a:endParaRPr lang="en-US" b="1" dirty="0">
              <a:solidFill>
                <a:prstClr val="white"/>
              </a:solidFill>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381000"/>
            <a:ext cx="3733800" cy="1039368"/>
          </a:xfrm>
        </p:spPr>
        <p:txBody>
          <a:bodyPr/>
          <a:lstStyle/>
          <a:p>
            <a:pPr algn="ctr"/>
            <a:r>
              <a:rPr lang="en-US" dirty="0" smtClean="0"/>
              <a:t>Non-Biblical references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bust_marcus_claudius_tacitus_hi.jpg"/>
          <p:cNvPicPr>
            <a:picLocks noChangeAspect="1"/>
          </p:cNvPicPr>
          <p:nvPr/>
        </p:nvPicPr>
        <p:blipFill>
          <a:blip r:embed="rId2" cstate="print"/>
          <a:stretch>
            <a:fillRect/>
          </a:stretch>
        </p:blipFill>
        <p:spPr>
          <a:xfrm>
            <a:off x="0" y="0"/>
            <a:ext cx="2667000" cy="2286000"/>
          </a:xfrm>
          <a:prstGeom prst="rect">
            <a:avLst/>
          </a:prstGeom>
        </p:spPr>
      </p:pic>
      <p:pic>
        <p:nvPicPr>
          <p:cNvPr id="9" name="Picture 8" descr="250px-Josephus.jpg"/>
          <p:cNvPicPr>
            <a:picLocks noChangeAspect="1"/>
          </p:cNvPicPr>
          <p:nvPr/>
        </p:nvPicPr>
        <p:blipFill>
          <a:blip r:embed="rId3" cstate="print"/>
          <a:stretch>
            <a:fillRect/>
          </a:stretch>
        </p:blipFill>
        <p:spPr>
          <a:xfrm>
            <a:off x="0" y="4495800"/>
            <a:ext cx="2667000" cy="2362200"/>
          </a:xfrm>
          <a:prstGeom prst="rect">
            <a:avLst/>
          </a:prstGeom>
        </p:spPr>
      </p:pic>
      <p:pic>
        <p:nvPicPr>
          <p:cNvPr id="10" name="Picture 9" descr="suetonius-2-sized.jpg"/>
          <p:cNvPicPr>
            <a:picLocks noChangeAspect="1"/>
          </p:cNvPicPr>
          <p:nvPr/>
        </p:nvPicPr>
        <p:blipFill>
          <a:blip r:embed="rId4" cstate="print"/>
          <a:stretch>
            <a:fillRect/>
          </a:stretch>
        </p:blipFill>
        <p:spPr>
          <a:xfrm>
            <a:off x="0" y="2286000"/>
            <a:ext cx="2667000" cy="2286000"/>
          </a:xfrm>
          <a:prstGeom prst="rect">
            <a:avLst/>
          </a:prstGeom>
        </p:spPr>
      </p:pic>
      <p:sp>
        <p:nvSpPr>
          <p:cNvPr id="15" name="Rectangle 14"/>
          <p:cNvSpPr/>
          <p:nvPr/>
        </p:nvSpPr>
        <p:spPr>
          <a:xfrm>
            <a:off x="2666999" y="1595021"/>
            <a:ext cx="6477001" cy="5262979"/>
          </a:xfrm>
          <a:prstGeom prst="rect">
            <a:avLst/>
          </a:prstGeom>
        </p:spPr>
        <p:txBody>
          <a:bodyPr wrap="square">
            <a:spAutoFit/>
          </a:bodyPr>
          <a:lstStyle/>
          <a:p>
            <a:pPr algn="just"/>
            <a:r>
              <a:rPr lang="en-US" sz="2400" b="1" dirty="0">
                <a:solidFill>
                  <a:prstClr val="white"/>
                </a:solidFill>
              </a:rPr>
              <a:t>Cornelius Tacitus, Roman historian AD 55-120 His work “Annals” cover the period from  AD 14 to AD 68, see annals 15.44.  </a:t>
            </a:r>
          </a:p>
          <a:p>
            <a:pPr algn="just"/>
            <a:endParaRPr lang="en-US" sz="2400" b="1" dirty="0">
              <a:solidFill>
                <a:prstClr val="white"/>
              </a:solidFill>
            </a:endParaRPr>
          </a:p>
          <a:p>
            <a:pPr algn="just"/>
            <a:r>
              <a:rPr lang="en-US" sz="2400" b="1" dirty="0">
                <a:solidFill>
                  <a:prstClr val="white"/>
                </a:solidFill>
              </a:rPr>
              <a:t>Suetonius, Roman historian, chief secretary to Emperor Hadrian AD 117-138. His account of the Jews at Rome causing disturbances over the teaching of Christ is paralleled in Acts 18:1-2.</a:t>
            </a:r>
          </a:p>
          <a:p>
            <a:pPr algn="just"/>
            <a:endParaRPr lang="en-US" sz="2400" b="1" dirty="0">
              <a:solidFill>
                <a:prstClr val="white"/>
              </a:solidFill>
            </a:endParaRPr>
          </a:p>
          <a:p>
            <a:pPr algn="just"/>
            <a:r>
              <a:rPr lang="en-US" sz="2400" b="1" dirty="0">
                <a:solidFill>
                  <a:prstClr val="white"/>
                </a:solidFill>
              </a:rPr>
              <a:t>Josephus, Well known Jewish historian, AD 37-97, court historian for Emperor Vespasian. See Antiquities 18            </a:t>
            </a:r>
          </a:p>
          <a:p>
            <a:pPr algn="just"/>
            <a:r>
              <a:rPr lang="en-US" sz="2400" b="1" dirty="0">
                <a:solidFill>
                  <a:prstClr val="white"/>
                </a:solidFill>
              </a:rPr>
              <a:t> </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762000"/>
            <a:ext cx="8229600" cy="1828800"/>
          </a:xfrm>
        </p:spPr>
        <p:txBody>
          <a:bodyPr>
            <a:normAutofit/>
          </a:bodyPr>
          <a:lstStyle/>
          <a:p>
            <a:r>
              <a:rPr lang="en-US" dirty="0" smtClean="0"/>
              <a:t>Conclusion </a:t>
            </a:r>
            <a:r>
              <a:rPr lang="en-US" sz="2000" dirty="0" smtClean="0"/>
              <a:t> </a:t>
            </a:r>
            <a:endParaRPr lang="en-US" sz="2000" dirty="0"/>
          </a:p>
        </p:txBody>
      </p:sp>
      <p:sp>
        <p:nvSpPr>
          <p:cNvPr id="3" name="Subtitle 2"/>
          <p:cNvSpPr>
            <a:spLocks noGrp="1"/>
          </p:cNvSpPr>
          <p:nvPr>
            <p:ph type="subTitle" idx="1"/>
          </p:nvPr>
        </p:nvSpPr>
        <p:spPr>
          <a:xfrm>
            <a:off x="838200" y="1066800"/>
            <a:ext cx="7620000" cy="1752600"/>
          </a:xfrm>
        </p:spPr>
        <p:txBody>
          <a:bodyPr>
            <a:noAutofit/>
          </a:bodyPr>
          <a:lstStyle/>
          <a:p>
            <a:r>
              <a:rPr lang="en-US" sz="3200" b="1" dirty="0" smtClean="0"/>
              <a:t>There will be many other faith building evidences through the course of our study ,but this first lesson is intended to show the expansive nature of the reasons to believe the Bible.</a:t>
            </a:r>
          </a:p>
          <a:p>
            <a:r>
              <a:rPr lang="en-US" sz="3200" b="1" dirty="0" smtClean="0"/>
              <a:t>We can have utmost confidence </a:t>
            </a:r>
            <a:r>
              <a:rPr lang="en-US" sz="3200" b="1" dirty="0" smtClean="0">
                <a:effectLst>
                  <a:outerShdw blurRad="38100" dist="38100" dir="2700000" algn="tl">
                    <a:srgbClr val="000000">
                      <a:alpha val="43137"/>
                    </a:srgbClr>
                  </a:outerShdw>
                </a:effectLst>
              </a:rPr>
              <a:t>that the Bible is the complete and uncorrupted word of God faithfully preserved by God’s providence for us to read and thereby know the God who made us.    </a:t>
            </a:r>
          </a:p>
          <a:p>
            <a:endParaRPr lang="en-US" sz="3200" b="1"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33400"/>
            <a:ext cx="8229600" cy="1828800"/>
          </a:xfrm>
        </p:spPr>
        <p:txBody>
          <a:bodyPr>
            <a:normAutofit/>
          </a:bodyPr>
          <a:lstStyle/>
          <a:p>
            <a:endParaRPr lang="en-US" sz="2000" dirty="0"/>
          </a:p>
        </p:txBody>
      </p:sp>
      <p:sp>
        <p:nvSpPr>
          <p:cNvPr id="3" name="Subtitle 2"/>
          <p:cNvSpPr>
            <a:spLocks noGrp="1"/>
          </p:cNvSpPr>
          <p:nvPr>
            <p:ph type="subTitle" idx="1"/>
          </p:nvPr>
        </p:nvSpPr>
        <p:spPr>
          <a:xfrm>
            <a:off x="838200" y="2743200"/>
            <a:ext cx="7620000" cy="1752600"/>
          </a:xfrm>
        </p:spPr>
        <p:txBody>
          <a:bodyPr>
            <a:noAutofit/>
          </a:bodyPr>
          <a:lstStyle/>
          <a:p>
            <a:r>
              <a:rPr lang="en-US" sz="3200" b="1" dirty="0" smtClean="0"/>
              <a:t>Here are a few examples showing that Bible characters spoke by inspiration.    </a:t>
            </a:r>
            <a:endParaRPr lang="en-US" sz="3200" b="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81000"/>
            <a:ext cx="5562600" cy="1039368"/>
          </a:xfrm>
        </p:spPr>
        <p:txBody>
          <a:bodyPr/>
          <a:lstStyle/>
          <a:p>
            <a:r>
              <a:rPr lang="en-US" dirty="0" smtClean="0"/>
              <a:t>Exodus 20:22</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819400" y="1981200"/>
            <a:ext cx="6172200" cy="1815882"/>
          </a:xfrm>
          <a:prstGeom prst="rect">
            <a:avLst/>
          </a:prstGeom>
        </p:spPr>
        <p:txBody>
          <a:bodyPr wrap="square">
            <a:spAutoFit/>
          </a:bodyPr>
          <a:lstStyle/>
          <a:p>
            <a:r>
              <a:rPr lang="en-US" sz="2800" b="1" baseline="30000" dirty="0">
                <a:solidFill>
                  <a:prstClr val="white"/>
                </a:solidFill>
              </a:rPr>
              <a:t>22</a:t>
            </a:r>
            <a:r>
              <a:rPr lang="en-US" sz="2800" b="1" dirty="0">
                <a:solidFill>
                  <a:prstClr val="white"/>
                </a:solidFill>
              </a:rPr>
              <a:t> Then the LORD said to Moses, “Thus you shall say to the children of Israel: ‘You have seen that I have talked with you from heaven.</a:t>
            </a:r>
            <a:endParaRPr lang="en-US" sz="2800" b="1" dirty="0">
              <a:solidFill>
                <a:prstClr val="white"/>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
            <a:ext cx="5562600" cy="1039368"/>
          </a:xfrm>
        </p:spPr>
        <p:txBody>
          <a:bodyPr/>
          <a:lstStyle/>
          <a:p>
            <a:r>
              <a:rPr lang="en-US" dirty="0" smtClean="0"/>
              <a:t>Isaiah 51:16</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819400" y="1905000"/>
            <a:ext cx="6172200" cy="3539430"/>
          </a:xfrm>
          <a:prstGeom prst="rect">
            <a:avLst/>
          </a:prstGeom>
        </p:spPr>
        <p:txBody>
          <a:bodyPr wrap="square">
            <a:spAutoFit/>
          </a:bodyPr>
          <a:lstStyle/>
          <a:p>
            <a:r>
              <a:rPr lang="en-US" sz="2800" b="1" baseline="30000" dirty="0">
                <a:solidFill>
                  <a:prstClr val="white"/>
                </a:solidFill>
              </a:rPr>
              <a:t>16</a:t>
            </a:r>
            <a:r>
              <a:rPr lang="en-US" sz="2800" b="1" dirty="0">
                <a:solidFill>
                  <a:prstClr val="white"/>
                </a:solidFill>
              </a:rPr>
              <a:t> And I have put My words in your mouth; </a:t>
            </a:r>
            <a:br>
              <a:rPr lang="en-US" sz="2800" b="1" dirty="0">
                <a:solidFill>
                  <a:prstClr val="white"/>
                </a:solidFill>
              </a:rPr>
            </a:br>
            <a:r>
              <a:rPr lang="en-US" sz="2800" b="1" dirty="0">
                <a:solidFill>
                  <a:prstClr val="white"/>
                </a:solidFill>
              </a:rPr>
              <a:t>I have covered you with the shadow of My hand, </a:t>
            </a:r>
            <a:br>
              <a:rPr lang="en-US" sz="2800" b="1" dirty="0">
                <a:solidFill>
                  <a:prstClr val="white"/>
                </a:solidFill>
              </a:rPr>
            </a:br>
            <a:r>
              <a:rPr lang="en-US" sz="2800" b="1" dirty="0">
                <a:solidFill>
                  <a:prstClr val="white"/>
                </a:solidFill>
              </a:rPr>
              <a:t>That I may plant the heavens, </a:t>
            </a:r>
            <a:br>
              <a:rPr lang="en-US" sz="2800" b="1" dirty="0">
                <a:solidFill>
                  <a:prstClr val="white"/>
                </a:solidFill>
              </a:rPr>
            </a:br>
            <a:r>
              <a:rPr lang="en-US" sz="2800" b="1" dirty="0">
                <a:solidFill>
                  <a:prstClr val="white"/>
                </a:solidFill>
              </a:rPr>
              <a:t>Lay the foundations of the earth, </a:t>
            </a:r>
            <a:br>
              <a:rPr lang="en-US" sz="2800" b="1" dirty="0">
                <a:solidFill>
                  <a:prstClr val="white"/>
                </a:solidFill>
              </a:rPr>
            </a:br>
            <a:r>
              <a:rPr lang="en-US" sz="2800" b="1" dirty="0">
                <a:solidFill>
                  <a:prstClr val="white"/>
                </a:solidFill>
              </a:rPr>
              <a:t>And say to Zion, ‘You </a:t>
            </a:r>
            <a:r>
              <a:rPr lang="en-US" sz="2800" b="1" i="1" dirty="0">
                <a:solidFill>
                  <a:prstClr val="white"/>
                </a:solidFill>
              </a:rPr>
              <a:t>are</a:t>
            </a:r>
            <a:r>
              <a:rPr lang="en-US" sz="2800" b="1" dirty="0">
                <a:solidFill>
                  <a:prstClr val="white"/>
                </a:solidFill>
              </a:rPr>
              <a:t> My people.’”</a:t>
            </a:r>
            <a:endParaRPr lang="en-US" sz="2800" b="1" dirty="0">
              <a:solidFill>
                <a:prstClr val="white"/>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28600"/>
            <a:ext cx="5562600" cy="1039368"/>
          </a:xfrm>
        </p:spPr>
        <p:txBody>
          <a:bodyPr/>
          <a:lstStyle/>
          <a:p>
            <a:r>
              <a:rPr lang="en-US" dirty="0" smtClean="0"/>
              <a:t>John 17:8,14</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819400" y="1447800"/>
            <a:ext cx="6172200" cy="2492990"/>
          </a:xfrm>
          <a:prstGeom prst="rect">
            <a:avLst/>
          </a:prstGeom>
        </p:spPr>
        <p:txBody>
          <a:bodyPr wrap="square">
            <a:spAutoFit/>
          </a:bodyPr>
          <a:lstStyle/>
          <a:p>
            <a:r>
              <a:rPr lang="en-US" sz="2600" baseline="30000" dirty="0">
                <a:solidFill>
                  <a:prstClr val="white"/>
                </a:solidFill>
              </a:rPr>
              <a:t>8</a:t>
            </a:r>
            <a:r>
              <a:rPr lang="en-US" sz="2600" dirty="0">
                <a:solidFill>
                  <a:prstClr val="white"/>
                </a:solidFill>
              </a:rPr>
              <a:t> </a:t>
            </a:r>
            <a:r>
              <a:rPr lang="en-US" sz="2600" b="1" dirty="0">
                <a:solidFill>
                  <a:prstClr val="white"/>
                </a:solidFill>
              </a:rPr>
              <a:t>For I have given to them the words which You have given Me; and they have received </a:t>
            </a:r>
            <a:r>
              <a:rPr lang="en-US" sz="2600" b="1" i="1" dirty="0">
                <a:solidFill>
                  <a:prstClr val="white"/>
                </a:solidFill>
              </a:rPr>
              <a:t>them,</a:t>
            </a:r>
            <a:r>
              <a:rPr lang="en-US" sz="2600" b="1" dirty="0">
                <a:solidFill>
                  <a:prstClr val="white"/>
                </a:solidFill>
              </a:rPr>
              <a:t> and have known surely that I came forth from You; and they have believed that You sent Me. </a:t>
            </a:r>
            <a:br>
              <a:rPr lang="en-US" sz="2600" b="1" dirty="0">
                <a:solidFill>
                  <a:prstClr val="white"/>
                </a:solidFill>
              </a:rPr>
            </a:br>
            <a:endParaRPr lang="en-US" sz="2600" b="1" dirty="0">
              <a:solidFill>
                <a:prstClr val="white"/>
              </a:solidFill>
            </a:endParaRPr>
          </a:p>
        </p:txBody>
      </p:sp>
      <p:sp>
        <p:nvSpPr>
          <p:cNvPr id="8" name="Rectangle 7"/>
          <p:cNvSpPr/>
          <p:nvPr/>
        </p:nvSpPr>
        <p:spPr>
          <a:xfrm>
            <a:off x="2819400" y="4038600"/>
            <a:ext cx="6172200" cy="1692771"/>
          </a:xfrm>
          <a:prstGeom prst="rect">
            <a:avLst/>
          </a:prstGeom>
        </p:spPr>
        <p:txBody>
          <a:bodyPr wrap="square">
            <a:spAutoFit/>
          </a:bodyPr>
          <a:lstStyle/>
          <a:p>
            <a:r>
              <a:rPr lang="en-US" sz="2600" b="1" baseline="30000" dirty="0">
                <a:solidFill>
                  <a:prstClr val="white"/>
                </a:solidFill>
              </a:rPr>
              <a:t>14</a:t>
            </a:r>
            <a:r>
              <a:rPr lang="en-US" sz="2600" b="1" dirty="0">
                <a:solidFill>
                  <a:prstClr val="white"/>
                </a:solidFill>
              </a:rPr>
              <a:t> I have given them Your word; and the world has hated them because they are not of the world, just as I am not of the world. </a:t>
            </a:r>
            <a:endParaRPr lang="en-US" sz="2600" b="1" dirty="0">
              <a:solidFill>
                <a:prstClr val="white"/>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381000"/>
            <a:ext cx="5562600" cy="1039368"/>
          </a:xfrm>
        </p:spPr>
        <p:txBody>
          <a:bodyPr/>
          <a:lstStyle/>
          <a:p>
            <a:r>
              <a:rPr lang="en-US" dirty="0" smtClean="0"/>
              <a:t>John 16:13</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819400" y="2057400"/>
            <a:ext cx="6172200" cy="2677656"/>
          </a:xfrm>
          <a:prstGeom prst="rect">
            <a:avLst/>
          </a:prstGeom>
        </p:spPr>
        <p:txBody>
          <a:bodyPr wrap="square">
            <a:spAutoFit/>
          </a:bodyPr>
          <a:lstStyle/>
          <a:p>
            <a:pPr algn="just"/>
            <a:r>
              <a:rPr lang="en-US" sz="2800" b="1" baseline="30000" dirty="0">
                <a:solidFill>
                  <a:prstClr val="white"/>
                </a:solidFill>
              </a:rPr>
              <a:t>13</a:t>
            </a:r>
            <a:r>
              <a:rPr lang="en-US" sz="2800" b="1" dirty="0">
                <a:solidFill>
                  <a:prstClr val="white"/>
                </a:solidFill>
              </a:rPr>
              <a:t> However, when He, the Spirit of truth, has come, He will guide you into all truth; for He will not speak on His own </a:t>
            </a:r>
            <a:r>
              <a:rPr lang="en-US" sz="2800" b="1" i="1" dirty="0">
                <a:solidFill>
                  <a:prstClr val="white"/>
                </a:solidFill>
              </a:rPr>
              <a:t>authority,</a:t>
            </a:r>
            <a:r>
              <a:rPr lang="en-US" sz="2800" b="1" dirty="0">
                <a:solidFill>
                  <a:prstClr val="white"/>
                </a:solidFill>
              </a:rPr>
              <a:t> but whatever He hears He will speak; and He will tell you things to come. </a:t>
            </a:r>
            <a:endParaRPr lang="en-US" sz="2800" b="1" dirty="0">
              <a:solidFill>
                <a:prstClr val="white"/>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304800"/>
            <a:ext cx="6324600" cy="886968"/>
          </a:xfrm>
        </p:spPr>
        <p:txBody>
          <a:bodyPr/>
          <a:lstStyle/>
          <a:p>
            <a:r>
              <a:rPr lang="en-US" dirty="0" smtClean="0"/>
              <a:t>1 Corinthians 2:7-13</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810000" y="32004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743200" y="733246"/>
            <a:ext cx="6400800" cy="6124754"/>
          </a:xfrm>
          <a:prstGeom prst="rect">
            <a:avLst/>
          </a:prstGeom>
        </p:spPr>
        <p:txBody>
          <a:bodyPr wrap="square">
            <a:spAutoFit/>
          </a:bodyPr>
          <a:lstStyle/>
          <a:p>
            <a:r>
              <a:rPr lang="en-US" sz="2800" b="1" baseline="30000" dirty="0">
                <a:solidFill>
                  <a:prstClr val="white"/>
                </a:solidFill>
              </a:rPr>
              <a:t>7</a:t>
            </a:r>
            <a:r>
              <a:rPr lang="en-US" sz="2800" b="1" dirty="0">
                <a:solidFill>
                  <a:prstClr val="white"/>
                </a:solidFill>
              </a:rPr>
              <a:t> But we speak the wisdom of God in a mystery, the hidden </a:t>
            </a:r>
            <a:r>
              <a:rPr lang="en-US" sz="2800" b="1" i="1" dirty="0">
                <a:solidFill>
                  <a:prstClr val="white"/>
                </a:solidFill>
              </a:rPr>
              <a:t>wisdom</a:t>
            </a:r>
            <a:r>
              <a:rPr lang="en-US" sz="2800" b="1" dirty="0">
                <a:solidFill>
                  <a:prstClr val="white"/>
                </a:solidFill>
              </a:rPr>
              <a:t> which God ordained before the ages for our glory, </a:t>
            </a:r>
            <a:r>
              <a:rPr lang="en-US" sz="2800" b="1" baseline="30000" dirty="0">
                <a:solidFill>
                  <a:prstClr val="white"/>
                </a:solidFill>
              </a:rPr>
              <a:t>8</a:t>
            </a:r>
            <a:r>
              <a:rPr lang="en-US" sz="2800" b="1" dirty="0">
                <a:solidFill>
                  <a:prstClr val="white"/>
                </a:solidFill>
              </a:rPr>
              <a:t> which none of the rulers of this age knew; for had they known, they would not have crucified the Lord of glory. </a:t>
            </a:r>
            <a:br>
              <a:rPr lang="en-US" sz="2800" b="1" dirty="0">
                <a:solidFill>
                  <a:prstClr val="white"/>
                </a:solidFill>
              </a:rPr>
            </a:br>
            <a:r>
              <a:rPr lang="en-US" sz="2800" b="1" baseline="30000" dirty="0">
                <a:solidFill>
                  <a:prstClr val="white"/>
                </a:solidFill>
              </a:rPr>
              <a:t>9</a:t>
            </a:r>
            <a:r>
              <a:rPr lang="en-US" sz="2800" b="1" dirty="0">
                <a:solidFill>
                  <a:prstClr val="white"/>
                </a:solidFill>
              </a:rPr>
              <a:t> But as it is written: </a:t>
            </a:r>
            <a:r>
              <a:rPr lang="en-US" sz="2800" b="1" i="1" dirty="0">
                <a:solidFill>
                  <a:prstClr val="white"/>
                </a:solidFill>
              </a:rPr>
              <a:t>“ Eye has not seen, nor ear heard,</a:t>
            </a:r>
            <a:r>
              <a:rPr lang="en-US" sz="2800" b="1" dirty="0">
                <a:solidFill>
                  <a:prstClr val="white"/>
                </a:solidFill>
              </a:rPr>
              <a:t/>
            </a:r>
            <a:br>
              <a:rPr lang="en-US" sz="2800" b="1" dirty="0">
                <a:solidFill>
                  <a:prstClr val="white"/>
                </a:solidFill>
              </a:rPr>
            </a:br>
            <a:r>
              <a:rPr lang="en-US" sz="2800" b="1" i="1" dirty="0">
                <a:solidFill>
                  <a:prstClr val="white"/>
                </a:solidFill>
              </a:rPr>
              <a:t>Nor have entered into the heart of man</a:t>
            </a:r>
            <a:r>
              <a:rPr lang="en-US" sz="2800" b="1" dirty="0">
                <a:solidFill>
                  <a:prstClr val="white"/>
                </a:solidFill>
              </a:rPr>
              <a:t/>
            </a:r>
            <a:br>
              <a:rPr lang="en-US" sz="2800" b="1" dirty="0">
                <a:solidFill>
                  <a:prstClr val="white"/>
                </a:solidFill>
              </a:rPr>
            </a:br>
            <a:r>
              <a:rPr lang="en-US" sz="2800" b="1" i="1" dirty="0">
                <a:solidFill>
                  <a:prstClr val="white"/>
                </a:solidFill>
              </a:rPr>
              <a:t>The things which God has prepared for those who love Him.”</a:t>
            </a:r>
            <a:r>
              <a:rPr lang="en-US" sz="2800" b="1" dirty="0">
                <a:solidFill>
                  <a:prstClr val="white"/>
                </a:solidFill>
              </a:rPr>
              <a:t/>
            </a:r>
            <a:br>
              <a:rPr lang="en-US" sz="2800" b="1" dirty="0">
                <a:solidFill>
                  <a:prstClr val="white"/>
                </a:solidFill>
              </a:rPr>
            </a:br>
            <a:endParaRPr lang="en-US" sz="2800" b="1" dirty="0">
              <a:solidFill>
                <a:prstClr val="white"/>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152400"/>
            <a:ext cx="6324600" cy="886968"/>
          </a:xfrm>
        </p:spPr>
        <p:txBody>
          <a:bodyPr/>
          <a:lstStyle/>
          <a:p>
            <a:r>
              <a:rPr lang="en-US" dirty="0" smtClean="0"/>
              <a:t>1 Corinthians 2:7-13</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810000" y="32004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743200" y="1828800"/>
            <a:ext cx="6248400" cy="5539978"/>
          </a:xfrm>
          <a:prstGeom prst="rect">
            <a:avLst/>
          </a:prstGeom>
        </p:spPr>
        <p:txBody>
          <a:bodyPr wrap="square">
            <a:spAutoFit/>
          </a:bodyPr>
          <a:lstStyle/>
          <a:p>
            <a:pPr algn="ctr"/>
            <a:r>
              <a:rPr lang="en-US" dirty="0">
                <a:solidFill>
                  <a:prstClr val="white"/>
                </a:solidFill>
              </a:rPr>
              <a:t/>
            </a:r>
            <a:br>
              <a:rPr lang="en-US" dirty="0">
                <a:solidFill>
                  <a:prstClr val="white"/>
                </a:solidFill>
              </a:rPr>
            </a:br>
            <a:r>
              <a:rPr lang="en-US" sz="2800" b="1" baseline="30000" dirty="0">
                <a:solidFill>
                  <a:prstClr val="white"/>
                </a:solidFill>
              </a:rPr>
              <a:t>10</a:t>
            </a:r>
            <a:r>
              <a:rPr lang="en-US" sz="2800" b="1" dirty="0">
                <a:solidFill>
                  <a:prstClr val="white"/>
                </a:solidFill>
              </a:rPr>
              <a:t> But God has revealed </a:t>
            </a:r>
            <a:r>
              <a:rPr lang="en-US" sz="2800" b="1" i="1" dirty="0">
                <a:solidFill>
                  <a:prstClr val="white"/>
                </a:solidFill>
              </a:rPr>
              <a:t>them</a:t>
            </a:r>
            <a:r>
              <a:rPr lang="en-US" sz="2800" b="1" dirty="0">
                <a:solidFill>
                  <a:prstClr val="white"/>
                </a:solidFill>
              </a:rPr>
              <a:t> to us through His Spirit. For the Spirit searches all things, yes, the deep things of God. </a:t>
            </a:r>
            <a:r>
              <a:rPr lang="en-US" sz="2800" b="1" baseline="30000" dirty="0">
                <a:solidFill>
                  <a:prstClr val="white"/>
                </a:solidFill>
              </a:rPr>
              <a:t>11</a:t>
            </a:r>
            <a:r>
              <a:rPr lang="en-US" sz="2800" b="1" dirty="0">
                <a:solidFill>
                  <a:prstClr val="white"/>
                </a:solidFill>
              </a:rPr>
              <a:t> For what man knows the things of a man except the spirit of the man which is in him? Even so no one knows the things of God except the Spirit of God. </a:t>
            </a:r>
          </a:p>
          <a:p>
            <a:pPr algn="ctr"/>
            <a:r>
              <a:rPr lang="en-US" sz="2800" dirty="0">
                <a:solidFill>
                  <a:prstClr val="white"/>
                </a:solidFill>
              </a:rPr>
              <a:t/>
            </a:r>
            <a:br>
              <a:rPr lang="en-US" sz="2800" dirty="0">
                <a:solidFill>
                  <a:prstClr val="white"/>
                </a:solidFill>
              </a:rPr>
            </a:br>
            <a:r>
              <a:rPr lang="en-US" sz="2800" dirty="0">
                <a:solidFill>
                  <a:prstClr val="white"/>
                </a:solidFill>
              </a:rPr>
              <a:t/>
            </a:r>
            <a:br>
              <a:rPr lang="en-US" sz="2800" dirty="0">
                <a:solidFill>
                  <a:prstClr val="white"/>
                </a:solidFill>
              </a:rPr>
            </a:br>
            <a:endParaRPr lang="en-US" sz="2800" dirty="0">
              <a:solidFill>
                <a:prstClr val="white"/>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8229600" cy="1828800"/>
          </a:xfrm>
        </p:spPr>
        <p:txBody>
          <a:bodyPr>
            <a:normAutofit/>
          </a:bodyPr>
          <a:lstStyle/>
          <a:p>
            <a:r>
              <a:rPr lang="en-US" dirty="0" smtClean="0"/>
              <a:t>introduction</a:t>
            </a:r>
            <a:r>
              <a:rPr lang="en-US" sz="2000" dirty="0" smtClean="0"/>
              <a:t>   </a:t>
            </a:r>
            <a:endParaRPr lang="en-US" sz="2000" dirty="0"/>
          </a:p>
        </p:txBody>
      </p:sp>
      <p:sp>
        <p:nvSpPr>
          <p:cNvPr id="3" name="Subtitle 2"/>
          <p:cNvSpPr>
            <a:spLocks noGrp="1"/>
          </p:cNvSpPr>
          <p:nvPr>
            <p:ph type="subTitle" idx="1"/>
          </p:nvPr>
        </p:nvSpPr>
        <p:spPr>
          <a:xfrm>
            <a:off x="304800" y="1219200"/>
            <a:ext cx="8382000" cy="5410200"/>
          </a:xfrm>
        </p:spPr>
        <p:txBody>
          <a:bodyPr>
            <a:noAutofit/>
          </a:bodyPr>
          <a:lstStyle/>
          <a:p>
            <a:pPr algn="just"/>
            <a:r>
              <a:rPr lang="en-US" b="1" dirty="0" smtClean="0"/>
              <a:t>As we begin, let us observe that we human beings are different in many ways to every other creature on earth. We think about things, big things, and the same big questions that little children ask of their parents are the same big questions that every thoughtful adult keeps asking. Were did I come from ? (question of origins) Why am I here ?  (question of purpose)</a:t>
            </a:r>
          </a:p>
          <a:p>
            <a:pPr algn="just"/>
            <a:r>
              <a:rPr lang="en-US" b="1" dirty="0" smtClean="0"/>
              <a:t>Where am I going ? (what happens when I die) </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304800"/>
            <a:ext cx="6324600" cy="886968"/>
          </a:xfrm>
        </p:spPr>
        <p:txBody>
          <a:bodyPr/>
          <a:lstStyle/>
          <a:p>
            <a:r>
              <a:rPr lang="en-US" dirty="0" smtClean="0"/>
              <a:t>1 Corinthians 2:7-13</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810000" y="32004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743200" y="1371600"/>
            <a:ext cx="6248400" cy="6155531"/>
          </a:xfrm>
          <a:prstGeom prst="rect">
            <a:avLst/>
          </a:prstGeom>
        </p:spPr>
        <p:txBody>
          <a:bodyPr wrap="square">
            <a:spAutoFit/>
          </a:bodyPr>
          <a:lstStyle/>
          <a:p>
            <a:pPr algn="ctr"/>
            <a:r>
              <a:rPr lang="en-US" dirty="0">
                <a:solidFill>
                  <a:prstClr val="white"/>
                </a:solidFill>
              </a:rPr>
              <a:t/>
            </a:r>
            <a:br>
              <a:rPr lang="en-US" dirty="0">
                <a:solidFill>
                  <a:prstClr val="white"/>
                </a:solidFill>
              </a:rPr>
            </a:br>
            <a:r>
              <a:rPr lang="en-US" sz="2400" b="1" dirty="0">
                <a:solidFill>
                  <a:prstClr val="white"/>
                </a:solidFill>
              </a:rPr>
              <a:t> </a:t>
            </a:r>
            <a:r>
              <a:rPr lang="en-US" sz="2800" b="1" baseline="30000" dirty="0">
                <a:solidFill>
                  <a:prstClr val="white"/>
                </a:solidFill>
              </a:rPr>
              <a:t>12</a:t>
            </a:r>
            <a:r>
              <a:rPr lang="en-US" sz="2800" b="1" dirty="0">
                <a:solidFill>
                  <a:prstClr val="white"/>
                </a:solidFill>
              </a:rPr>
              <a:t> Now we have received, not the spirit of the world, but the Spirit who is from God, that we might know the things that have been freely given to us by God.</a:t>
            </a:r>
            <a:br>
              <a:rPr lang="en-US" sz="2800" b="1" dirty="0">
                <a:solidFill>
                  <a:prstClr val="white"/>
                </a:solidFill>
              </a:rPr>
            </a:br>
            <a:r>
              <a:rPr lang="en-US" sz="2800" b="1" baseline="30000" dirty="0">
                <a:solidFill>
                  <a:prstClr val="white"/>
                </a:solidFill>
              </a:rPr>
              <a:t>13</a:t>
            </a:r>
            <a:r>
              <a:rPr lang="en-US" sz="2800" b="1" dirty="0">
                <a:solidFill>
                  <a:prstClr val="white"/>
                </a:solidFill>
              </a:rPr>
              <a:t> These things we also speak, not in words which man’s wisdom teaches but which the Holy Spirit teaches, comparing spiritual things with spiritual.</a:t>
            </a:r>
          </a:p>
          <a:p>
            <a:pPr algn="ctr"/>
            <a:endParaRPr lang="en-US" sz="2400" b="1" dirty="0">
              <a:solidFill>
                <a:prstClr val="white"/>
              </a:solidFill>
            </a:endParaRPr>
          </a:p>
          <a:p>
            <a:pPr algn="ctr"/>
            <a:r>
              <a:rPr lang="en-US" sz="2400" b="1" dirty="0">
                <a:solidFill>
                  <a:prstClr val="white"/>
                </a:solidFill>
              </a:rPr>
              <a:t/>
            </a:r>
            <a:br>
              <a:rPr lang="en-US" sz="2400" b="1" dirty="0">
                <a:solidFill>
                  <a:prstClr val="white"/>
                </a:solidFill>
              </a:rPr>
            </a:br>
            <a:r>
              <a:rPr lang="en-US" sz="2400" b="1" dirty="0">
                <a:solidFill>
                  <a:prstClr val="white"/>
                </a:solidFill>
              </a:rPr>
              <a:t/>
            </a:r>
            <a:br>
              <a:rPr lang="en-US" sz="2400" b="1" dirty="0">
                <a:solidFill>
                  <a:prstClr val="white"/>
                </a:solidFill>
              </a:rPr>
            </a:b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609600"/>
            <a:ext cx="5562600" cy="1039368"/>
          </a:xfrm>
        </p:spPr>
        <p:txBody>
          <a:bodyPr/>
          <a:lstStyle/>
          <a:p>
            <a:r>
              <a:rPr lang="en-US" dirty="0" err="1" smtClean="0"/>
              <a:t>Galations</a:t>
            </a:r>
            <a:r>
              <a:rPr lang="en-US" dirty="0" smtClean="0"/>
              <a:t> 1:11,12</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3124200" y="2133601"/>
            <a:ext cx="5791200" cy="3624069"/>
          </a:xfrm>
          <a:prstGeom prst="rect">
            <a:avLst/>
          </a:prstGeom>
        </p:spPr>
        <p:txBody>
          <a:bodyPr wrap="square">
            <a:spAutoFit/>
          </a:bodyPr>
          <a:lstStyle/>
          <a:p>
            <a:r>
              <a:rPr lang="en-US" sz="2800" b="1" baseline="30000" dirty="0">
                <a:solidFill>
                  <a:prstClr val="white"/>
                </a:solidFill>
              </a:rPr>
              <a:t>11</a:t>
            </a:r>
            <a:r>
              <a:rPr lang="en-US" sz="2800" b="1" dirty="0">
                <a:solidFill>
                  <a:prstClr val="white"/>
                </a:solidFill>
              </a:rPr>
              <a:t> But I make known to you, brethren, that the gospel which was preached by me is not according to man. </a:t>
            </a:r>
            <a:r>
              <a:rPr lang="en-US" sz="2800" b="1" baseline="30000" dirty="0">
                <a:solidFill>
                  <a:prstClr val="white"/>
                </a:solidFill>
              </a:rPr>
              <a:t>12</a:t>
            </a:r>
            <a:r>
              <a:rPr lang="en-US" sz="2800" b="1" dirty="0">
                <a:solidFill>
                  <a:prstClr val="white"/>
                </a:solidFill>
              </a:rPr>
              <a:t> For I neither received it from man, nor was I taught </a:t>
            </a:r>
            <a:r>
              <a:rPr lang="en-US" sz="2800" b="1" i="1" dirty="0">
                <a:solidFill>
                  <a:prstClr val="white"/>
                </a:solidFill>
              </a:rPr>
              <a:t>it,</a:t>
            </a:r>
            <a:r>
              <a:rPr lang="en-US" sz="2800" b="1" dirty="0">
                <a:solidFill>
                  <a:prstClr val="white"/>
                </a:solidFill>
              </a:rPr>
              <a:t> but </a:t>
            </a:r>
            <a:r>
              <a:rPr lang="en-US" sz="2800" b="1" i="1" dirty="0">
                <a:solidFill>
                  <a:prstClr val="white"/>
                </a:solidFill>
              </a:rPr>
              <a:t>it</a:t>
            </a:r>
            <a:r>
              <a:rPr lang="en-US" sz="2800" b="1" dirty="0">
                <a:solidFill>
                  <a:prstClr val="white"/>
                </a:solidFill>
              </a:rPr>
              <a:t> </a:t>
            </a:r>
            <a:r>
              <a:rPr lang="en-US" sz="2800" b="1" i="1" dirty="0">
                <a:solidFill>
                  <a:prstClr val="white"/>
                </a:solidFill>
              </a:rPr>
              <a:t>came</a:t>
            </a:r>
            <a:r>
              <a:rPr lang="en-US" sz="2800" b="1" dirty="0">
                <a:solidFill>
                  <a:prstClr val="white"/>
                </a:solidFill>
              </a:rPr>
              <a:t> through the revelation of Jesus Christ. </a:t>
            </a:r>
            <a:br>
              <a:rPr lang="en-US" sz="2800" b="1" dirty="0">
                <a:solidFill>
                  <a:prstClr val="white"/>
                </a:solidFill>
              </a:rPr>
            </a:br>
            <a:endParaRPr lang="en-US" sz="2800" b="1" dirty="0">
              <a:solidFill>
                <a:prstClr val="white"/>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33400"/>
            <a:ext cx="8229600" cy="1828800"/>
          </a:xfrm>
        </p:spPr>
        <p:txBody>
          <a:bodyPr>
            <a:normAutofit/>
          </a:bodyPr>
          <a:lstStyle/>
          <a:p>
            <a:endParaRPr lang="en-US" sz="2000" dirty="0"/>
          </a:p>
        </p:txBody>
      </p:sp>
      <p:sp>
        <p:nvSpPr>
          <p:cNvPr id="3" name="Subtitle 2"/>
          <p:cNvSpPr>
            <a:spLocks noGrp="1"/>
          </p:cNvSpPr>
          <p:nvPr>
            <p:ph type="subTitle" idx="1"/>
          </p:nvPr>
        </p:nvSpPr>
        <p:spPr>
          <a:xfrm>
            <a:off x="685800" y="1828800"/>
            <a:ext cx="7620000" cy="1752600"/>
          </a:xfrm>
        </p:spPr>
        <p:txBody>
          <a:bodyPr>
            <a:noAutofit/>
          </a:bodyPr>
          <a:lstStyle/>
          <a:p>
            <a:r>
              <a:rPr lang="en-US" sz="3200" b="1" dirty="0" smtClean="0"/>
              <a:t>The claim both presumed and stated in the Bible from beginning to end is that God having created all things including man then revealed Himself and His will through inspired men in  the Holy Scriptures .</a:t>
            </a:r>
          </a:p>
          <a:p>
            <a:endParaRPr lang="en-US" sz="1400" b="1"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228600"/>
            <a:ext cx="5562600" cy="1039368"/>
          </a:xfrm>
        </p:spPr>
        <p:txBody>
          <a:bodyPr/>
          <a:lstStyle/>
          <a:p>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6" name="Picture 5" descr="two possibilities 00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7848600" cy="1066800"/>
          </a:xfrm>
        </p:spPr>
        <p:txBody>
          <a:bodyPr>
            <a:normAutofit/>
          </a:bodyPr>
          <a:lstStyle/>
          <a:p>
            <a:r>
              <a:rPr lang="en-US" dirty="0" smtClean="0"/>
              <a:t>   Unity of the bible</a:t>
            </a:r>
            <a:endParaRPr lang="en-US" dirty="0"/>
          </a:p>
        </p:txBody>
      </p:sp>
      <p:sp>
        <p:nvSpPr>
          <p:cNvPr id="3" name="Subtitle 2"/>
          <p:cNvSpPr>
            <a:spLocks noGrp="1"/>
          </p:cNvSpPr>
          <p:nvPr>
            <p:ph type="subTitle" idx="1"/>
          </p:nvPr>
        </p:nvSpPr>
        <p:spPr>
          <a:xfrm>
            <a:off x="914400" y="1447800"/>
            <a:ext cx="7620000" cy="1752600"/>
          </a:xfrm>
        </p:spPr>
        <p:txBody>
          <a:bodyPr>
            <a:noAutofit/>
          </a:bodyPr>
          <a:lstStyle/>
          <a:p>
            <a:r>
              <a:rPr lang="en-US" b="1" dirty="0" smtClean="0"/>
              <a:t>We think of the Bible as one book but it is actually 66 books written by about 40 men over a period of approximately 1500 years. These writers had different backgrounds, spoke different languages and lived in different areas, yet their writings make a complete and harmonious whole, the unfolding story of God’s love in redeeming mankind through his son Jesus the Christ.</a:t>
            </a:r>
          </a:p>
          <a:p>
            <a:endParaRPr lang="en-US" sz="1400" b="1"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228600"/>
            <a:ext cx="5562600" cy="1039368"/>
          </a:xfrm>
        </p:spPr>
        <p:txBody>
          <a:bodyPr/>
          <a:lstStyle/>
          <a:p>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6" name="Picture 5" descr="unity 001.jpg"/>
          <p:cNvPicPr>
            <a:picLocks noChangeAspect="1"/>
          </p:cNvPicPr>
          <p:nvPr/>
        </p:nvPicPr>
        <p:blipFill>
          <a:blip r:embed="rId3" cstate="print"/>
          <a:stretch>
            <a:fillRect/>
          </a:stretch>
        </p:blipFill>
        <p:spPr>
          <a:xfrm>
            <a:off x="0" y="3"/>
            <a:ext cx="9144000" cy="6857999"/>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7848600" cy="1066800"/>
          </a:xfrm>
        </p:spPr>
        <p:txBody>
          <a:bodyPr>
            <a:normAutofit/>
          </a:bodyPr>
          <a:lstStyle/>
          <a:p>
            <a:endParaRPr lang="en-US" dirty="0"/>
          </a:p>
        </p:txBody>
      </p:sp>
      <p:sp>
        <p:nvSpPr>
          <p:cNvPr id="3" name="Subtitle 2"/>
          <p:cNvSpPr>
            <a:spLocks noGrp="1"/>
          </p:cNvSpPr>
          <p:nvPr>
            <p:ph type="subTitle" idx="1"/>
          </p:nvPr>
        </p:nvSpPr>
        <p:spPr>
          <a:xfrm>
            <a:off x="914400" y="1447800"/>
            <a:ext cx="7620000" cy="1752600"/>
          </a:xfrm>
        </p:spPr>
        <p:txBody>
          <a:bodyPr>
            <a:noAutofit/>
          </a:bodyPr>
          <a:lstStyle/>
          <a:p>
            <a:r>
              <a:rPr lang="en-US" b="1" dirty="0" smtClean="0"/>
              <a:t>The unity of the scriptures could not have been achieved by uninspired men who  had limited knowledge, short  life spans, narrow earthly perspective and little or no access to what others had written. The only reasonable explanation is that these men were guided by the same mind, one who had all knowledge, unlimited lifespan and was present everywhere at all times. </a:t>
            </a:r>
            <a:endParaRPr lang="en-US" b="1"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848600" cy="1066800"/>
          </a:xfrm>
        </p:spPr>
        <p:txBody>
          <a:bodyPr>
            <a:normAutofit/>
          </a:bodyPr>
          <a:lstStyle/>
          <a:p>
            <a:r>
              <a:rPr lang="en-US" dirty="0" smtClean="0"/>
              <a:t>Fulfilled prophecy</a:t>
            </a:r>
            <a:endParaRPr lang="en-US" dirty="0"/>
          </a:p>
        </p:txBody>
      </p:sp>
      <p:sp>
        <p:nvSpPr>
          <p:cNvPr id="3" name="Subtitle 2"/>
          <p:cNvSpPr>
            <a:spLocks noGrp="1"/>
          </p:cNvSpPr>
          <p:nvPr>
            <p:ph type="subTitle" idx="1"/>
          </p:nvPr>
        </p:nvSpPr>
        <p:spPr>
          <a:xfrm>
            <a:off x="838200" y="2362200"/>
            <a:ext cx="7620000" cy="1752600"/>
          </a:xfrm>
        </p:spPr>
        <p:txBody>
          <a:bodyPr>
            <a:noAutofit/>
          </a:bodyPr>
          <a:lstStyle/>
          <a:p>
            <a:r>
              <a:rPr lang="en-US" b="1" dirty="0" smtClean="0"/>
              <a:t>The prophecies of the Old Testament, written hundreds of years in advance of the events foretold ,yet fulfilled in minute detail, constitute one of the strongest proofs for the inspiration of the Bible.</a:t>
            </a:r>
            <a:endParaRPr lang="en-US" b="1"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52400"/>
            <a:ext cx="5562600" cy="1039368"/>
          </a:xfrm>
        </p:spPr>
        <p:txBody>
          <a:bodyPr/>
          <a:lstStyle/>
          <a:p>
            <a:r>
              <a:rPr lang="en-US" dirty="0" smtClean="0"/>
              <a:t>Isaiah 46:9-10</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3" cstate="print"/>
          <a:stretch>
            <a:fillRect/>
          </a:stretch>
        </p:blipFill>
        <p:spPr>
          <a:xfrm>
            <a:off x="0" y="1676402"/>
            <a:ext cx="2667000" cy="3505201"/>
          </a:xfrm>
          <a:prstGeom prst="rect">
            <a:avLst/>
          </a:prstGeom>
        </p:spPr>
      </p:pic>
      <p:sp>
        <p:nvSpPr>
          <p:cNvPr id="7" name="Rectangle 6"/>
          <p:cNvSpPr/>
          <p:nvPr/>
        </p:nvSpPr>
        <p:spPr>
          <a:xfrm>
            <a:off x="3276600" y="-184667"/>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819400" y="1164134"/>
            <a:ext cx="6172200" cy="5693866"/>
          </a:xfrm>
          <a:prstGeom prst="rect">
            <a:avLst/>
          </a:prstGeom>
        </p:spPr>
        <p:txBody>
          <a:bodyPr wrap="square">
            <a:spAutoFit/>
          </a:bodyPr>
          <a:lstStyle/>
          <a:p>
            <a:r>
              <a:rPr lang="en-US" sz="2800" b="1" baseline="30000" dirty="0">
                <a:solidFill>
                  <a:prstClr val="white"/>
                </a:solidFill>
              </a:rPr>
              <a:t>9</a:t>
            </a:r>
            <a:r>
              <a:rPr lang="en-US" sz="2800" b="1" dirty="0">
                <a:solidFill>
                  <a:prstClr val="white"/>
                </a:solidFill>
              </a:rPr>
              <a:t> Remember the former things of old, </a:t>
            </a:r>
            <a:br>
              <a:rPr lang="en-US" sz="2800" b="1" dirty="0">
                <a:solidFill>
                  <a:prstClr val="white"/>
                </a:solidFill>
              </a:rPr>
            </a:br>
            <a:r>
              <a:rPr lang="en-US" sz="2800" b="1" dirty="0">
                <a:solidFill>
                  <a:prstClr val="white"/>
                </a:solidFill>
              </a:rPr>
              <a:t>For I </a:t>
            </a:r>
            <a:r>
              <a:rPr lang="en-US" sz="2800" b="1" i="1" dirty="0">
                <a:solidFill>
                  <a:prstClr val="white"/>
                </a:solidFill>
              </a:rPr>
              <a:t>am</a:t>
            </a:r>
            <a:r>
              <a:rPr lang="en-US" sz="2800" b="1" dirty="0">
                <a:solidFill>
                  <a:prstClr val="white"/>
                </a:solidFill>
              </a:rPr>
              <a:t> God, and </a:t>
            </a:r>
            <a:r>
              <a:rPr lang="en-US" sz="2800" b="1" i="1" dirty="0">
                <a:solidFill>
                  <a:prstClr val="white"/>
                </a:solidFill>
              </a:rPr>
              <a:t>there is</a:t>
            </a:r>
            <a:r>
              <a:rPr lang="en-US" sz="2800" b="1" dirty="0">
                <a:solidFill>
                  <a:prstClr val="white"/>
                </a:solidFill>
              </a:rPr>
              <a:t> no other; </a:t>
            </a:r>
            <a:br>
              <a:rPr lang="en-US" sz="2800" b="1" dirty="0">
                <a:solidFill>
                  <a:prstClr val="white"/>
                </a:solidFill>
              </a:rPr>
            </a:br>
            <a:r>
              <a:rPr lang="en-US" sz="2800" b="1" i="1" dirty="0">
                <a:solidFill>
                  <a:prstClr val="white"/>
                </a:solidFill>
              </a:rPr>
              <a:t>I am</a:t>
            </a:r>
            <a:r>
              <a:rPr lang="en-US" sz="2800" b="1" dirty="0">
                <a:solidFill>
                  <a:prstClr val="white"/>
                </a:solidFill>
              </a:rPr>
              <a:t> God, and </a:t>
            </a:r>
            <a:r>
              <a:rPr lang="en-US" sz="2800" b="1" i="1" dirty="0">
                <a:solidFill>
                  <a:prstClr val="white"/>
                </a:solidFill>
              </a:rPr>
              <a:t>there is</a:t>
            </a:r>
            <a:r>
              <a:rPr lang="en-US" sz="2800" b="1" dirty="0">
                <a:solidFill>
                  <a:prstClr val="white"/>
                </a:solidFill>
              </a:rPr>
              <a:t> none like Me, </a:t>
            </a:r>
            <a:br>
              <a:rPr lang="en-US" sz="2800" b="1" dirty="0">
                <a:solidFill>
                  <a:prstClr val="white"/>
                </a:solidFill>
              </a:rPr>
            </a:br>
            <a:r>
              <a:rPr lang="en-US" sz="2800" b="1" baseline="30000" dirty="0">
                <a:solidFill>
                  <a:prstClr val="white"/>
                </a:solidFill>
              </a:rPr>
              <a:t>10</a:t>
            </a:r>
            <a:r>
              <a:rPr lang="en-US" sz="2800" b="1" dirty="0">
                <a:solidFill>
                  <a:prstClr val="white"/>
                </a:solidFill>
              </a:rPr>
              <a:t> Declaring the end from the beginning, </a:t>
            </a:r>
            <a:br>
              <a:rPr lang="en-US" sz="2800" b="1" dirty="0">
                <a:solidFill>
                  <a:prstClr val="white"/>
                </a:solidFill>
              </a:rPr>
            </a:br>
            <a:r>
              <a:rPr lang="en-US" sz="2800" b="1" dirty="0">
                <a:solidFill>
                  <a:prstClr val="white"/>
                </a:solidFill>
              </a:rPr>
              <a:t>And from ancient times </a:t>
            </a:r>
            <a:r>
              <a:rPr lang="en-US" sz="2800" b="1" i="1" dirty="0">
                <a:solidFill>
                  <a:prstClr val="white"/>
                </a:solidFill>
              </a:rPr>
              <a:t>things</a:t>
            </a:r>
            <a:r>
              <a:rPr lang="en-US" sz="2800" b="1" dirty="0">
                <a:solidFill>
                  <a:prstClr val="white"/>
                </a:solidFill>
              </a:rPr>
              <a:t> that are not </a:t>
            </a:r>
            <a:r>
              <a:rPr lang="en-US" sz="2800" b="1" i="1" dirty="0">
                <a:solidFill>
                  <a:prstClr val="white"/>
                </a:solidFill>
              </a:rPr>
              <a:t>yet</a:t>
            </a:r>
            <a:r>
              <a:rPr lang="en-US" sz="2800" b="1" dirty="0">
                <a:solidFill>
                  <a:prstClr val="white"/>
                </a:solidFill>
              </a:rPr>
              <a:t> done, </a:t>
            </a:r>
            <a:br>
              <a:rPr lang="en-US" sz="2800" b="1" dirty="0">
                <a:solidFill>
                  <a:prstClr val="white"/>
                </a:solidFill>
              </a:rPr>
            </a:br>
            <a:r>
              <a:rPr lang="en-US" sz="2800" b="1" dirty="0">
                <a:solidFill>
                  <a:prstClr val="white"/>
                </a:solidFill>
              </a:rPr>
              <a:t>Saying, ‘My counsel shall stand, </a:t>
            </a:r>
            <a:br>
              <a:rPr lang="en-US" sz="2800" b="1" dirty="0">
                <a:solidFill>
                  <a:prstClr val="white"/>
                </a:solidFill>
              </a:rPr>
            </a:br>
            <a:r>
              <a:rPr lang="en-US" sz="2800" b="1" dirty="0">
                <a:solidFill>
                  <a:prstClr val="white"/>
                </a:solidFill>
              </a:rPr>
              <a:t>And I will do all My pleasure,’ </a:t>
            </a:r>
            <a:br>
              <a:rPr lang="en-US" sz="2800" b="1" dirty="0">
                <a:solidFill>
                  <a:prstClr val="white"/>
                </a:solidFill>
              </a:rPr>
            </a:br>
            <a:endParaRPr lang="en-US" sz="2800" b="1" dirty="0">
              <a:solidFill>
                <a:prstClr val="white"/>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228600"/>
            <a:ext cx="5562600" cy="1039368"/>
          </a:xfrm>
        </p:spPr>
        <p:txBody>
          <a:bodyPr/>
          <a:lstStyle/>
          <a:p>
            <a:r>
              <a:rPr lang="en-US" dirty="0" smtClean="0"/>
              <a:t>John 5:39,45-47</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048000" y="-184667"/>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819400" y="914400"/>
            <a:ext cx="6324600" cy="1815882"/>
          </a:xfrm>
          <a:prstGeom prst="rect">
            <a:avLst/>
          </a:prstGeom>
        </p:spPr>
        <p:txBody>
          <a:bodyPr wrap="square">
            <a:spAutoFit/>
          </a:bodyPr>
          <a:lstStyle/>
          <a:p>
            <a:r>
              <a:rPr lang="en-US" sz="2800" b="1" baseline="30000" dirty="0">
                <a:solidFill>
                  <a:prstClr val="white"/>
                </a:solidFill>
              </a:rPr>
              <a:t>39</a:t>
            </a:r>
            <a:r>
              <a:rPr lang="en-US" sz="2800" b="1" dirty="0">
                <a:solidFill>
                  <a:prstClr val="white"/>
                </a:solidFill>
              </a:rPr>
              <a:t> You search the Scriptures, for in them you think you have eternal life; and these are they which testify of Me. </a:t>
            </a:r>
            <a:endParaRPr lang="en-US" sz="2800" b="1" dirty="0">
              <a:solidFill>
                <a:prstClr val="white"/>
              </a:solidFill>
            </a:endParaRPr>
          </a:p>
        </p:txBody>
      </p:sp>
      <p:sp>
        <p:nvSpPr>
          <p:cNvPr id="8" name="Rectangle 7"/>
          <p:cNvSpPr/>
          <p:nvPr/>
        </p:nvSpPr>
        <p:spPr>
          <a:xfrm>
            <a:off x="2895600" y="2743200"/>
            <a:ext cx="6096000" cy="3539430"/>
          </a:xfrm>
          <a:prstGeom prst="rect">
            <a:avLst/>
          </a:prstGeom>
        </p:spPr>
        <p:txBody>
          <a:bodyPr wrap="square">
            <a:spAutoFit/>
          </a:bodyPr>
          <a:lstStyle/>
          <a:p>
            <a:r>
              <a:rPr lang="en-US" sz="2800" b="1" baseline="30000" dirty="0">
                <a:solidFill>
                  <a:prstClr val="white"/>
                </a:solidFill>
              </a:rPr>
              <a:t>45</a:t>
            </a:r>
            <a:r>
              <a:rPr lang="en-US" sz="2800" b="1" dirty="0">
                <a:solidFill>
                  <a:prstClr val="white"/>
                </a:solidFill>
              </a:rPr>
              <a:t> Do not think that I shall accuse you to the Father; there is </a:t>
            </a:r>
            <a:r>
              <a:rPr lang="en-US" sz="2800" b="1" i="1" dirty="0">
                <a:solidFill>
                  <a:prstClr val="white"/>
                </a:solidFill>
              </a:rPr>
              <a:t>one</a:t>
            </a:r>
            <a:r>
              <a:rPr lang="en-US" sz="2800" b="1" dirty="0">
                <a:solidFill>
                  <a:prstClr val="white"/>
                </a:solidFill>
              </a:rPr>
              <a:t> who accuses you—Moses, in whom you trust. </a:t>
            </a:r>
            <a:r>
              <a:rPr lang="en-US" sz="2800" b="1" baseline="30000" dirty="0">
                <a:solidFill>
                  <a:prstClr val="white"/>
                </a:solidFill>
              </a:rPr>
              <a:t>46</a:t>
            </a:r>
            <a:r>
              <a:rPr lang="en-US" sz="2800" b="1" dirty="0">
                <a:solidFill>
                  <a:prstClr val="white"/>
                </a:solidFill>
              </a:rPr>
              <a:t> For if you believed Moses, you would believe Me; for he wrote about Me. </a:t>
            </a:r>
            <a:r>
              <a:rPr lang="en-US" sz="2800" b="1" baseline="30000" dirty="0">
                <a:solidFill>
                  <a:prstClr val="white"/>
                </a:solidFill>
              </a:rPr>
              <a:t>47</a:t>
            </a:r>
            <a:r>
              <a:rPr lang="en-US" sz="2800" b="1" dirty="0">
                <a:solidFill>
                  <a:prstClr val="white"/>
                </a:solidFill>
              </a:rPr>
              <a:t> But if you do not believe his writings, how will you believe My words?”</a:t>
            </a:r>
            <a:endParaRPr lang="en-US" sz="2800" b="1" dirty="0">
              <a:solidFill>
                <a:prstClr val="white"/>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8229600" cy="1828800"/>
          </a:xfrm>
        </p:spPr>
        <p:txBody>
          <a:bodyPr>
            <a:normAutofit/>
          </a:bodyPr>
          <a:lstStyle/>
          <a:p>
            <a:r>
              <a:rPr lang="en-US" dirty="0" smtClean="0"/>
              <a:t>Introduction</a:t>
            </a:r>
            <a:endParaRPr lang="en-US" sz="2000" dirty="0"/>
          </a:p>
        </p:txBody>
      </p:sp>
      <p:sp>
        <p:nvSpPr>
          <p:cNvPr id="3" name="Subtitle 2"/>
          <p:cNvSpPr>
            <a:spLocks noGrp="1"/>
          </p:cNvSpPr>
          <p:nvPr>
            <p:ph type="subTitle" idx="1"/>
          </p:nvPr>
        </p:nvSpPr>
        <p:spPr>
          <a:xfrm>
            <a:off x="304800" y="2133600"/>
            <a:ext cx="8610600" cy="5486400"/>
          </a:xfrm>
        </p:spPr>
        <p:txBody>
          <a:bodyPr>
            <a:noAutofit/>
          </a:bodyPr>
          <a:lstStyle/>
          <a:p>
            <a:pPr algn="just"/>
            <a:r>
              <a:rPr lang="en-US" b="1" dirty="0" smtClean="0"/>
              <a:t>There are many voices in the world today that speculate endlessly about the answers to these kinds of fundamental questions of life, but there is only one source that declares with absolute certainty what the answers are. </a:t>
            </a:r>
          </a:p>
          <a:p>
            <a:pPr algn="just"/>
            <a:endParaRPr lang="en-US" b="1" dirty="0" smtClean="0"/>
          </a:p>
          <a:p>
            <a:pPr algn="just"/>
            <a:r>
              <a:rPr lang="en-US" b="1" dirty="0" smtClean="0"/>
              <a:t>                     That one source is the Bible.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848600" cy="1066800"/>
          </a:xfrm>
        </p:spPr>
        <p:txBody>
          <a:bodyPr>
            <a:normAutofit/>
          </a:bodyPr>
          <a:lstStyle/>
          <a:p>
            <a:r>
              <a:rPr lang="en-US" dirty="0" smtClean="0"/>
              <a:t>examples</a:t>
            </a:r>
            <a:endParaRPr lang="en-US" dirty="0"/>
          </a:p>
        </p:txBody>
      </p:sp>
      <p:sp>
        <p:nvSpPr>
          <p:cNvPr id="3" name="Subtitle 2"/>
          <p:cNvSpPr>
            <a:spLocks noGrp="1"/>
          </p:cNvSpPr>
          <p:nvPr>
            <p:ph type="subTitle" idx="1"/>
          </p:nvPr>
        </p:nvSpPr>
        <p:spPr>
          <a:xfrm>
            <a:off x="838200" y="2057400"/>
            <a:ext cx="7620000" cy="3352800"/>
          </a:xfrm>
        </p:spPr>
        <p:txBody>
          <a:bodyPr>
            <a:noAutofit/>
          </a:bodyPr>
          <a:lstStyle/>
          <a:p>
            <a:r>
              <a:rPr lang="en-US" sz="3200" b="1" dirty="0" smtClean="0"/>
              <a:t>Here are a couple of examples of prophecies foretold and fulfilled in the Old Testament period that involve well documented wars that have evidence remaining even to today. More examples are available in this series.                                                             </a:t>
            </a:r>
            <a:endParaRPr lang="en-US" sz="3200" b="1"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519684"/>
            <a:ext cx="6096000" cy="1039368"/>
          </a:xfrm>
        </p:spPr>
        <p:txBody>
          <a:bodyPr/>
          <a:lstStyle/>
          <a:p>
            <a:pPr algn="ctr"/>
            <a:r>
              <a:rPr lang="en-US" sz="3600" dirty="0" smtClean="0"/>
              <a:t>Ezekiel 26 and </a:t>
            </a:r>
            <a:r>
              <a:rPr lang="en-US" sz="3600" dirty="0" err="1" smtClean="0"/>
              <a:t>tyre</a:t>
            </a:r>
            <a:endParaRPr lang="en-US" sz="3600"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31242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10" name="Picture 9" descr="tyre6.jpg"/>
          <p:cNvPicPr>
            <a:picLocks noChangeAspect="1"/>
          </p:cNvPicPr>
          <p:nvPr/>
        </p:nvPicPr>
        <p:blipFill>
          <a:blip r:embed="rId3" cstate="print"/>
          <a:stretch>
            <a:fillRect/>
          </a:stretch>
        </p:blipFill>
        <p:spPr>
          <a:xfrm>
            <a:off x="0" y="4572000"/>
            <a:ext cx="2667000" cy="2286000"/>
          </a:xfrm>
          <a:prstGeom prst="rect">
            <a:avLst/>
          </a:prstGeom>
        </p:spPr>
      </p:pic>
      <p:sp>
        <p:nvSpPr>
          <p:cNvPr id="12" name="Rectangle 11"/>
          <p:cNvSpPr/>
          <p:nvPr/>
        </p:nvSpPr>
        <p:spPr>
          <a:xfrm>
            <a:off x="2743200" y="609600"/>
            <a:ext cx="6400800" cy="6001643"/>
          </a:xfrm>
          <a:prstGeom prst="rect">
            <a:avLst/>
          </a:prstGeom>
        </p:spPr>
        <p:txBody>
          <a:bodyPr wrap="square">
            <a:spAutoFit/>
          </a:bodyPr>
          <a:lstStyle/>
          <a:p>
            <a:r>
              <a:rPr lang="en-US" sz="2400" b="1" baseline="30000" dirty="0">
                <a:solidFill>
                  <a:prstClr val="white"/>
                </a:solidFill>
              </a:rPr>
              <a:t>3</a:t>
            </a:r>
            <a:r>
              <a:rPr lang="en-US" sz="2400" b="1" dirty="0">
                <a:solidFill>
                  <a:prstClr val="white"/>
                </a:solidFill>
              </a:rPr>
              <a:t> “Therefore thus says the Lord GOD: ‘Behold, I </a:t>
            </a:r>
            <a:r>
              <a:rPr lang="en-US" sz="2400" b="1" i="1" dirty="0">
                <a:solidFill>
                  <a:prstClr val="white"/>
                </a:solidFill>
              </a:rPr>
              <a:t>am</a:t>
            </a:r>
            <a:r>
              <a:rPr lang="en-US" sz="2400" b="1" dirty="0">
                <a:solidFill>
                  <a:prstClr val="white"/>
                </a:solidFill>
              </a:rPr>
              <a:t> against you, O </a:t>
            </a:r>
            <a:r>
              <a:rPr lang="en-US" sz="2400" b="1" dirty="0" err="1">
                <a:solidFill>
                  <a:prstClr val="white"/>
                </a:solidFill>
              </a:rPr>
              <a:t>Tyre</a:t>
            </a:r>
            <a:r>
              <a:rPr lang="en-US" sz="2400" b="1" dirty="0">
                <a:solidFill>
                  <a:prstClr val="white"/>
                </a:solidFill>
              </a:rPr>
              <a:t>, and will cause many nations to come up against you, as the sea causes its waves to come up. </a:t>
            </a:r>
            <a:r>
              <a:rPr lang="en-US" sz="2400" b="1" baseline="30000" dirty="0">
                <a:solidFill>
                  <a:prstClr val="white"/>
                </a:solidFill>
              </a:rPr>
              <a:t>4</a:t>
            </a:r>
            <a:r>
              <a:rPr lang="en-US" sz="2400" b="1" dirty="0">
                <a:solidFill>
                  <a:prstClr val="white"/>
                </a:solidFill>
              </a:rPr>
              <a:t> And they shall destroy the walls of </a:t>
            </a:r>
            <a:r>
              <a:rPr lang="en-US" sz="2400" b="1" dirty="0" err="1">
                <a:solidFill>
                  <a:prstClr val="white"/>
                </a:solidFill>
              </a:rPr>
              <a:t>Tyre</a:t>
            </a:r>
            <a:r>
              <a:rPr lang="en-US" sz="2400" b="1" dirty="0">
                <a:solidFill>
                  <a:prstClr val="white"/>
                </a:solidFill>
              </a:rPr>
              <a:t> and break down her towers; I will also scrape her dust from her, and make her like the top of a rock. </a:t>
            </a:r>
            <a:r>
              <a:rPr lang="en-US" sz="2400" b="1" baseline="30000" dirty="0">
                <a:solidFill>
                  <a:prstClr val="white"/>
                </a:solidFill>
              </a:rPr>
              <a:t>5</a:t>
            </a:r>
            <a:r>
              <a:rPr lang="en-US" sz="2400" b="1" dirty="0">
                <a:solidFill>
                  <a:prstClr val="white"/>
                </a:solidFill>
              </a:rPr>
              <a:t> It shall be </a:t>
            </a:r>
            <a:r>
              <a:rPr lang="en-US" sz="2400" b="1" i="1" dirty="0">
                <a:solidFill>
                  <a:prstClr val="white"/>
                </a:solidFill>
              </a:rPr>
              <a:t>a place for</a:t>
            </a:r>
            <a:r>
              <a:rPr lang="en-US" sz="2400" b="1" dirty="0">
                <a:solidFill>
                  <a:prstClr val="white"/>
                </a:solidFill>
              </a:rPr>
              <a:t> spreading nets in the midst of the sea, for I have spoken,’ says the Lord GOD; ‘it shall become plunder for the nations. </a:t>
            </a:r>
            <a:r>
              <a:rPr lang="en-US" sz="2400" b="1" baseline="30000" dirty="0">
                <a:solidFill>
                  <a:prstClr val="white"/>
                </a:solidFill>
              </a:rPr>
              <a:t>6</a:t>
            </a:r>
            <a:r>
              <a:rPr lang="en-US" sz="2400" b="1" dirty="0">
                <a:solidFill>
                  <a:prstClr val="white"/>
                </a:solidFill>
              </a:rPr>
              <a:t> Also her daughter </a:t>
            </a:r>
            <a:r>
              <a:rPr lang="en-US" sz="2400" b="1" i="1" dirty="0">
                <a:solidFill>
                  <a:prstClr val="white"/>
                </a:solidFill>
              </a:rPr>
              <a:t>villages</a:t>
            </a:r>
            <a:r>
              <a:rPr lang="en-US" sz="2400" b="1" dirty="0">
                <a:solidFill>
                  <a:prstClr val="white"/>
                </a:solidFill>
              </a:rPr>
              <a:t> which </a:t>
            </a:r>
            <a:r>
              <a:rPr lang="en-US" sz="2400" b="1" i="1" dirty="0">
                <a:solidFill>
                  <a:prstClr val="white"/>
                </a:solidFill>
              </a:rPr>
              <a:t>are</a:t>
            </a:r>
            <a:r>
              <a:rPr lang="en-US" sz="2400" b="1" dirty="0">
                <a:solidFill>
                  <a:prstClr val="white"/>
                </a:solidFill>
              </a:rPr>
              <a:t> in the fields shall be slain by the sword. Then they shall know that I am the LORD.’ </a:t>
            </a:r>
            <a:br>
              <a:rPr lang="en-US" sz="2400" b="1" dirty="0">
                <a:solidFill>
                  <a:prstClr val="white"/>
                </a:solidFill>
              </a:rPr>
            </a:br>
            <a:endParaRPr lang="en-US" sz="2400" b="1" dirty="0">
              <a:solidFill>
                <a:prstClr val="white"/>
              </a:solidFill>
            </a:endParaRPr>
          </a:p>
        </p:txBody>
      </p:sp>
      <p:pic>
        <p:nvPicPr>
          <p:cNvPr id="14" name="Picture 13" descr="A_naval_action_during_the_siege_of_Tyre_by_Andre_Castaigne_(1898-1899).jpg"/>
          <p:cNvPicPr>
            <a:picLocks noChangeAspect="1"/>
          </p:cNvPicPr>
          <p:nvPr/>
        </p:nvPicPr>
        <p:blipFill>
          <a:blip r:embed="rId4" cstate="print"/>
          <a:stretch>
            <a:fillRect/>
          </a:stretch>
        </p:blipFill>
        <p:spPr>
          <a:xfrm>
            <a:off x="0" y="0"/>
            <a:ext cx="2667000" cy="4572000"/>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228600"/>
            <a:ext cx="6096000" cy="1039368"/>
          </a:xfrm>
        </p:spPr>
        <p:txBody>
          <a:bodyPr/>
          <a:lstStyle/>
          <a:p>
            <a:pPr algn="ctr"/>
            <a:r>
              <a:rPr lang="en-US" sz="3600" dirty="0" smtClean="0"/>
              <a:t>Ezekiel 26 and </a:t>
            </a:r>
            <a:r>
              <a:rPr lang="en-US" sz="3600" dirty="0" err="1" smtClean="0"/>
              <a:t>tyre</a:t>
            </a:r>
            <a:endParaRPr lang="en-US" sz="3600"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31242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10" name="Picture 9" descr="tyre6.jpg"/>
          <p:cNvPicPr>
            <a:picLocks noChangeAspect="1"/>
          </p:cNvPicPr>
          <p:nvPr/>
        </p:nvPicPr>
        <p:blipFill>
          <a:blip r:embed="rId2" cstate="print"/>
          <a:stretch>
            <a:fillRect/>
          </a:stretch>
        </p:blipFill>
        <p:spPr>
          <a:xfrm>
            <a:off x="0" y="4572000"/>
            <a:ext cx="2667000" cy="2286000"/>
          </a:xfrm>
          <a:prstGeom prst="rect">
            <a:avLst/>
          </a:prstGeom>
        </p:spPr>
      </p:pic>
      <p:sp>
        <p:nvSpPr>
          <p:cNvPr id="12" name="Rectangle 11"/>
          <p:cNvSpPr/>
          <p:nvPr/>
        </p:nvSpPr>
        <p:spPr>
          <a:xfrm>
            <a:off x="2743200" y="1447800"/>
            <a:ext cx="6400800" cy="4047262"/>
          </a:xfrm>
          <a:prstGeom prst="rect">
            <a:avLst/>
          </a:prstGeom>
        </p:spPr>
        <p:txBody>
          <a:bodyPr wrap="square">
            <a:spAutoFit/>
          </a:bodyPr>
          <a:lstStyle/>
          <a:p>
            <a:r>
              <a:rPr lang="en-US" sz="1700" dirty="0">
                <a:solidFill>
                  <a:prstClr val="white"/>
                </a:solidFill>
              </a:rPr>
              <a:t/>
            </a:r>
            <a:br>
              <a:rPr lang="en-US" sz="1700" dirty="0">
                <a:solidFill>
                  <a:prstClr val="white"/>
                </a:solidFill>
              </a:rPr>
            </a:br>
            <a:r>
              <a:rPr lang="en-US" sz="2400" b="1" baseline="30000" dirty="0">
                <a:solidFill>
                  <a:prstClr val="white"/>
                </a:solidFill>
              </a:rPr>
              <a:t>7</a:t>
            </a:r>
            <a:r>
              <a:rPr lang="en-US" sz="2400" b="1" dirty="0">
                <a:solidFill>
                  <a:prstClr val="white"/>
                </a:solidFill>
              </a:rPr>
              <a:t> “For thus says the Lord GOD: ‘Behold, I will bring against </a:t>
            </a:r>
            <a:r>
              <a:rPr lang="en-US" sz="2400" b="1" dirty="0" err="1">
                <a:solidFill>
                  <a:prstClr val="white"/>
                </a:solidFill>
              </a:rPr>
              <a:t>Tyre</a:t>
            </a:r>
            <a:r>
              <a:rPr lang="en-US" sz="2400" b="1" dirty="0">
                <a:solidFill>
                  <a:prstClr val="white"/>
                </a:solidFill>
              </a:rPr>
              <a:t> from the north Nebuchadnezzar king of Babylon, king of kings, with horses, with chariots, and with horsemen, and an army with many people. </a:t>
            </a:r>
            <a:r>
              <a:rPr lang="en-US" sz="2400" b="1" baseline="30000" dirty="0">
                <a:solidFill>
                  <a:prstClr val="white"/>
                </a:solidFill>
              </a:rPr>
              <a:t>8</a:t>
            </a:r>
            <a:r>
              <a:rPr lang="en-US" sz="2400" b="1" dirty="0">
                <a:solidFill>
                  <a:prstClr val="white"/>
                </a:solidFill>
              </a:rPr>
              <a:t> He will slay with the sword your daughter </a:t>
            </a:r>
            <a:r>
              <a:rPr lang="en-US" sz="2400" b="1" i="1" dirty="0">
                <a:solidFill>
                  <a:prstClr val="white"/>
                </a:solidFill>
              </a:rPr>
              <a:t>villages</a:t>
            </a:r>
            <a:r>
              <a:rPr lang="en-US" sz="2400" b="1" dirty="0">
                <a:solidFill>
                  <a:prstClr val="white"/>
                </a:solidFill>
              </a:rPr>
              <a:t> in the fields; he will heap up a siege mound against you, build a wall against you, and raise a defense against you.</a:t>
            </a:r>
            <a:endParaRPr lang="en-US" sz="2400" b="1" dirty="0">
              <a:solidFill>
                <a:prstClr val="white"/>
              </a:solidFill>
            </a:endParaRPr>
          </a:p>
        </p:txBody>
      </p:sp>
      <p:pic>
        <p:nvPicPr>
          <p:cNvPr id="14" name="Picture 13" descr="A_naval_action_during_the_siege_of_Tyre_by_Andre_Castaigne_(1898-1899).jpg"/>
          <p:cNvPicPr>
            <a:picLocks noChangeAspect="1"/>
          </p:cNvPicPr>
          <p:nvPr/>
        </p:nvPicPr>
        <p:blipFill>
          <a:blip r:embed="rId3" cstate="print"/>
          <a:stretch>
            <a:fillRect/>
          </a:stretch>
        </p:blipFill>
        <p:spPr>
          <a:xfrm>
            <a:off x="0" y="0"/>
            <a:ext cx="2667000" cy="457200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0"/>
            <a:ext cx="6096000" cy="1039368"/>
          </a:xfrm>
        </p:spPr>
        <p:txBody>
          <a:bodyPr/>
          <a:lstStyle/>
          <a:p>
            <a:pPr algn="ctr"/>
            <a:r>
              <a:rPr lang="en-US" sz="3600" dirty="0" smtClean="0"/>
              <a:t>Ezekiel 26 and </a:t>
            </a:r>
            <a:r>
              <a:rPr lang="en-US" sz="3600" dirty="0" err="1" smtClean="0"/>
              <a:t>tyre</a:t>
            </a:r>
            <a:endParaRPr lang="en-US" sz="3600"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31242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10" name="Picture 9" descr="tyre6.jpg"/>
          <p:cNvPicPr>
            <a:picLocks noChangeAspect="1"/>
          </p:cNvPicPr>
          <p:nvPr/>
        </p:nvPicPr>
        <p:blipFill>
          <a:blip r:embed="rId2" cstate="print"/>
          <a:stretch>
            <a:fillRect/>
          </a:stretch>
        </p:blipFill>
        <p:spPr>
          <a:xfrm>
            <a:off x="0" y="4572000"/>
            <a:ext cx="2667000" cy="2286000"/>
          </a:xfrm>
          <a:prstGeom prst="rect">
            <a:avLst/>
          </a:prstGeom>
        </p:spPr>
      </p:pic>
      <p:sp>
        <p:nvSpPr>
          <p:cNvPr id="13" name="Rectangle 12"/>
          <p:cNvSpPr/>
          <p:nvPr/>
        </p:nvSpPr>
        <p:spPr>
          <a:xfrm>
            <a:off x="2667000" y="1219200"/>
            <a:ext cx="6477000" cy="4524315"/>
          </a:xfrm>
          <a:prstGeom prst="rect">
            <a:avLst/>
          </a:prstGeom>
        </p:spPr>
        <p:txBody>
          <a:bodyPr wrap="square">
            <a:spAutoFit/>
          </a:bodyPr>
          <a:lstStyle/>
          <a:p>
            <a:r>
              <a:rPr lang="en-US" sz="2400" b="1" baseline="30000" dirty="0">
                <a:solidFill>
                  <a:prstClr val="white"/>
                </a:solidFill>
              </a:rPr>
              <a:t>12</a:t>
            </a:r>
            <a:r>
              <a:rPr lang="en-US" sz="2400" b="1" dirty="0">
                <a:solidFill>
                  <a:prstClr val="white"/>
                </a:solidFill>
              </a:rPr>
              <a:t> They will plunder your riches and pillage your merchandise; they will break down your walls and destroy your pleasant houses; they will lay your stones, your timber, and your soil in the midst of the water.</a:t>
            </a:r>
            <a:r>
              <a:rPr lang="en-US" sz="2400" b="1" baseline="30000" dirty="0">
                <a:solidFill>
                  <a:prstClr val="white"/>
                </a:solidFill>
              </a:rPr>
              <a:t>13</a:t>
            </a:r>
            <a:r>
              <a:rPr lang="en-US" sz="2400" b="1" dirty="0">
                <a:solidFill>
                  <a:prstClr val="white"/>
                </a:solidFill>
              </a:rPr>
              <a:t> I will put an end to the sound of your songs, and the sound of your harps shall be heard no more. </a:t>
            </a:r>
            <a:r>
              <a:rPr lang="en-US" sz="2400" b="1" baseline="30000" dirty="0">
                <a:solidFill>
                  <a:prstClr val="white"/>
                </a:solidFill>
              </a:rPr>
              <a:t>14</a:t>
            </a:r>
            <a:r>
              <a:rPr lang="en-US" sz="2400" b="1" dirty="0">
                <a:solidFill>
                  <a:prstClr val="white"/>
                </a:solidFill>
              </a:rPr>
              <a:t> I will make you like the top of a rock; you shall be </a:t>
            </a:r>
            <a:r>
              <a:rPr lang="en-US" sz="2400" b="1" i="1" dirty="0">
                <a:solidFill>
                  <a:prstClr val="white"/>
                </a:solidFill>
              </a:rPr>
              <a:t>a place for</a:t>
            </a:r>
            <a:r>
              <a:rPr lang="en-US" sz="2400" b="1" dirty="0">
                <a:solidFill>
                  <a:prstClr val="white"/>
                </a:solidFill>
              </a:rPr>
              <a:t> spreading nets, and you shall never be rebuilt, for I the LORD have spoken,’ says the Lord GOD. </a:t>
            </a:r>
            <a:endParaRPr lang="en-US" sz="2400" b="1" dirty="0">
              <a:solidFill>
                <a:prstClr val="white"/>
              </a:solidFill>
            </a:endParaRPr>
          </a:p>
        </p:txBody>
      </p:sp>
      <p:pic>
        <p:nvPicPr>
          <p:cNvPr id="14" name="Picture 13" descr="A_naval_action_during_the_siege_of_Tyre_by_Andre_Castaigne_(1898-1899).jpg"/>
          <p:cNvPicPr>
            <a:picLocks noChangeAspect="1"/>
          </p:cNvPicPr>
          <p:nvPr/>
        </p:nvPicPr>
        <p:blipFill>
          <a:blip r:embed="rId3" cstate="print"/>
          <a:stretch>
            <a:fillRect/>
          </a:stretch>
        </p:blipFill>
        <p:spPr>
          <a:xfrm>
            <a:off x="0" y="0"/>
            <a:ext cx="2667000" cy="4572000"/>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0"/>
            <a:ext cx="6477000" cy="762000"/>
          </a:xfrm>
        </p:spPr>
        <p:txBody>
          <a:bodyPr/>
          <a:lstStyle/>
          <a:p>
            <a:r>
              <a:rPr lang="en-US" dirty="0" smtClean="0"/>
              <a:t>Ezekiel 26 fulfilled</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31242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2743200" y="1524000"/>
            <a:ext cx="6400800" cy="4154984"/>
          </a:xfrm>
          <a:prstGeom prst="rect">
            <a:avLst/>
          </a:prstGeom>
        </p:spPr>
        <p:txBody>
          <a:bodyPr wrap="square">
            <a:spAutoFit/>
          </a:bodyPr>
          <a:lstStyle/>
          <a:p>
            <a:r>
              <a:rPr lang="en-US" sz="2400" dirty="0">
                <a:solidFill>
                  <a:prstClr val="black"/>
                </a:solidFill>
              </a:rPr>
              <a:t> </a:t>
            </a:r>
            <a:r>
              <a:rPr lang="en-US" sz="2400" b="1" dirty="0">
                <a:solidFill>
                  <a:prstClr val="white"/>
                </a:solidFill>
              </a:rPr>
              <a:t>The prophecies of Ezekiel about </a:t>
            </a:r>
            <a:r>
              <a:rPr lang="en-US" sz="2400" b="1" dirty="0" err="1">
                <a:solidFill>
                  <a:prstClr val="white"/>
                </a:solidFill>
              </a:rPr>
              <a:t>Tyre</a:t>
            </a:r>
            <a:r>
              <a:rPr lang="en-US" sz="2400" b="1" dirty="0">
                <a:solidFill>
                  <a:prstClr val="white"/>
                </a:solidFill>
              </a:rPr>
              <a:t> have been fulfilled in exact detail. Nebuchadnezzar destroyed the mainland city of </a:t>
            </a:r>
            <a:r>
              <a:rPr lang="en-US" sz="2400" b="1" dirty="0" err="1">
                <a:solidFill>
                  <a:prstClr val="white"/>
                </a:solidFill>
              </a:rPr>
              <a:t>Tyre</a:t>
            </a:r>
            <a:r>
              <a:rPr lang="en-US" sz="2400" b="1" dirty="0">
                <a:solidFill>
                  <a:prstClr val="white"/>
                </a:solidFill>
              </a:rPr>
              <a:t> in 573 BC; many nations were against </a:t>
            </a:r>
            <a:r>
              <a:rPr lang="en-US" sz="2400" b="1" dirty="0" err="1">
                <a:solidFill>
                  <a:prstClr val="white"/>
                </a:solidFill>
              </a:rPr>
              <a:t>Tyre</a:t>
            </a:r>
            <a:r>
              <a:rPr lang="en-US" sz="2400" b="1" dirty="0">
                <a:solidFill>
                  <a:prstClr val="white"/>
                </a:solidFill>
              </a:rPr>
              <a:t>; Alexander the Great reduced the city to ruins and threw the rubble into the water to create a causeway 200 feet wide and a half of a mile long to conquer the remaining people who lived on an island that he couldn’t get to because he had no Navy to speak of. </a:t>
            </a:r>
          </a:p>
        </p:txBody>
      </p:sp>
      <p:pic>
        <p:nvPicPr>
          <p:cNvPr id="8" name="Picture 7" descr="tyreseigea.gif"/>
          <p:cNvPicPr>
            <a:picLocks noChangeAspect="1"/>
          </p:cNvPicPr>
          <p:nvPr/>
        </p:nvPicPr>
        <p:blipFill>
          <a:blip r:embed="rId2" cstate="print"/>
          <a:stretch>
            <a:fillRect/>
          </a:stretch>
        </p:blipFill>
        <p:spPr>
          <a:xfrm>
            <a:off x="0" y="0"/>
            <a:ext cx="2667000" cy="2362200"/>
          </a:xfrm>
          <a:prstGeom prst="rect">
            <a:avLst/>
          </a:prstGeom>
        </p:spPr>
      </p:pic>
      <p:pic>
        <p:nvPicPr>
          <p:cNvPr id="10" name="Picture 9" descr="nets at tyre.JPG"/>
          <p:cNvPicPr>
            <a:picLocks noChangeAspect="1"/>
          </p:cNvPicPr>
          <p:nvPr/>
        </p:nvPicPr>
        <p:blipFill>
          <a:blip r:embed="rId3" cstate="print"/>
          <a:stretch>
            <a:fillRect/>
          </a:stretch>
        </p:blipFill>
        <p:spPr>
          <a:xfrm>
            <a:off x="0" y="4572000"/>
            <a:ext cx="2667000" cy="2286000"/>
          </a:xfrm>
          <a:prstGeom prst="rect">
            <a:avLst/>
          </a:prstGeom>
        </p:spPr>
      </p:pic>
      <p:pic>
        <p:nvPicPr>
          <p:cNvPr id="12" name="Picture 11" descr="1244895556-tyre.jpg"/>
          <p:cNvPicPr>
            <a:picLocks noChangeAspect="1"/>
          </p:cNvPicPr>
          <p:nvPr/>
        </p:nvPicPr>
        <p:blipFill>
          <a:blip r:embed="rId4" cstate="print"/>
          <a:stretch>
            <a:fillRect/>
          </a:stretch>
        </p:blipFill>
        <p:spPr>
          <a:xfrm>
            <a:off x="0" y="2362200"/>
            <a:ext cx="2667000" cy="2362200"/>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762000"/>
            <a:ext cx="6477000" cy="762000"/>
          </a:xfrm>
        </p:spPr>
        <p:txBody>
          <a:bodyPr/>
          <a:lstStyle/>
          <a:p>
            <a:r>
              <a:rPr lang="en-US" dirty="0" smtClean="0"/>
              <a:t>Ezekiel 26 fulfilled</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31242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2743200" y="1828800"/>
            <a:ext cx="6400800" cy="2308324"/>
          </a:xfrm>
          <a:prstGeom prst="rect">
            <a:avLst/>
          </a:prstGeom>
        </p:spPr>
        <p:txBody>
          <a:bodyPr wrap="square">
            <a:spAutoFit/>
          </a:bodyPr>
          <a:lstStyle/>
          <a:p>
            <a:pPr algn="just"/>
            <a:r>
              <a:rPr lang="en-US" sz="2400" b="1" dirty="0">
                <a:solidFill>
                  <a:prstClr val="white"/>
                </a:solidFill>
              </a:rPr>
              <a:t>This scenario would have been impossible to foresee from mans perspective. Fishermen have been spreading their nets on the ruins of ancient </a:t>
            </a:r>
            <a:r>
              <a:rPr lang="en-US" sz="2400" b="1" dirty="0" err="1">
                <a:solidFill>
                  <a:prstClr val="white"/>
                </a:solidFill>
              </a:rPr>
              <a:t>Tyre</a:t>
            </a:r>
            <a:r>
              <a:rPr lang="en-US" sz="2400" b="1" dirty="0">
                <a:solidFill>
                  <a:prstClr val="white"/>
                </a:solidFill>
              </a:rPr>
              <a:t> ever since and the old city of </a:t>
            </a:r>
            <a:r>
              <a:rPr lang="en-US" sz="2400" b="1" dirty="0" err="1">
                <a:solidFill>
                  <a:prstClr val="white"/>
                </a:solidFill>
              </a:rPr>
              <a:t>Tyre</a:t>
            </a:r>
            <a:r>
              <a:rPr lang="en-US" sz="2400" b="1" dirty="0">
                <a:solidFill>
                  <a:prstClr val="white"/>
                </a:solidFill>
              </a:rPr>
              <a:t> has never been rebuilt although many have tried.</a:t>
            </a:r>
          </a:p>
        </p:txBody>
      </p:sp>
      <p:pic>
        <p:nvPicPr>
          <p:cNvPr id="8" name="Picture 7" descr="tyreseigea.gif"/>
          <p:cNvPicPr>
            <a:picLocks noChangeAspect="1"/>
          </p:cNvPicPr>
          <p:nvPr/>
        </p:nvPicPr>
        <p:blipFill>
          <a:blip r:embed="rId2" cstate="print"/>
          <a:stretch>
            <a:fillRect/>
          </a:stretch>
        </p:blipFill>
        <p:spPr>
          <a:xfrm>
            <a:off x="0" y="0"/>
            <a:ext cx="2667000" cy="2362200"/>
          </a:xfrm>
          <a:prstGeom prst="rect">
            <a:avLst/>
          </a:prstGeom>
        </p:spPr>
      </p:pic>
      <p:pic>
        <p:nvPicPr>
          <p:cNvPr id="10" name="Picture 9" descr="nets at tyre.JPG"/>
          <p:cNvPicPr>
            <a:picLocks noChangeAspect="1"/>
          </p:cNvPicPr>
          <p:nvPr/>
        </p:nvPicPr>
        <p:blipFill>
          <a:blip r:embed="rId3" cstate="print"/>
          <a:stretch>
            <a:fillRect/>
          </a:stretch>
        </p:blipFill>
        <p:spPr>
          <a:xfrm>
            <a:off x="0" y="4572000"/>
            <a:ext cx="2667000" cy="2286000"/>
          </a:xfrm>
          <a:prstGeom prst="rect">
            <a:avLst/>
          </a:prstGeom>
        </p:spPr>
      </p:pic>
      <p:pic>
        <p:nvPicPr>
          <p:cNvPr id="12" name="Picture 11" descr="1244895556-tyre.jpg"/>
          <p:cNvPicPr>
            <a:picLocks noChangeAspect="1"/>
          </p:cNvPicPr>
          <p:nvPr/>
        </p:nvPicPr>
        <p:blipFill>
          <a:blip r:embed="rId4" cstate="print"/>
          <a:stretch>
            <a:fillRect/>
          </a:stretch>
        </p:blipFill>
        <p:spPr>
          <a:xfrm>
            <a:off x="0" y="2362200"/>
            <a:ext cx="2667000" cy="2362200"/>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519684"/>
            <a:ext cx="5486400" cy="1039368"/>
          </a:xfrm>
        </p:spPr>
        <p:txBody>
          <a:bodyPr/>
          <a:lstStyle/>
          <a:p>
            <a:r>
              <a:rPr lang="en-US" dirty="0" smtClean="0"/>
              <a:t>Isaiah 44 and Cyrus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31242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8" name="Rectangle 17"/>
          <p:cNvSpPr/>
          <p:nvPr/>
        </p:nvSpPr>
        <p:spPr>
          <a:xfrm>
            <a:off x="2819400" y="685800"/>
            <a:ext cx="6477000" cy="6001643"/>
          </a:xfrm>
          <a:prstGeom prst="rect">
            <a:avLst/>
          </a:prstGeom>
        </p:spPr>
        <p:txBody>
          <a:bodyPr wrap="square">
            <a:spAutoFit/>
          </a:bodyPr>
          <a:lstStyle/>
          <a:p>
            <a:r>
              <a:rPr lang="en-US" sz="2400" dirty="0">
                <a:solidFill>
                  <a:prstClr val="black"/>
                </a:solidFill>
              </a:rPr>
              <a:t> </a:t>
            </a:r>
            <a:r>
              <a:rPr lang="en-US" sz="2400" b="1" baseline="30000" dirty="0">
                <a:solidFill>
                  <a:prstClr val="white"/>
                </a:solidFill>
              </a:rPr>
              <a:t>24</a:t>
            </a:r>
            <a:r>
              <a:rPr lang="en-US" sz="2400" dirty="0">
                <a:solidFill>
                  <a:prstClr val="white"/>
                </a:solidFill>
              </a:rPr>
              <a:t> Thus says the LORD, your Redeemer, </a:t>
            </a:r>
            <a:br>
              <a:rPr lang="en-US" sz="2400" dirty="0">
                <a:solidFill>
                  <a:prstClr val="white"/>
                </a:solidFill>
              </a:rPr>
            </a:br>
            <a:r>
              <a:rPr lang="en-US" sz="2400" dirty="0">
                <a:solidFill>
                  <a:prstClr val="white"/>
                </a:solidFill>
              </a:rPr>
              <a:t>And He who formed you from the womb: </a:t>
            </a:r>
            <a:br>
              <a:rPr lang="en-US" sz="2400" dirty="0">
                <a:solidFill>
                  <a:prstClr val="white"/>
                </a:solidFill>
              </a:rPr>
            </a:br>
            <a:r>
              <a:rPr lang="en-US" sz="2400" dirty="0">
                <a:solidFill>
                  <a:prstClr val="white"/>
                </a:solidFill>
              </a:rPr>
              <a:t>“I </a:t>
            </a:r>
            <a:r>
              <a:rPr lang="en-US" sz="2400" i="1" dirty="0">
                <a:solidFill>
                  <a:prstClr val="white"/>
                </a:solidFill>
              </a:rPr>
              <a:t>am</a:t>
            </a:r>
            <a:r>
              <a:rPr lang="en-US" sz="2400" dirty="0">
                <a:solidFill>
                  <a:prstClr val="white"/>
                </a:solidFill>
              </a:rPr>
              <a:t> the LORD, who makes all </a:t>
            </a:r>
            <a:r>
              <a:rPr lang="en-US" sz="2400" i="1" dirty="0">
                <a:solidFill>
                  <a:prstClr val="white"/>
                </a:solidFill>
              </a:rPr>
              <a:t>things,</a:t>
            </a:r>
            <a:r>
              <a:rPr lang="en-US" sz="2400" dirty="0">
                <a:solidFill>
                  <a:prstClr val="white"/>
                </a:solidFill>
              </a:rPr>
              <a:t> </a:t>
            </a:r>
            <a:br>
              <a:rPr lang="en-US" sz="2400" dirty="0">
                <a:solidFill>
                  <a:prstClr val="white"/>
                </a:solidFill>
              </a:rPr>
            </a:br>
            <a:r>
              <a:rPr lang="en-US" sz="2400" dirty="0">
                <a:solidFill>
                  <a:prstClr val="white"/>
                </a:solidFill>
              </a:rPr>
              <a:t>Who stretches out the heavens all alone, </a:t>
            </a:r>
            <a:br>
              <a:rPr lang="en-US" sz="2400" dirty="0">
                <a:solidFill>
                  <a:prstClr val="white"/>
                </a:solidFill>
              </a:rPr>
            </a:br>
            <a:r>
              <a:rPr lang="en-US" sz="2400" dirty="0">
                <a:solidFill>
                  <a:prstClr val="white"/>
                </a:solidFill>
              </a:rPr>
              <a:t>Who spreads abroad the earth by Myself; </a:t>
            </a:r>
            <a:br>
              <a:rPr lang="en-US" sz="2400" dirty="0">
                <a:solidFill>
                  <a:prstClr val="white"/>
                </a:solidFill>
              </a:rPr>
            </a:br>
            <a:r>
              <a:rPr lang="en-US" sz="2400" b="1" baseline="30000" dirty="0">
                <a:solidFill>
                  <a:prstClr val="white"/>
                </a:solidFill>
              </a:rPr>
              <a:t>25</a:t>
            </a:r>
            <a:r>
              <a:rPr lang="en-US" sz="2400" dirty="0">
                <a:solidFill>
                  <a:prstClr val="white"/>
                </a:solidFill>
              </a:rPr>
              <a:t> Who frustrates the signs of the babblers, </a:t>
            </a:r>
            <a:br>
              <a:rPr lang="en-US" sz="2400" dirty="0">
                <a:solidFill>
                  <a:prstClr val="white"/>
                </a:solidFill>
              </a:rPr>
            </a:br>
            <a:r>
              <a:rPr lang="en-US" sz="2400" dirty="0">
                <a:solidFill>
                  <a:prstClr val="white"/>
                </a:solidFill>
              </a:rPr>
              <a:t>And drives diviners mad; </a:t>
            </a:r>
            <a:br>
              <a:rPr lang="en-US" sz="2400" dirty="0">
                <a:solidFill>
                  <a:prstClr val="white"/>
                </a:solidFill>
              </a:rPr>
            </a:br>
            <a:r>
              <a:rPr lang="en-US" sz="2400" dirty="0">
                <a:solidFill>
                  <a:prstClr val="white"/>
                </a:solidFill>
              </a:rPr>
              <a:t>Who turns wise men backward, </a:t>
            </a:r>
            <a:br>
              <a:rPr lang="en-US" sz="2400" dirty="0">
                <a:solidFill>
                  <a:prstClr val="white"/>
                </a:solidFill>
              </a:rPr>
            </a:br>
            <a:r>
              <a:rPr lang="en-US" sz="2400" dirty="0">
                <a:solidFill>
                  <a:prstClr val="white"/>
                </a:solidFill>
              </a:rPr>
              <a:t>And makes their knowledge foolishness; </a:t>
            </a:r>
            <a:br>
              <a:rPr lang="en-US" sz="2400" dirty="0">
                <a:solidFill>
                  <a:prstClr val="white"/>
                </a:solidFill>
              </a:rPr>
            </a:br>
            <a:r>
              <a:rPr lang="en-US" sz="2400" b="1" baseline="30000" dirty="0">
                <a:solidFill>
                  <a:prstClr val="white"/>
                </a:solidFill>
              </a:rPr>
              <a:t>26</a:t>
            </a:r>
            <a:r>
              <a:rPr lang="en-US" sz="2400" dirty="0">
                <a:solidFill>
                  <a:prstClr val="white"/>
                </a:solidFill>
              </a:rPr>
              <a:t> Who confirms the word of His servant, </a:t>
            </a:r>
            <a:br>
              <a:rPr lang="en-US" sz="2400" dirty="0">
                <a:solidFill>
                  <a:prstClr val="white"/>
                </a:solidFill>
              </a:rPr>
            </a:br>
            <a:r>
              <a:rPr lang="en-US" sz="2400" dirty="0">
                <a:solidFill>
                  <a:prstClr val="white"/>
                </a:solidFill>
              </a:rPr>
              <a:t>And performs the counsel of His messengers; </a:t>
            </a:r>
            <a:br>
              <a:rPr lang="en-US" sz="2400" dirty="0">
                <a:solidFill>
                  <a:prstClr val="white"/>
                </a:solidFill>
              </a:rPr>
            </a:br>
            <a:r>
              <a:rPr lang="en-US" sz="2400" dirty="0">
                <a:solidFill>
                  <a:prstClr val="white"/>
                </a:solidFill>
              </a:rPr>
              <a:t>Who says to Jerusalem, ‘You shall be inhabited,’ </a:t>
            </a:r>
            <a:br>
              <a:rPr lang="en-US" sz="2400" dirty="0">
                <a:solidFill>
                  <a:prstClr val="white"/>
                </a:solidFill>
              </a:rPr>
            </a:br>
            <a:r>
              <a:rPr lang="en-US" sz="2400" dirty="0">
                <a:solidFill>
                  <a:prstClr val="white"/>
                </a:solidFill>
              </a:rPr>
              <a:t>To the cities of Judah, ‘You shall be built,’ </a:t>
            </a:r>
            <a:br>
              <a:rPr lang="en-US" sz="2400" dirty="0">
                <a:solidFill>
                  <a:prstClr val="white"/>
                </a:solidFill>
              </a:rPr>
            </a:br>
            <a:r>
              <a:rPr lang="en-US" sz="2400" dirty="0">
                <a:solidFill>
                  <a:prstClr val="white"/>
                </a:solidFill>
              </a:rPr>
              <a:t>And I will raise up her waste places; </a:t>
            </a:r>
            <a:br>
              <a:rPr lang="en-US" sz="2400" dirty="0">
                <a:solidFill>
                  <a:prstClr val="white"/>
                </a:solidFill>
              </a:rPr>
            </a:br>
            <a:endParaRPr lang="en-US" sz="2400" dirty="0">
              <a:solidFill>
                <a:prstClr val="white"/>
              </a:solidFill>
            </a:endParaRPr>
          </a:p>
        </p:txBody>
      </p:sp>
      <p:pic>
        <p:nvPicPr>
          <p:cNvPr id="22" name="Picture 21" descr="Park_Cyrus.jpg"/>
          <p:cNvPicPr>
            <a:picLocks noChangeAspect="1"/>
          </p:cNvPicPr>
          <p:nvPr/>
        </p:nvPicPr>
        <p:blipFill>
          <a:blip r:embed="rId2" cstate="print"/>
          <a:stretch>
            <a:fillRect/>
          </a:stretch>
        </p:blipFill>
        <p:spPr>
          <a:xfrm>
            <a:off x="0" y="0"/>
            <a:ext cx="2667000" cy="4191000"/>
          </a:xfrm>
          <a:prstGeom prst="rect">
            <a:avLst/>
          </a:prstGeom>
        </p:spPr>
      </p:pic>
      <p:pic>
        <p:nvPicPr>
          <p:cNvPr id="23" name="Picture 22" descr="tomb-of-cyrus-great-1.jpg"/>
          <p:cNvPicPr>
            <a:picLocks noChangeAspect="1"/>
          </p:cNvPicPr>
          <p:nvPr/>
        </p:nvPicPr>
        <p:blipFill>
          <a:blip r:embed="rId3" cstate="print"/>
          <a:stretch>
            <a:fillRect/>
          </a:stretch>
        </p:blipFill>
        <p:spPr>
          <a:xfrm>
            <a:off x="0" y="4191000"/>
            <a:ext cx="2667000" cy="2667000"/>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519684"/>
            <a:ext cx="5486400" cy="1039368"/>
          </a:xfrm>
        </p:spPr>
        <p:txBody>
          <a:bodyPr/>
          <a:lstStyle/>
          <a:p>
            <a:r>
              <a:rPr lang="en-US" dirty="0" smtClean="0"/>
              <a:t>Isaiah 44 and Cyrus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31242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8" name="Rectangle 17"/>
          <p:cNvSpPr/>
          <p:nvPr/>
        </p:nvSpPr>
        <p:spPr>
          <a:xfrm>
            <a:off x="3048000" y="533400"/>
            <a:ext cx="6248400" cy="2954655"/>
          </a:xfrm>
          <a:prstGeom prst="rect">
            <a:avLst/>
          </a:prstGeom>
        </p:spPr>
        <p:txBody>
          <a:bodyPr wrap="square">
            <a:spAutoFit/>
          </a:bodyPr>
          <a:lstStyle/>
          <a:p>
            <a:r>
              <a:rPr lang="en-US" dirty="0">
                <a:solidFill>
                  <a:prstClr val="black"/>
                </a:solidFill>
              </a:rPr>
              <a:t> </a:t>
            </a:r>
            <a:r>
              <a:rPr lang="en-US" sz="1600" dirty="0">
                <a:solidFill>
                  <a:prstClr val="white"/>
                </a:solidFill>
              </a:rPr>
              <a:t/>
            </a:r>
            <a:br>
              <a:rPr lang="en-US" sz="1600" dirty="0">
                <a:solidFill>
                  <a:prstClr val="white"/>
                </a:solidFill>
              </a:rPr>
            </a:br>
            <a:r>
              <a:rPr lang="en-US" sz="2400" b="1" baseline="30000" dirty="0">
                <a:solidFill>
                  <a:prstClr val="white"/>
                </a:solidFill>
              </a:rPr>
              <a:t>27</a:t>
            </a:r>
            <a:r>
              <a:rPr lang="en-US" sz="2400" dirty="0">
                <a:solidFill>
                  <a:prstClr val="white"/>
                </a:solidFill>
              </a:rPr>
              <a:t> Who says to the deep, ‘Be dry! </a:t>
            </a:r>
            <a:br>
              <a:rPr lang="en-US" sz="2400" dirty="0">
                <a:solidFill>
                  <a:prstClr val="white"/>
                </a:solidFill>
              </a:rPr>
            </a:br>
            <a:r>
              <a:rPr lang="en-US" sz="2400" dirty="0">
                <a:solidFill>
                  <a:prstClr val="white"/>
                </a:solidFill>
              </a:rPr>
              <a:t>And I will dry up your rivers’; </a:t>
            </a:r>
            <a:br>
              <a:rPr lang="en-US" sz="2400" dirty="0">
                <a:solidFill>
                  <a:prstClr val="white"/>
                </a:solidFill>
              </a:rPr>
            </a:br>
            <a:r>
              <a:rPr lang="en-US" sz="2400" b="1" baseline="30000" dirty="0">
                <a:solidFill>
                  <a:prstClr val="white"/>
                </a:solidFill>
              </a:rPr>
              <a:t>28</a:t>
            </a:r>
            <a:r>
              <a:rPr lang="en-US" sz="2400" dirty="0">
                <a:solidFill>
                  <a:prstClr val="white"/>
                </a:solidFill>
              </a:rPr>
              <a:t> Who says of Cyrus, ‘</a:t>
            </a:r>
            <a:r>
              <a:rPr lang="en-US" sz="2400" i="1" dirty="0">
                <a:solidFill>
                  <a:prstClr val="white"/>
                </a:solidFill>
              </a:rPr>
              <a:t>He is</a:t>
            </a:r>
            <a:r>
              <a:rPr lang="en-US" sz="2400" dirty="0">
                <a:solidFill>
                  <a:prstClr val="white"/>
                </a:solidFill>
              </a:rPr>
              <a:t> My shepherd, </a:t>
            </a:r>
            <a:br>
              <a:rPr lang="en-US" sz="2400" dirty="0">
                <a:solidFill>
                  <a:prstClr val="white"/>
                </a:solidFill>
              </a:rPr>
            </a:br>
            <a:r>
              <a:rPr lang="en-US" sz="2400" dirty="0">
                <a:solidFill>
                  <a:prstClr val="white"/>
                </a:solidFill>
              </a:rPr>
              <a:t>And he shall perform all My pleasure, </a:t>
            </a:r>
            <a:br>
              <a:rPr lang="en-US" sz="2400" dirty="0">
                <a:solidFill>
                  <a:prstClr val="white"/>
                </a:solidFill>
              </a:rPr>
            </a:br>
            <a:r>
              <a:rPr lang="en-US" sz="2400" dirty="0">
                <a:solidFill>
                  <a:prstClr val="white"/>
                </a:solidFill>
              </a:rPr>
              <a:t>Saying to Jerusalem, “You shall be built,” </a:t>
            </a:r>
            <a:br>
              <a:rPr lang="en-US" sz="2400" dirty="0">
                <a:solidFill>
                  <a:prstClr val="white"/>
                </a:solidFill>
              </a:rPr>
            </a:br>
            <a:r>
              <a:rPr lang="en-US" sz="2400" dirty="0">
                <a:solidFill>
                  <a:prstClr val="white"/>
                </a:solidFill>
              </a:rPr>
              <a:t>And to the temple, “Your foundation shall be laid.”’</a:t>
            </a:r>
            <a:endParaRPr lang="en-US" sz="2400" dirty="0">
              <a:solidFill>
                <a:prstClr val="white"/>
              </a:solidFill>
            </a:endParaRPr>
          </a:p>
        </p:txBody>
      </p:sp>
      <p:sp>
        <p:nvSpPr>
          <p:cNvPr id="19" name="Rectangle 18"/>
          <p:cNvSpPr/>
          <p:nvPr/>
        </p:nvSpPr>
        <p:spPr>
          <a:xfrm>
            <a:off x="3048000" y="3581400"/>
            <a:ext cx="5715000" cy="2677656"/>
          </a:xfrm>
          <a:prstGeom prst="rect">
            <a:avLst/>
          </a:prstGeom>
        </p:spPr>
        <p:txBody>
          <a:bodyPr wrap="square">
            <a:spAutoFit/>
          </a:bodyPr>
          <a:lstStyle/>
          <a:p>
            <a:r>
              <a:rPr lang="en-US" dirty="0">
                <a:solidFill>
                  <a:prstClr val="black"/>
                </a:solidFill>
              </a:rPr>
              <a:t> </a:t>
            </a:r>
            <a:r>
              <a:rPr lang="en-US" sz="2400" b="1" baseline="30000" dirty="0">
                <a:solidFill>
                  <a:prstClr val="white"/>
                </a:solidFill>
              </a:rPr>
              <a:t>1</a:t>
            </a:r>
            <a:r>
              <a:rPr lang="en-US" sz="2400" dirty="0">
                <a:solidFill>
                  <a:prstClr val="white"/>
                </a:solidFill>
              </a:rPr>
              <a:t> “Thus says the LORD to His anointed, </a:t>
            </a:r>
            <a:br>
              <a:rPr lang="en-US" sz="2400" dirty="0">
                <a:solidFill>
                  <a:prstClr val="white"/>
                </a:solidFill>
              </a:rPr>
            </a:br>
            <a:r>
              <a:rPr lang="en-US" sz="2400" dirty="0">
                <a:solidFill>
                  <a:prstClr val="white"/>
                </a:solidFill>
              </a:rPr>
              <a:t>To Cyrus, whose right hand I have held— </a:t>
            </a:r>
            <a:br>
              <a:rPr lang="en-US" sz="2400" dirty="0">
                <a:solidFill>
                  <a:prstClr val="white"/>
                </a:solidFill>
              </a:rPr>
            </a:br>
            <a:r>
              <a:rPr lang="en-US" sz="2400" dirty="0">
                <a:solidFill>
                  <a:prstClr val="white"/>
                </a:solidFill>
              </a:rPr>
              <a:t>To subdue nations before him </a:t>
            </a:r>
            <a:br>
              <a:rPr lang="en-US" sz="2400" dirty="0">
                <a:solidFill>
                  <a:prstClr val="white"/>
                </a:solidFill>
              </a:rPr>
            </a:br>
            <a:r>
              <a:rPr lang="en-US" sz="2400" dirty="0">
                <a:solidFill>
                  <a:prstClr val="white"/>
                </a:solidFill>
              </a:rPr>
              <a:t>And loose the armor of kings, </a:t>
            </a:r>
            <a:br>
              <a:rPr lang="en-US" sz="2400" dirty="0">
                <a:solidFill>
                  <a:prstClr val="white"/>
                </a:solidFill>
              </a:rPr>
            </a:br>
            <a:r>
              <a:rPr lang="en-US" sz="2400" dirty="0">
                <a:solidFill>
                  <a:prstClr val="white"/>
                </a:solidFill>
              </a:rPr>
              <a:t>To open before him the double doors, </a:t>
            </a:r>
            <a:br>
              <a:rPr lang="en-US" sz="2400" dirty="0">
                <a:solidFill>
                  <a:prstClr val="white"/>
                </a:solidFill>
              </a:rPr>
            </a:br>
            <a:r>
              <a:rPr lang="en-US" sz="2400" dirty="0">
                <a:solidFill>
                  <a:prstClr val="white"/>
                </a:solidFill>
              </a:rPr>
              <a:t>So that the gates will not be shut: </a:t>
            </a:r>
            <a:endParaRPr lang="en-US" sz="2400" dirty="0">
              <a:solidFill>
                <a:prstClr val="white"/>
              </a:solidFill>
            </a:endParaRPr>
          </a:p>
        </p:txBody>
      </p:sp>
      <p:pic>
        <p:nvPicPr>
          <p:cNvPr id="22" name="Picture 21" descr="Park_Cyrus.jpg"/>
          <p:cNvPicPr>
            <a:picLocks noChangeAspect="1"/>
          </p:cNvPicPr>
          <p:nvPr/>
        </p:nvPicPr>
        <p:blipFill>
          <a:blip r:embed="rId2" cstate="print"/>
          <a:stretch>
            <a:fillRect/>
          </a:stretch>
        </p:blipFill>
        <p:spPr>
          <a:xfrm>
            <a:off x="0" y="0"/>
            <a:ext cx="2667000" cy="4191000"/>
          </a:xfrm>
          <a:prstGeom prst="rect">
            <a:avLst/>
          </a:prstGeom>
        </p:spPr>
      </p:pic>
      <p:pic>
        <p:nvPicPr>
          <p:cNvPr id="23" name="Picture 22" descr="tomb-of-cyrus-great-1.jpg"/>
          <p:cNvPicPr>
            <a:picLocks noChangeAspect="1"/>
          </p:cNvPicPr>
          <p:nvPr/>
        </p:nvPicPr>
        <p:blipFill>
          <a:blip r:embed="rId3" cstate="print"/>
          <a:stretch>
            <a:fillRect/>
          </a:stretch>
        </p:blipFill>
        <p:spPr>
          <a:xfrm>
            <a:off x="0" y="4191000"/>
            <a:ext cx="2667000" cy="2667000"/>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762000"/>
            <a:ext cx="7086600" cy="1039368"/>
          </a:xfrm>
        </p:spPr>
        <p:txBody>
          <a:bodyPr/>
          <a:lstStyle/>
          <a:p>
            <a:r>
              <a:rPr lang="en-US" sz="3900" dirty="0" smtClean="0"/>
              <a:t>Fulfillment of </a:t>
            </a:r>
            <a:r>
              <a:rPr lang="en-US" sz="3900" dirty="0" err="1" smtClean="0"/>
              <a:t>isaiah</a:t>
            </a:r>
            <a:r>
              <a:rPr lang="en-US" sz="3900" dirty="0" smtClean="0"/>
              <a:t> 44  </a:t>
            </a:r>
            <a:endParaRPr lang="en-US" sz="3900"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31242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5" name="Picture 4" descr="ezra.jpg"/>
          <p:cNvPicPr>
            <a:picLocks noChangeAspect="1"/>
          </p:cNvPicPr>
          <p:nvPr/>
        </p:nvPicPr>
        <p:blipFill>
          <a:blip r:embed="rId2" cstate="print"/>
          <a:stretch>
            <a:fillRect/>
          </a:stretch>
        </p:blipFill>
        <p:spPr>
          <a:xfrm>
            <a:off x="0" y="3429000"/>
            <a:ext cx="2667000" cy="3429000"/>
          </a:xfrm>
          <a:prstGeom prst="rect">
            <a:avLst/>
          </a:prstGeom>
        </p:spPr>
      </p:pic>
      <p:sp>
        <p:nvSpPr>
          <p:cNvPr id="8" name="Rectangle 7"/>
          <p:cNvSpPr/>
          <p:nvPr/>
        </p:nvSpPr>
        <p:spPr>
          <a:xfrm>
            <a:off x="2743200" y="2133600"/>
            <a:ext cx="6248400" cy="3046988"/>
          </a:xfrm>
          <a:prstGeom prst="rect">
            <a:avLst/>
          </a:prstGeom>
        </p:spPr>
        <p:txBody>
          <a:bodyPr wrap="square">
            <a:spAutoFit/>
          </a:bodyPr>
          <a:lstStyle/>
          <a:p>
            <a:r>
              <a:rPr lang="en-US" sz="2400" dirty="0">
                <a:solidFill>
                  <a:prstClr val="white"/>
                </a:solidFill>
              </a:rPr>
              <a:t>Cyrus the Great was a Persian king who did not know the Lord but yet God would use him  to achieve the release of the Jews from Babylonian captivity, gather them back to Jerusalem, lay the ground work for rebuilding the temple and pave the way for the fulfillment of the promised Messiah.</a:t>
            </a:r>
          </a:p>
          <a:p>
            <a:endParaRPr lang="en-US" sz="2400" dirty="0">
              <a:solidFill>
                <a:prstClr val="white"/>
              </a:solidFill>
            </a:endParaRPr>
          </a:p>
        </p:txBody>
      </p:sp>
      <p:pic>
        <p:nvPicPr>
          <p:cNvPr id="10" name="Picture 9" descr="james-tissot-the-flight-of-the-prisoners.jpg"/>
          <p:cNvPicPr>
            <a:picLocks noChangeAspect="1"/>
          </p:cNvPicPr>
          <p:nvPr/>
        </p:nvPicPr>
        <p:blipFill>
          <a:blip r:embed="rId3" cstate="print"/>
          <a:srcRect l="19556" t="7062" r="22939" b="11582"/>
          <a:stretch>
            <a:fillRect/>
          </a:stretch>
        </p:blipFill>
        <p:spPr>
          <a:xfrm>
            <a:off x="0" y="0"/>
            <a:ext cx="2667000" cy="3429000"/>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52400"/>
            <a:ext cx="7086600" cy="1039368"/>
          </a:xfrm>
        </p:spPr>
        <p:txBody>
          <a:bodyPr/>
          <a:lstStyle/>
          <a:p>
            <a:r>
              <a:rPr lang="en-US" sz="3900" dirty="0" smtClean="0"/>
              <a:t>Fulfillment of </a:t>
            </a:r>
            <a:r>
              <a:rPr lang="en-US" sz="3900" dirty="0" err="1" smtClean="0"/>
              <a:t>isaiah</a:t>
            </a:r>
            <a:r>
              <a:rPr lang="en-US" sz="3900" dirty="0" smtClean="0"/>
              <a:t> 44  </a:t>
            </a:r>
            <a:endParaRPr lang="en-US" sz="3900"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31242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5" name="Picture 4" descr="ezra.jpg"/>
          <p:cNvPicPr>
            <a:picLocks noChangeAspect="1"/>
          </p:cNvPicPr>
          <p:nvPr/>
        </p:nvPicPr>
        <p:blipFill>
          <a:blip r:embed="rId2" cstate="print"/>
          <a:stretch>
            <a:fillRect/>
          </a:stretch>
        </p:blipFill>
        <p:spPr>
          <a:xfrm>
            <a:off x="0" y="3429000"/>
            <a:ext cx="2667000" cy="3429000"/>
          </a:xfrm>
          <a:prstGeom prst="rect">
            <a:avLst/>
          </a:prstGeom>
        </p:spPr>
      </p:pic>
      <p:sp>
        <p:nvSpPr>
          <p:cNvPr id="8" name="Rectangle 7"/>
          <p:cNvSpPr/>
          <p:nvPr/>
        </p:nvSpPr>
        <p:spPr>
          <a:xfrm>
            <a:off x="2895600" y="1219200"/>
            <a:ext cx="6248400" cy="4062651"/>
          </a:xfrm>
          <a:prstGeom prst="rect">
            <a:avLst/>
          </a:prstGeom>
        </p:spPr>
        <p:txBody>
          <a:bodyPr wrap="square">
            <a:spAutoFit/>
          </a:bodyPr>
          <a:lstStyle/>
          <a:p>
            <a:endParaRPr lang="en-US" dirty="0">
              <a:solidFill>
                <a:prstClr val="white"/>
              </a:solidFill>
            </a:endParaRPr>
          </a:p>
          <a:p>
            <a:r>
              <a:rPr lang="en-US" sz="2400" dirty="0">
                <a:solidFill>
                  <a:prstClr val="white"/>
                </a:solidFill>
              </a:rPr>
              <a:t>Israel had been conquered,(also prophesied in the Bible) by the Babylonians in 586 BC and their city and temple destroyed in 587 BC. Cyrus conquered the Babylonians in 539 BC and instituted policies that allowed the conquered peoples of the empire to practice their own religions and rebuild their cities and temple which is what the prophecy of Isaiah is about.       </a:t>
            </a:r>
          </a:p>
          <a:p>
            <a:endParaRPr lang="en-US" sz="2400" dirty="0">
              <a:solidFill>
                <a:prstClr val="white"/>
              </a:solidFill>
            </a:endParaRPr>
          </a:p>
        </p:txBody>
      </p:sp>
      <p:pic>
        <p:nvPicPr>
          <p:cNvPr id="9" name="Picture 8" descr="james-tissot-the-flight-of-the-prisoners.jpg"/>
          <p:cNvPicPr>
            <a:picLocks noChangeAspect="1"/>
          </p:cNvPicPr>
          <p:nvPr/>
        </p:nvPicPr>
        <p:blipFill>
          <a:blip r:embed="rId3" cstate="print"/>
          <a:srcRect l="19556" t="7062" r="22939" b="11582"/>
          <a:stretch>
            <a:fillRect/>
          </a:stretch>
        </p:blipFill>
        <p:spPr>
          <a:xfrm>
            <a:off x="0" y="0"/>
            <a:ext cx="2667000" cy="3429000"/>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0"/>
            <a:ext cx="8229600" cy="1828800"/>
          </a:xfrm>
        </p:spPr>
        <p:txBody>
          <a:bodyPr>
            <a:normAutofit/>
          </a:bodyPr>
          <a:lstStyle/>
          <a:p>
            <a:r>
              <a:rPr lang="en-US" dirty="0" smtClean="0"/>
              <a:t>introduction</a:t>
            </a:r>
            <a:r>
              <a:rPr lang="en-US" sz="2000" dirty="0" smtClean="0"/>
              <a:t>  </a:t>
            </a:r>
            <a:endParaRPr lang="en-US" sz="2000" dirty="0"/>
          </a:p>
        </p:txBody>
      </p:sp>
      <p:sp>
        <p:nvSpPr>
          <p:cNvPr id="3" name="Subtitle 2"/>
          <p:cNvSpPr>
            <a:spLocks noGrp="1"/>
          </p:cNvSpPr>
          <p:nvPr>
            <p:ph type="subTitle" idx="1"/>
          </p:nvPr>
        </p:nvSpPr>
        <p:spPr>
          <a:xfrm>
            <a:off x="457200" y="2133600"/>
            <a:ext cx="8229600" cy="5334000"/>
          </a:xfrm>
        </p:spPr>
        <p:txBody>
          <a:bodyPr>
            <a:noAutofit/>
          </a:bodyPr>
          <a:lstStyle/>
          <a:p>
            <a:pPr algn="just"/>
            <a:r>
              <a:rPr lang="en-US" b="1" dirty="0" smtClean="0"/>
              <a:t>Without it our existence here would be a dark mystery with no standard to live by and nothing to look forward to but a meaningless death as an end to a life of confusion.     </a:t>
            </a:r>
          </a:p>
          <a:p>
            <a:pPr algn="just"/>
            <a:r>
              <a:rPr lang="en-US" b="1" dirty="0" smtClean="0"/>
              <a:t>God knew that we needed truthful knowledge that supported sound faith that produced real hope for the future, both here and hereafter.          </a:t>
            </a:r>
            <a:endParaRPr lang="en-US" b="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
            <a:ext cx="7086600" cy="1039368"/>
          </a:xfrm>
        </p:spPr>
        <p:txBody>
          <a:bodyPr/>
          <a:lstStyle/>
          <a:p>
            <a:r>
              <a:rPr lang="en-US" sz="3900" dirty="0" smtClean="0"/>
              <a:t>Fulfillment of </a:t>
            </a:r>
            <a:r>
              <a:rPr lang="en-US" sz="3900" dirty="0" err="1" smtClean="0"/>
              <a:t>isaiah</a:t>
            </a:r>
            <a:r>
              <a:rPr lang="en-US" sz="3900" dirty="0" smtClean="0"/>
              <a:t> 44  </a:t>
            </a:r>
            <a:endParaRPr lang="en-US" sz="3900"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76600" y="31242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5" name="Picture 4" descr="ezra.jpg"/>
          <p:cNvPicPr>
            <a:picLocks noChangeAspect="1"/>
          </p:cNvPicPr>
          <p:nvPr/>
        </p:nvPicPr>
        <p:blipFill>
          <a:blip r:embed="rId2" cstate="print"/>
          <a:stretch>
            <a:fillRect/>
          </a:stretch>
        </p:blipFill>
        <p:spPr>
          <a:xfrm>
            <a:off x="0" y="3429000"/>
            <a:ext cx="2667000" cy="3429000"/>
          </a:xfrm>
          <a:prstGeom prst="rect">
            <a:avLst/>
          </a:prstGeom>
        </p:spPr>
      </p:pic>
      <p:sp>
        <p:nvSpPr>
          <p:cNvPr id="8" name="Rectangle 7"/>
          <p:cNvSpPr/>
          <p:nvPr/>
        </p:nvSpPr>
        <p:spPr>
          <a:xfrm>
            <a:off x="2895600" y="1371600"/>
            <a:ext cx="6096000" cy="3693319"/>
          </a:xfrm>
          <a:prstGeom prst="rect">
            <a:avLst/>
          </a:prstGeom>
        </p:spPr>
        <p:txBody>
          <a:bodyPr wrap="square">
            <a:spAutoFit/>
          </a:bodyPr>
          <a:lstStyle/>
          <a:p>
            <a:endParaRPr lang="en-US" dirty="0">
              <a:solidFill>
                <a:prstClr val="white"/>
              </a:solidFill>
            </a:endParaRPr>
          </a:p>
          <a:p>
            <a:r>
              <a:rPr lang="en-US" sz="2400" dirty="0">
                <a:solidFill>
                  <a:prstClr val="white"/>
                </a:solidFill>
              </a:rPr>
              <a:t>What is sometimes overlooked when reading through the text of Isaiah is the time difference. Isaiah spoke the name of the Persian king long before he was ever born! Isaiah prophesied during the reign of </a:t>
            </a:r>
            <a:r>
              <a:rPr lang="en-US" sz="2400" dirty="0" err="1">
                <a:solidFill>
                  <a:prstClr val="white"/>
                </a:solidFill>
              </a:rPr>
              <a:t>Uzziah</a:t>
            </a:r>
            <a:r>
              <a:rPr lang="en-US" sz="2400" dirty="0">
                <a:solidFill>
                  <a:prstClr val="white"/>
                </a:solidFill>
              </a:rPr>
              <a:t>, </a:t>
            </a:r>
            <a:r>
              <a:rPr lang="en-US" sz="2400" dirty="0" err="1">
                <a:solidFill>
                  <a:prstClr val="white"/>
                </a:solidFill>
              </a:rPr>
              <a:t>Jotham</a:t>
            </a:r>
            <a:r>
              <a:rPr lang="en-US" sz="2400" dirty="0">
                <a:solidFill>
                  <a:prstClr val="white"/>
                </a:solidFill>
              </a:rPr>
              <a:t>, </a:t>
            </a:r>
            <a:r>
              <a:rPr lang="en-US" sz="2400" dirty="0" err="1">
                <a:solidFill>
                  <a:prstClr val="white"/>
                </a:solidFill>
              </a:rPr>
              <a:t>Ahaz</a:t>
            </a:r>
            <a:r>
              <a:rPr lang="en-US" sz="2400" dirty="0">
                <a:solidFill>
                  <a:prstClr val="white"/>
                </a:solidFill>
              </a:rPr>
              <a:t> and Hezekiah between 740-701 BC, about one hundred and fifty years before Cyrus came to the throne in 559 BC. See Ezra 1:1-4   </a:t>
            </a:r>
            <a:endParaRPr lang="en-US" sz="2400" dirty="0">
              <a:solidFill>
                <a:prstClr val="white"/>
              </a:solidFill>
            </a:endParaRPr>
          </a:p>
        </p:txBody>
      </p:sp>
      <p:pic>
        <p:nvPicPr>
          <p:cNvPr id="9" name="Picture 8" descr="james-tissot-the-flight-of-the-prisoners.jpg"/>
          <p:cNvPicPr>
            <a:picLocks noChangeAspect="1"/>
          </p:cNvPicPr>
          <p:nvPr/>
        </p:nvPicPr>
        <p:blipFill>
          <a:blip r:embed="rId3" cstate="print"/>
          <a:srcRect l="19556" t="7062" r="22939" b="11582"/>
          <a:stretch>
            <a:fillRect/>
          </a:stretch>
        </p:blipFill>
        <p:spPr>
          <a:xfrm>
            <a:off x="0" y="0"/>
            <a:ext cx="2667000" cy="3429000"/>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228600"/>
            <a:ext cx="6324600" cy="1039368"/>
          </a:xfrm>
        </p:spPr>
        <p:txBody>
          <a:bodyPr/>
          <a:lstStyle/>
          <a:p>
            <a:pPr algn="ctr"/>
            <a:r>
              <a:rPr lang="en-US" dirty="0" smtClean="0"/>
              <a:t>Sennacherib </a:t>
            </a:r>
            <a:r>
              <a:rPr lang="en-US" dirty="0" err="1" smtClean="0"/>
              <a:t>vs</a:t>
            </a:r>
            <a:r>
              <a:rPr lang="en-US" dirty="0" smtClean="0"/>
              <a:t> Hezekiah  (plus one) </a:t>
            </a:r>
            <a:endParaRPr lang="en-US" dirty="0"/>
          </a:p>
        </p:txBody>
      </p:sp>
      <p:sp>
        <p:nvSpPr>
          <p:cNvPr id="5" name="Subtitle 4"/>
          <p:cNvSpPr>
            <a:spLocks noGrp="1"/>
          </p:cNvSpPr>
          <p:nvPr>
            <p:ph type="subTitle" idx="1"/>
          </p:nvPr>
        </p:nvSpPr>
        <p:spPr>
          <a:xfrm>
            <a:off x="2895600" y="1371600"/>
            <a:ext cx="6248400" cy="5029200"/>
          </a:xfrm>
        </p:spPr>
        <p:txBody>
          <a:bodyPr>
            <a:normAutofit/>
          </a:bodyPr>
          <a:lstStyle/>
          <a:p>
            <a:pPr algn="l"/>
            <a:r>
              <a:rPr lang="en-US" sz="2400" dirty="0" smtClean="0"/>
              <a:t>After conquering nearly all neighboring  nations like ,Sidon, Joppa, </a:t>
            </a:r>
            <a:r>
              <a:rPr lang="en-US" sz="2400" dirty="0" err="1" smtClean="0"/>
              <a:t>Eltekeh</a:t>
            </a:r>
            <a:r>
              <a:rPr lang="en-US" sz="2400" dirty="0" smtClean="0"/>
              <a:t>, </a:t>
            </a:r>
            <a:r>
              <a:rPr lang="en-US" sz="2400" dirty="0" err="1" smtClean="0"/>
              <a:t>Ekron</a:t>
            </a:r>
            <a:r>
              <a:rPr lang="en-US" sz="2400" dirty="0" smtClean="0"/>
              <a:t>, Egyptian forces and 46 strong cities of Palestine in 701 BC, Sennacherib set his military against Jerusalem. Hezekiah bought time by paying tribute even to the stripping of the temple treasures while Sennacherib sent ultimatums to Hezekiah. Hezekiah made this a matter of prayer and the prophet Isaiah brought him Gods assurance of deliverance even though there seemed to be no hope of overcoming the huge Assyrian armies.</a:t>
            </a:r>
          </a:p>
          <a:p>
            <a:pPr algn="l"/>
            <a:endParaRPr lang="en-US" sz="2400" dirty="0" smtClean="0"/>
          </a:p>
        </p:txBody>
      </p:sp>
      <p:pic>
        <p:nvPicPr>
          <p:cNvPr id="8" name="Picture 7" descr="Taylor Prism sent by BM.jpg"/>
          <p:cNvPicPr>
            <a:picLocks noChangeAspect="1"/>
          </p:cNvPicPr>
          <p:nvPr/>
        </p:nvPicPr>
        <p:blipFill>
          <a:blip r:embed="rId2" cstate="print"/>
          <a:srcRect l="20344" r="18623"/>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228600"/>
            <a:ext cx="6324600" cy="1039368"/>
          </a:xfrm>
        </p:spPr>
        <p:txBody>
          <a:bodyPr/>
          <a:lstStyle/>
          <a:p>
            <a:pPr algn="ctr"/>
            <a:r>
              <a:rPr lang="en-US" dirty="0" smtClean="0"/>
              <a:t>Sennacherib </a:t>
            </a:r>
            <a:r>
              <a:rPr lang="en-US" dirty="0" err="1" smtClean="0"/>
              <a:t>vs</a:t>
            </a:r>
            <a:r>
              <a:rPr lang="en-US" dirty="0" smtClean="0"/>
              <a:t> Hezekiah  (plus one) </a:t>
            </a:r>
            <a:endParaRPr lang="en-US" dirty="0"/>
          </a:p>
        </p:txBody>
      </p:sp>
      <p:sp>
        <p:nvSpPr>
          <p:cNvPr id="5" name="Subtitle 4"/>
          <p:cNvSpPr>
            <a:spLocks noGrp="1"/>
          </p:cNvSpPr>
          <p:nvPr>
            <p:ph type="subTitle" idx="1"/>
          </p:nvPr>
        </p:nvSpPr>
        <p:spPr>
          <a:xfrm>
            <a:off x="2743200" y="1371600"/>
            <a:ext cx="6400800" cy="5029200"/>
          </a:xfrm>
        </p:spPr>
        <p:txBody>
          <a:bodyPr>
            <a:normAutofit lnSpcReduction="10000"/>
          </a:bodyPr>
          <a:lstStyle/>
          <a:p>
            <a:pPr algn="l"/>
            <a:endParaRPr lang="en-US" sz="1800" dirty="0" smtClean="0"/>
          </a:p>
          <a:p>
            <a:pPr algn="l"/>
            <a:r>
              <a:rPr lang="en-US" sz="2400" dirty="0" smtClean="0"/>
              <a:t>In  one of the famous clay prisms of Sennacherib, the Taylor prism documents this Assyrian account, “as to Hezekiah, the Jew, he did not submit to my yoke, I laid siege to 46 of his strong cities … and conquered them. Himself I made prisoner in Jerusalem, his royal residence, like a bird in a cage. I surrounded him in order to take those who were leaving his cities gate… Hezekiah himself did send me later, to Nineveh, my lordly city, together with 30 talents of gold, 800 talents of silver… his daughters, servants and musicians. In order to deliver the tribute… he sent his personal messenger.”               </a:t>
            </a:r>
            <a:endParaRPr lang="en-US" sz="2400" dirty="0"/>
          </a:p>
        </p:txBody>
      </p:sp>
      <p:pic>
        <p:nvPicPr>
          <p:cNvPr id="8" name="Picture 7" descr="Taylor Prism sent by BM.jpg"/>
          <p:cNvPicPr>
            <a:picLocks noChangeAspect="1"/>
          </p:cNvPicPr>
          <p:nvPr/>
        </p:nvPicPr>
        <p:blipFill>
          <a:blip r:embed="rId2" cstate="print"/>
          <a:srcRect l="20344" r="18623"/>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519684"/>
            <a:ext cx="5562600" cy="1039368"/>
          </a:xfrm>
        </p:spPr>
        <p:txBody>
          <a:bodyPr/>
          <a:lstStyle/>
          <a:p>
            <a:pPr algn="ctr"/>
            <a:r>
              <a:rPr lang="en-US" dirty="0" smtClean="0"/>
              <a:t>The lord speaks  </a:t>
            </a:r>
            <a:endParaRPr lang="en-US" dirty="0"/>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743200" y="1219200"/>
            <a:ext cx="6248400" cy="1015663"/>
          </a:xfrm>
          <a:prstGeom prst="rect">
            <a:avLst/>
          </a:prstGeom>
        </p:spPr>
        <p:txBody>
          <a:bodyPr wrap="square">
            <a:spAutoFit/>
          </a:bodyPr>
          <a:lstStyle/>
          <a:p>
            <a:r>
              <a:rPr lang="en-US" sz="2000" b="1" baseline="30000" dirty="0">
                <a:solidFill>
                  <a:prstClr val="white"/>
                </a:solidFill>
              </a:rPr>
              <a:t>13 </a:t>
            </a:r>
            <a:r>
              <a:rPr lang="en-US" sz="2000" dirty="0">
                <a:solidFill>
                  <a:prstClr val="white"/>
                </a:solidFill>
              </a:rPr>
              <a:t>And in the fourteenth year of King Hezekiah, Sennacherib king of Assyria came up against all the fortified cities of Judah and took them.</a:t>
            </a:r>
            <a:endParaRPr lang="en-US" sz="2000" dirty="0">
              <a:solidFill>
                <a:prstClr val="white"/>
              </a:solidFill>
            </a:endParaRPr>
          </a:p>
        </p:txBody>
      </p:sp>
      <p:sp>
        <p:nvSpPr>
          <p:cNvPr id="9" name="Rectangle 8"/>
          <p:cNvSpPr/>
          <p:nvPr/>
        </p:nvSpPr>
        <p:spPr>
          <a:xfrm>
            <a:off x="2819400" y="2286000"/>
            <a:ext cx="6172200" cy="4093428"/>
          </a:xfrm>
          <a:prstGeom prst="rect">
            <a:avLst/>
          </a:prstGeom>
        </p:spPr>
        <p:txBody>
          <a:bodyPr wrap="square">
            <a:spAutoFit/>
          </a:bodyPr>
          <a:lstStyle/>
          <a:p>
            <a:r>
              <a:rPr lang="en-US" sz="2000" b="1" baseline="30000" dirty="0">
                <a:solidFill>
                  <a:prstClr val="white"/>
                </a:solidFill>
              </a:rPr>
              <a:t>32 </a:t>
            </a:r>
            <a:r>
              <a:rPr lang="en-US" sz="2000" dirty="0">
                <a:solidFill>
                  <a:prstClr val="white"/>
                </a:solidFill>
              </a:rPr>
              <a:t>“Therefore thus says the </a:t>
            </a:r>
            <a:r>
              <a:rPr lang="en-US" sz="2000" cap="small" dirty="0">
                <a:solidFill>
                  <a:prstClr val="white"/>
                </a:solidFill>
              </a:rPr>
              <a:t>Lord</a:t>
            </a:r>
            <a:r>
              <a:rPr lang="en-US" sz="2000" dirty="0">
                <a:solidFill>
                  <a:prstClr val="white"/>
                </a:solidFill>
              </a:rPr>
              <a:t> concerning the king of Assyria:</a:t>
            </a:r>
          </a:p>
          <a:p>
            <a:r>
              <a:rPr lang="en-US" sz="2000" dirty="0">
                <a:solidFill>
                  <a:prstClr val="white"/>
                </a:solidFill>
              </a:rPr>
              <a:t>‘He shall not come into this city,</a:t>
            </a:r>
            <a:br>
              <a:rPr lang="en-US" sz="2000" dirty="0">
                <a:solidFill>
                  <a:prstClr val="white"/>
                </a:solidFill>
              </a:rPr>
            </a:br>
            <a:r>
              <a:rPr lang="en-US" sz="2000" dirty="0">
                <a:solidFill>
                  <a:prstClr val="white"/>
                </a:solidFill>
              </a:rPr>
              <a:t>Nor shoot an arrow there,</a:t>
            </a:r>
            <a:br>
              <a:rPr lang="en-US" sz="2000" dirty="0">
                <a:solidFill>
                  <a:prstClr val="white"/>
                </a:solidFill>
              </a:rPr>
            </a:br>
            <a:r>
              <a:rPr lang="en-US" sz="2000" dirty="0">
                <a:solidFill>
                  <a:prstClr val="white"/>
                </a:solidFill>
              </a:rPr>
              <a:t>Nor come before it with shield,</a:t>
            </a:r>
            <a:br>
              <a:rPr lang="en-US" sz="2000" dirty="0">
                <a:solidFill>
                  <a:prstClr val="white"/>
                </a:solidFill>
              </a:rPr>
            </a:br>
            <a:r>
              <a:rPr lang="en-US" sz="2000" dirty="0">
                <a:solidFill>
                  <a:prstClr val="white"/>
                </a:solidFill>
              </a:rPr>
              <a:t>Nor build a siege mound against it.</a:t>
            </a:r>
            <a:br>
              <a:rPr lang="en-US" sz="2000" dirty="0">
                <a:solidFill>
                  <a:prstClr val="white"/>
                </a:solidFill>
              </a:rPr>
            </a:br>
            <a:r>
              <a:rPr lang="en-US" sz="2000" b="1" baseline="30000" dirty="0">
                <a:solidFill>
                  <a:prstClr val="white"/>
                </a:solidFill>
              </a:rPr>
              <a:t>33 </a:t>
            </a:r>
            <a:r>
              <a:rPr lang="en-US" sz="2000" dirty="0">
                <a:solidFill>
                  <a:prstClr val="white"/>
                </a:solidFill>
              </a:rPr>
              <a:t>By the way that he came,</a:t>
            </a:r>
            <a:br>
              <a:rPr lang="en-US" sz="2000" dirty="0">
                <a:solidFill>
                  <a:prstClr val="white"/>
                </a:solidFill>
              </a:rPr>
            </a:br>
            <a:r>
              <a:rPr lang="en-US" sz="2000" dirty="0">
                <a:solidFill>
                  <a:prstClr val="white"/>
                </a:solidFill>
              </a:rPr>
              <a:t>By the same shall he return;</a:t>
            </a:r>
            <a:br>
              <a:rPr lang="en-US" sz="2000" dirty="0">
                <a:solidFill>
                  <a:prstClr val="white"/>
                </a:solidFill>
              </a:rPr>
            </a:br>
            <a:r>
              <a:rPr lang="en-US" sz="2000" dirty="0">
                <a:solidFill>
                  <a:prstClr val="white"/>
                </a:solidFill>
              </a:rPr>
              <a:t>And he shall not come into this city,’</a:t>
            </a:r>
            <a:br>
              <a:rPr lang="en-US" sz="2000" dirty="0">
                <a:solidFill>
                  <a:prstClr val="white"/>
                </a:solidFill>
              </a:rPr>
            </a:br>
            <a:r>
              <a:rPr lang="en-US" sz="2000" dirty="0">
                <a:solidFill>
                  <a:prstClr val="white"/>
                </a:solidFill>
              </a:rPr>
              <a:t>Says the </a:t>
            </a:r>
            <a:r>
              <a:rPr lang="en-US" sz="2000" cap="small" dirty="0">
                <a:solidFill>
                  <a:prstClr val="white"/>
                </a:solidFill>
              </a:rPr>
              <a:t>Lord</a:t>
            </a:r>
            <a:r>
              <a:rPr lang="en-US" sz="2000" dirty="0">
                <a:solidFill>
                  <a:prstClr val="white"/>
                </a:solidFill>
              </a:rPr>
              <a:t>.</a:t>
            </a:r>
            <a:br>
              <a:rPr lang="en-US" sz="2000" dirty="0">
                <a:solidFill>
                  <a:prstClr val="white"/>
                </a:solidFill>
              </a:rPr>
            </a:br>
            <a:r>
              <a:rPr lang="en-US" sz="2000" b="1" baseline="30000" dirty="0">
                <a:solidFill>
                  <a:prstClr val="white"/>
                </a:solidFill>
              </a:rPr>
              <a:t>34 </a:t>
            </a:r>
            <a:r>
              <a:rPr lang="en-US" sz="2000" dirty="0">
                <a:solidFill>
                  <a:prstClr val="white"/>
                </a:solidFill>
              </a:rPr>
              <a:t>‘For I will defend this city, to save it</a:t>
            </a:r>
            <a:br>
              <a:rPr lang="en-US" sz="2000" dirty="0">
                <a:solidFill>
                  <a:prstClr val="white"/>
                </a:solidFill>
              </a:rPr>
            </a:br>
            <a:r>
              <a:rPr lang="en-US" sz="2000" dirty="0">
                <a:solidFill>
                  <a:prstClr val="white"/>
                </a:solidFill>
              </a:rPr>
              <a:t>For My own sake and for My servant David’s sake.’ </a:t>
            </a:r>
          </a:p>
          <a:p>
            <a:endParaRPr lang="en-US" sz="2000" b="1" dirty="0">
              <a:solidFill>
                <a:prstClr val="white"/>
              </a:solidFill>
            </a:endParaRPr>
          </a:p>
        </p:txBody>
      </p:sp>
      <p:sp>
        <p:nvSpPr>
          <p:cNvPr id="10" name="Rectangle 9"/>
          <p:cNvSpPr/>
          <p:nvPr/>
        </p:nvSpPr>
        <p:spPr>
          <a:xfrm>
            <a:off x="3505200" y="457200"/>
            <a:ext cx="4572000" cy="523220"/>
          </a:xfrm>
          <a:prstGeom prst="rect">
            <a:avLst/>
          </a:prstGeom>
        </p:spPr>
        <p:txBody>
          <a:bodyPr>
            <a:spAutoFit/>
          </a:bodyPr>
          <a:lstStyle/>
          <a:p>
            <a:pPr algn="ctr"/>
            <a:r>
              <a:rPr lang="en-US" sz="2800" b="1" dirty="0">
                <a:solidFill>
                  <a:srgbClr val="F9B639">
                    <a:lumMod val="60000"/>
                    <a:lumOff val="40000"/>
                  </a:srgbClr>
                </a:solidFill>
              </a:rPr>
              <a:t> II KINGS 18-19</a:t>
            </a:r>
            <a:endParaRPr lang="en-US" sz="2800" dirty="0">
              <a:solidFill>
                <a:srgbClr val="F9B639">
                  <a:lumMod val="60000"/>
                  <a:lumOff val="40000"/>
                </a:srgbClr>
              </a:solidFill>
            </a:endParaRPr>
          </a:p>
        </p:txBody>
      </p:sp>
      <p:pic>
        <p:nvPicPr>
          <p:cNvPr id="8" name="Picture 7" descr="hez praying.jpg"/>
          <p:cNvPicPr>
            <a:picLocks noChangeAspect="1"/>
          </p:cNvPicPr>
          <p:nvPr/>
        </p:nvPicPr>
        <p:blipFill>
          <a:blip r:embed="rId2" cstate="print"/>
          <a:srcRect l="48899" t="23333" r="20539" b="22222"/>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381000"/>
            <a:ext cx="5562600" cy="1039368"/>
          </a:xfrm>
        </p:spPr>
        <p:txBody>
          <a:bodyPr/>
          <a:lstStyle/>
          <a:p>
            <a:pPr algn="ctr"/>
            <a:r>
              <a:rPr lang="en-US" dirty="0" smtClean="0"/>
              <a:t>The lord speaks  </a:t>
            </a:r>
            <a:endParaRPr lang="en-US" dirty="0"/>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9" name="Rectangle 8"/>
          <p:cNvSpPr/>
          <p:nvPr/>
        </p:nvSpPr>
        <p:spPr>
          <a:xfrm>
            <a:off x="2819400" y="1066800"/>
            <a:ext cx="6172200" cy="2585323"/>
          </a:xfrm>
          <a:prstGeom prst="rect">
            <a:avLst/>
          </a:prstGeom>
        </p:spPr>
        <p:txBody>
          <a:bodyPr wrap="square">
            <a:spAutoFit/>
          </a:bodyPr>
          <a:lstStyle/>
          <a:p>
            <a:endParaRPr lang="en-US" b="1" dirty="0">
              <a:solidFill>
                <a:prstClr val="white"/>
              </a:solidFill>
            </a:endParaRPr>
          </a:p>
          <a:p>
            <a:r>
              <a:rPr lang="en-US" sz="2400" b="1" dirty="0">
                <a:solidFill>
                  <a:prstClr val="white"/>
                </a:solidFill>
              </a:rPr>
              <a:t>Here is the question, why did Sennacherib not go on to take the city of Jerusalem when his armies were poised to finish the job completely?  Secular historians puzzle over this mystery but the Bible tells us exactly what happened. </a:t>
            </a:r>
          </a:p>
        </p:txBody>
      </p:sp>
      <p:sp>
        <p:nvSpPr>
          <p:cNvPr id="10" name="Rectangle 9"/>
          <p:cNvSpPr/>
          <p:nvPr/>
        </p:nvSpPr>
        <p:spPr>
          <a:xfrm>
            <a:off x="3657600" y="685800"/>
            <a:ext cx="4572000" cy="523220"/>
          </a:xfrm>
          <a:prstGeom prst="rect">
            <a:avLst/>
          </a:prstGeom>
        </p:spPr>
        <p:txBody>
          <a:bodyPr>
            <a:spAutoFit/>
          </a:bodyPr>
          <a:lstStyle/>
          <a:p>
            <a:pPr algn="ctr"/>
            <a:r>
              <a:rPr lang="en-US" sz="2800" b="1" dirty="0">
                <a:solidFill>
                  <a:srgbClr val="F9B639">
                    <a:lumMod val="60000"/>
                    <a:lumOff val="40000"/>
                  </a:srgbClr>
                </a:solidFill>
              </a:rPr>
              <a:t> II KINGS 18-19</a:t>
            </a:r>
            <a:endParaRPr lang="en-US" sz="2800" dirty="0">
              <a:solidFill>
                <a:srgbClr val="F9B639">
                  <a:lumMod val="60000"/>
                  <a:lumOff val="40000"/>
                </a:srgbClr>
              </a:solidFill>
            </a:endParaRPr>
          </a:p>
        </p:txBody>
      </p:sp>
      <p:pic>
        <p:nvPicPr>
          <p:cNvPr id="8" name="Picture 7" descr="hez praying.jpg"/>
          <p:cNvPicPr>
            <a:picLocks noChangeAspect="1"/>
          </p:cNvPicPr>
          <p:nvPr/>
        </p:nvPicPr>
        <p:blipFill>
          <a:blip r:embed="rId2" cstate="print"/>
          <a:srcRect l="48899" t="23333" r="20539" b="22222"/>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0"/>
            <a:ext cx="5486400" cy="1039368"/>
          </a:xfrm>
        </p:spPr>
        <p:txBody>
          <a:bodyPr/>
          <a:lstStyle/>
          <a:p>
            <a:pPr algn="ctr"/>
            <a:r>
              <a:rPr lang="en-US" dirty="0" smtClean="0"/>
              <a:t>His word fulfilled</a:t>
            </a:r>
            <a:endParaRPr lang="en-US" dirty="0"/>
          </a:p>
        </p:txBody>
      </p:sp>
      <p:sp>
        <p:nvSpPr>
          <p:cNvPr id="7" name="Rectangle 6"/>
          <p:cNvSpPr/>
          <p:nvPr/>
        </p:nvSpPr>
        <p:spPr>
          <a:xfrm>
            <a:off x="8382000" y="24384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8" name="Subtitle 7"/>
          <p:cNvSpPr>
            <a:spLocks noGrp="1"/>
          </p:cNvSpPr>
          <p:nvPr>
            <p:ph type="subTitle" idx="1"/>
          </p:nvPr>
        </p:nvSpPr>
        <p:spPr>
          <a:xfrm>
            <a:off x="2819400" y="3962400"/>
            <a:ext cx="6172200" cy="1101248"/>
          </a:xfrm>
        </p:spPr>
        <p:txBody>
          <a:bodyPr>
            <a:normAutofit/>
          </a:bodyPr>
          <a:lstStyle/>
          <a:p>
            <a:pPr algn="ctr"/>
            <a:r>
              <a:rPr lang="en-US" sz="2400" dirty="0" smtClean="0"/>
              <a:t>It was further foretold that the Assyrian king would return to his own land and there fall by the sword. </a:t>
            </a:r>
            <a:endParaRPr lang="en-US" sz="2400" dirty="0"/>
          </a:p>
        </p:txBody>
      </p:sp>
      <p:sp>
        <p:nvSpPr>
          <p:cNvPr id="9" name="Rectangle 8"/>
          <p:cNvSpPr/>
          <p:nvPr/>
        </p:nvSpPr>
        <p:spPr>
          <a:xfrm>
            <a:off x="2819400" y="1600200"/>
            <a:ext cx="6172200" cy="2308324"/>
          </a:xfrm>
          <a:prstGeom prst="rect">
            <a:avLst/>
          </a:prstGeom>
        </p:spPr>
        <p:txBody>
          <a:bodyPr wrap="square">
            <a:spAutoFit/>
          </a:bodyPr>
          <a:lstStyle/>
          <a:p>
            <a:r>
              <a:rPr lang="en-US" sz="2400" b="1" baseline="30000" dirty="0">
                <a:solidFill>
                  <a:prstClr val="white"/>
                </a:solidFill>
              </a:rPr>
              <a:t>35 </a:t>
            </a:r>
            <a:r>
              <a:rPr lang="en-US" sz="2400" dirty="0">
                <a:solidFill>
                  <a:prstClr val="white"/>
                </a:solidFill>
              </a:rPr>
              <a:t>And it came to pass on a certain night that the angel of the </a:t>
            </a:r>
            <a:r>
              <a:rPr lang="en-US" sz="2400" cap="small" dirty="0">
                <a:solidFill>
                  <a:prstClr val="white"/>
                </a:solidFill>
              </a:rPr>
              <a:t>Lord</a:t>
            </a:r>
            <a:r>
              <a:rPr lang="en-US" sz="2400" dirty="0">
                <a:solidFill>
                  <a:prstClr val="white"/>
                </a:solidFill>
              </a:rPr>
              <a:t> went out, and killed in the camp of the Assyrians one hundred and eighty-five thousand; and when </a:t>
            </a:r>
            <a:r>
              <a:rPr lang="en-US" sz="2400" i="1" dirty="0">
                <a:solidFill>
                  <a:prstClr val="white"/>
                </a:solidFill>
              </a:rPr>
              <a:t>people</a:t>
            </a:r>
            <a:r>
              <a:rPr lang="en-US" sz="2400" dirty="0">
                <a:solidFill>
                  <a:prstClr val="white"/>
                </a:solidFill>
              </a:rPr>
              <a:t> arose early in the morning, there were the corpses—all dead.</a:t>
            </a:r>
            <a:endParaRPr lang="en-US" sz="2400" dirty="0">
              <a:solidFill>
                <a:prstClr val="white"/>
              </a:solidFill>
            </a:endParaRPr>
          </a:p>
        </p:txBody>
      </p:sp>
      <p:sp>
        <p:nvSpPr>
          <p:cNvPr id="12" name="Rectangle 11"/>
          <p:cNvSpPr/>
          <p:nvPr/>
        </p:nvSpPr>
        <p:spPr>
          <a:xfrm>
            <a:off x="4800600" y="1066800"/>
            <a:ext cx="2472152" cy="461665"/>
          </a:xfrm>
          <a:prstGeom prst="rect">
            <a:avLst/>
          </a:prstGeom>
        </p:spPr>
        <p:txBody>
          <a:bodyPr wrap="none">
            <a:spAutoFit/>
          </a:bodyPr>
          <a:lstStyle/>
          <a:p>
            <a:r>
              <a:rPr lang="en-US" sz="2400" b="1" baseline="30000" dirty="0">
                <a:solidFill>
                  <a:srgbClr val="F9B639">
                    <a:lumMod val="60000"/>
                    <a:lumOff val="40000"/>
                  </a:srgbClr>
                </a:solidFill>
              </a:rPr>
              <a:t> </a:t>
            </a:r>
            <a:r>
              <a:rPr lang="en-US" sz="2400" b="1" dirty="0">
                <a:solidFill>
                  <a:srgbClr val="F9B639">
                    <a:lumMod val="60000"/>
                    <a:lumOff val="40000"/>
                  </a:srgbClr>
                </a:solidFill>
              </a:rPr>
              <a:t> II KINGS 19:35</a:t>
            </a:r>
            <a:r>
              <a:rPr lang="en-US" sz="2400" dirty="0">
                <a:solidFill>
                  <a:srgbClr val="F9B639">
                    <a:lumMod val="60000"/>
                    <a:lumOff val="40000"/>
                  </a:srgbClr>
                </a:solidFill>
              </a:rPr>
              <a:t> </a:t>
            </a:r>
            <a:endParaRPr lang="en-US" sz="2400" dirty="0">
              <a:solidFill>
                <a:srgbClr val="F9B639">
                  <a:lumMod val="60000"/>
                  <a:lumOff val="40000"/>
                </a:srgbClr>
              </a:solidFill>
            </a:endParaRPr>
          </a:p>
        </p:txBody>
      </p:sp>
      <p:pic>
        <p:nvPicPr>
          <p:cNvPr id="15" name="Picture 14" descr="angel0000.jpg"/>
          <p:cNvPicPr>
            <a:picLocks noChangeAspect="1"/>
          </p:cNvPicPr>
          <p:nvPr/>
        </p:nvPicPr>
        <p:blipFill>
          <a:blip r:embed="rId2" cstate="print"/>
          <a:srcRect l="44444" r="16666"/>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381000"/>
            <a:ext cx="5486400" cy="1039368"/>
          </a:xfrm>
        </p:spPr>
        <p:txBody>
          <a:bodyPr/>
          <a:lstStyle/>
          <a:p>
            <a:pPr algn="ctr"/>
            <a:r>
              <a:rPr lang="en-US" dirty="0" smtClean="0"/>
              <a:t>His word fulfilled</a:t>
            </a:r>
            <a:endParaRPr lang="en-US" dirty="0"/>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0" name="Rectangle 9"/>
          <p:cNvSpPr/>
          <p:nvPr/>
        </p:nvSpPr>
        <p:spPr>
          <a:xfrm>
            <a:off x="2819400" y="1295400"/>
            <a:ext cx="6172200" cy="3416320"/>
          </a:xfrm>
          <a:prstGeom prst="rect">
            <a:avLst/>
          </a:prstGeom>
        </p:spPr>
        <p:txBody>
          <a:bodyPr wrap="square">
            <a:spAutoFit/>
          </a:bodyPr>
          <a:lstStyle/>
          <a:p>
            <a:r>
              <a:rPr lang="en-US" sz="2400" b="1" baseline="30000" dirty="0">
                <a:solidFill>
                  <a:prstClr val="white"/>
                </a:solidFill>
              </a:rPr>
              <a:t>7 </a:t>
            </a:r>
            <a:r>
              <a:rPr lang="en-US" sz="2400" dirty="0">
                <a:solidFill>
                  <a:prstClr val="white"/>
                </a:solidFill>
              </a:rPr>
              <a:t>Surely I will send a spirit upon him, and he shall hear a rumor and return to his own land; and I will cause him to fall by the sword in his own land.”</a:t>
            </a:r>
          </a:p>
          <a:p>
            <a:pPr algn="ctr"/>
            <a:r>
              <a:rPr lang="en-US" sz="2400" dirty="0">
                <a:solidFill>
                  <a:prstClr val="white"/>
                </a:solidFill>
              </a:rPr>
              <a:t>Some 20 years later he was assassinated by his own two sons who smote him with the sword, while he was worshiping in his pagan temple.</a:t>
            </a:r>
          </a:p>
          <a:p>
            <a:endParaRPr lang="en-US" sz="2400" dirty="0">
              <a:solidFill>
                <a:prstClr val="white"/>
              </a:solidFill>
            </a:endParaRPr>
          </a:p>
        </p:txBody>
      </p:sp>
      <p:sp>
        <p:nvSpPr>
          <p:cNvPr id="11" name="Rectangle 10"/>
          <p:cNvSpPr/>
          <p:nvPr/>
        </p:nvSpPr>
        <p:spPr>
          <a:xfrm>
            <a:off x="4572000" y="685800"/>
            <a:ext cx="2250937" cy="461665"/>
          </a:xfrm>
          <a:prstGeom prst="rect">
            <a:avLst/>
          </a:prstGeom>
        </p:spPr>
        <p:txBody>
          <a:bodyPr wrap="none">
            <a:spAutoFit/>
          </a:bodyPr>
          <a:lstStyle/>
          <a:p>
            <a:pPr algn="ctr"/>
            <a:r>
              <a:rPr lang="en-US" b="1" baseline="30000" dirty="0">
                <a:solidFill>
                  <a:srgbClr val="F9B639">
                    <a:lumMod val="60000"/>
                    <a:lumOff val="40000"/>
                  </a:srgbClr>
                </a:solidFill>
              </a:rPr>
              <a:t> </a:t>
            </a:r>
            <a:r>
              <a:rPr lang="en-US" b="1" dirty="0">
                <a:solidFill>
                  <a:srgbClr val="F9B639">
                    <a:lumMod val="60000"/>
                    <a:lumOff val="40000"/>
                  </a:srgbClr>
                </a:solidFill>
              </a:rPr>
              <a:t> </a:t>
            </a:r>
            <a:r>
              <a:rPr lang="en-US" sz="2400" b="1" dirty="0">
                <a:solidFill>
                  <a:srgbClr val="F9B639">
                    <a:lumMod val="60000"/>
                    <a:lumOff val="40000"/>
                  </a:srgbClr>
                </a:solidFill>
              </a:rPr>
              <a:t>II KINGS 19:7</a:t>
            </a:r>
            <a:r>
              <a:rPr lang="en-US" sz="2400" dirty="0">
                <a:solidFill>
                  <a:srgbClr val="F9B639">
                    <a:lumMod val="60000"/>
                    <a:lumOff val="40000"/>
                  </a:srgbClr>
                </a:solidFill>
              </a:rPr>
              <a:t> </a:t>
            </a:r>
            <a:endParaRPr lang="en-US" sz="2400" dirty="0">
              <a:solidFill>
                <a:srgbClr val="F9B639">
                  <a:lumMod val="60000"/>
                  <a:lumOff val="40000"/>
                </a:srgbClr>
              </a:solidFill>
            </a:endParaRPr>
          </a:p>
        </p:txBody>
      </p:sp>
      <p:sp>
        <p:nvSpPr>
          <p:cNvPr id="12" name="Rectangle 11"/>
          <p:cNvSpPr/>
          <p:nvPr/>
        </p:nvSpPr>
        <p:spPr>
          <a:xfrm>
            <a:off x="4800600" y="457200"/>
            <a:ext cx="433132" cy="461665"/>
          </a:xfrm>
          <a:prstGeom prst="rect">
            <a:avLst/>
          </a:prstGeom>
        </p:spPr>
        <p:txBody>
          <a:bodyPr wrap="none">
            <a:spAutoFit/>
          </a:bodyPr>
          <a:lstStyle/>
          <a:p>
            <a:r>
              <a:rPr lang="en-US" sz="2400" b="1" baseline="30000" dirty="0">
                <a:solidFill>
                  <a:srgbClr val="F9B639">
                    <a:lumMod val="60000"/>
                    <a:lumOff val="40000"/>
                  </a:srgbClr>
                </a:solidFill>
              </a:rPr>
              <a:t> </a:t>
            </a:r>
            <a:r>
              <a:rPr lang="en-US" sz="2400" b="1" dirty="0">
                <a:solidFill>
                  <a:srgbClr val="F9B639">
                    <a:lumMod val="60000"/>
                    <a:lumOff val="40000"/>
                  </a:srgbClr>
                </a:solidFill>
              </a:rPr>
              <a:t> </a:t>
            </a:r>
            <a:r>
              <a:rPr lang="en-US" sz="2400" dirty="0">
                <a:solidFill>
                  <a:srgbClr val="F9B639">
                    <a:lumMod val="60000"/>
                    <a:lumOff val="40000"/>
                  </a:srgbClr>
                </a:solidFill>
              </a:rPr>
              <a:t> </a:t>
            </a:r>
            <a:endParaRPr lang="en-US" sz="2400" dirty="0">
              <a:solidFill>
                <a:srgbClr val="F9B639">
                  <a:lumMod val="60000"/>
                  <a:lumOff val="40000"/>
                </a:srgbClr>
              </a:solidFill>
            </a:endParaRPr>
          </a:p>
        </p:txBody>
      </p:sp>
      <p:pic>
        <p:nvPicPr>
          <p:cNvPr id="15" name="Picture 14" descr="angel0000.jpg"/>
          <p:cNvPicPr>
            <a:picLocks noChangeAspect="1"/>
          </p:cNvPicPr>
          <p:nvPr/>
        </p:nvPicPr>
        <p:blipFill>
          <a:blip r:embed="rId2" cstate="print"/>
          <a:srcRect l="44444" r="16666"/>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304800"/>
            <a:ext cx="5486400" cy="1039368"/>
          </a:xfrm>
        </p:spPr>
        <p:txBody>
          <a:bodyPr/>
          <a:lstStyle/>
          <a:p>
            <a:pPr algn="ctr"/>
            <a:r>
              <a:rPr lang="en-US" dirty="0" smtClean="0"/>
              <a:t>His word fulfilled</a:t>
            </a:r>
            <a:endParaRPr lang="en-US" dirty="0"/>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1" name="Rectangle 10"/>
          <p:cNvSpPr/>
          <p:nvPr/>
        </p:nvSpPr>
        <p:spPr>
          <a:xfrm>
            <a:off x="5787245" y="2667000"/>
            <a:ext cx="277640" cy="461665"/>
          </a:xfrm>
          <a:prstGeom prst="rect">
            <a:avLst/>
          </a:prstGeom>
        </p:spPr>
        <p:txBody>
          <a:bodyPr wrap="none">
            <a:spAutoFit/>
          </a:bodyPr>
          <a:lstStyle/>
          <a:p>
            <a:pPr algn="ctr"/>
            <a:r>
              <a:rPr lang="en-US" sz="2400" dirty="0">
                <a:solidFill>
                  <a:srgbClr val="F9B639">
                    <a:lumMod val="60000"/>
                    <a:lumOff val="40000"/>
                  </a:srgbClr>
                </a:solidFill>
              </a:rPr>
              <a:t> </a:t>
            </a:r>
            <a:endParaRPr lang="en-US" sz="2400" dirty="0">
              <a:solidFill>
                <a:srgbClr val="F9B639">
                  <a:lumMod val="60000"/>
                  <a:lumOff val="40000"/>
                </a:srgbClr>
              </a:solidFill>
            </a:endParaRPr>
          </a:p>
        </p:txBody>
      </p:sp>
      <p:sp>
        <p:nvSpPr>
          <p:cNvPr id="13" name="Rectangle 12"/>
          <p:cNvSpPr/>
          <p:nvPr/>
        </p:nvSpPr>
        <p:spPr>
          <a:xfrm>
            <a:off x="2819400" y="1295400"/>
            <a:ext cx="6172200" cy="3416320"/>
          </a:xfrm>
          <a:prstGeom prst="rect">
            <a:avLst/>
          </a:prstGeom>
        </p:spPr>
        <p:txBody>
          <a:bodyPr wrap="square">
            <a:spAutoFit/>
          </a:bodyPr>
          <a:lstStyle/>
          <a:p>
            <a:r>
              <a:rPr lang="en-US" sz="2400" b="1" baseline="30000" dirty="0">
                <a:solidFill>
                  <a:prstClr val="white"/>
                </a:solidFill>
              </a:rPr>
              <a:t>37 </a:t>
            </a:r>
            <a:r>
              <a:rPr lang="en-US" sz="2400" dirty="0">
                <a:solidFill>
                  <a:prstClr val="white"/>
                </a:solidFill>
              </a:rPr>
              <a:t>So Sennacherib king of Assyria departed and went away, returned </a:t>
            </a:r>
            <a:r>
              <a:rPr lang="en-US" sz="2400" i="1" dirty="0">
                <a:solidFill>
                  <a:prstClr val="white"/>
                </a:solidFill>
              </a:rPr>
              <a:t>home,</a:t>
            </a:r>
            <a:r>
              <a:rPr lang="en-US" sz="2400" dirty="0">
                <a:solidFill>
                  <a:prstClr val="white"/>
                </a:solidFill>
              </a:rPr>
              <a:t> and remained at Nineveh. </a:t>
            </a:r>
            <a:r>
              <a:rPr lang="en-US" sz="2400" b="1" baseline="30000" dirty="0">
                <a:solidFill>
                  <a:prstClr val="white"/>
                </a:solidFill>
              </a:rPr>
              <a:t>38 </a:t>
            </a:r>
            <a:r>
              <a:rPr lang="en-US" sz="2400" dirty="0">
                <a:solidFill>
                  <a:prstClr val="white"/>
                </a:solidFill>
              </a:rPr>
              <a:t>Now it came to pass, as he was worshiping in the house of </a:t>
            </a:r>
            <a:r>
              <a:rPr lang="en-US" sz="2400" dirty="0" err="1">
                <a:solidFill>
                  <a:prstClr val="white"/>
                </a:solidFill>
              </a:rPr>
              <a:t>Nisroch</a:t>
            </a:r>
            <a:r>
              <a:rPr lang="en-US" sz="2400" dirty="0">
                <a:solidFill>
                  <a:prstClr val="white"/>
                </a:solidFill>
              </a:rPr>
              <a:t> his god, that his sons </a:t>
            </a:r>
            <a:r>
              <a:rPr lang="en-US" sz="2400" dirty="0" err="1">
                <a:solidFill>
                  <a:prstClr val="white"/>
                </a:solidFill>
              </a:rPr>
              <a:t>Adrammelech</a:t>
            </a:r>
            <a:r>
              <a:rPr lang="en-US" sz="2400" dirty="0">
                <a:solidFill>
                  <a:prstClr val="white"/>
                </a:solidFill>
              </a:rPr>
              <a:t> and </a:t>
            </a:r>
            <a:r>
              <a:rPr lang="en-US" sz="2400" dirty="0" err="1">
                <a:solidFill>
                  <a:prstClr val="white"/>
                </a:solidFill>
              </a:rPr>
              <a:t>Sharezer</a:t>
            </a:r>
            <a:r>
              <a:rPr lang="en-US" sz="2400" dirty="0">
                <a:solidFill>
                  <a:prstClr val="white"/>
                </a:solidFill>
              </a:rPr>
              <a:t> struck him down with the sword; and they escaped into the land of Ararat. Then Esarhaddon his son reigned in his place.</a:t>
            </a:r>
            <a:endParaRPr lang="en-US" sz="2400" dirty="0">
              <a:solidFill>
                <a:prstClr val="white"/>
              </a:solidFill>
            </a:endParaRPr>
          </a:p>
        </p:txBody>
      </p:sp>
      <p:sp>
        <p:nvSpPr>
          <p:cNvPr id="14" name="Rectangle 13"/>
          <p:cNvSpPr/>
          <p:nvPr/>
        </p:nvSpPr>
        <p:spPr>
          <a:xfrm>
            <a:off x="4419600" y="609600"/>
            <a:ext cx="2613216" cy="461665"/>
          </a:xfrm>
          <a:prstGeom prst="rect">
            <a:avLst/>
          </a:prstGeom>
        </p:spPr>
        <p:txBody>
          <a:bodyPr wrap="none">
            <a:spAutoFit/>
          </a:bodyPr>
          <a:lstStyle/>
          <a:p>
            <a:r>
              <a:rPr lang="en-US" sz="2400" b="1" dirty="0">
                <a:solidFill>
                  <a:srgbClr val="F9B639">
                    <a:lumMod val="60000"/>
                    <a:lumOff val="40000"/>
                  </a:srgbClr>
                </a:solidFill>
              </a:rPr>
              <a:t>ISAIAH 37:37-38 </a:t>
            </a:r>
            <a:endParaRPr lang="en-US" sz="2400" dirty="0">
              <a:solidFill>
                <a:prstClr val="black"/>
              </a:solidFill>
            </a:endParaRPr>
          </a:p>
        </p:txBody>
      </p:sp>
      <p:pic>
        <p:nvPicPr>
          <p:cNvPr id="15" name="Picture 14" descr="angel0000.jpg"/>
          <p:cNvPicPr>
            <a:picLocks noChangeAspect="1"/>
          </p:cNvPicPr>
          <p:nvPr/>
        </p:nvPicPr>
        <p:blipFill>
          <a:blip r:embed="rId2" cstate="print"/>
          <a:srcRect l="44444" r="16666"/>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33400"/>
            <a:ext cx="8229600" cy="1828800"/>
          </a:xfrm>
        </p:spPr>
        <p:txBody>
          <a:bodyPr>
            <a:normAutofit/>
          </a:bodyPr>
          <a:lstStyle/>
          <a:p>
            <a:endParaRPr lang="en-US" sz="2000" dirty="0"/>
          </a:p>
        </p:txBody>
      </p:sp>
      <p:sp>
        <p:nvSpPr>
          <p:cNvPr id="3" name="Subtitle 2"/>
          <p:cNvSpPr>
            <a:spLocks noGrp="1"/>
          </p:cNvSpPr>
          <p:nvPr>
            <p:ph type="subTitle" idx="1"/>
          </p:nvPr>
        </p:nvSpPr>
        <p:spPr>
          <a:xfrm>
            <a:off x="609600" y="1143000"/>
            <a:ext cx="7924800" cy="1752600"/>
          </a:xfrm>
        </p:spPr>
        <p:txBody>
          <a:bodyPr>
            <a:noAutofit/>
          </a:bodyPr>
          <a:lstStyle/>
          <a:p>
            <a:r>
              <a:rPr lang="en-US" sz="3200" b="1" dirty="0" smtClean="0"/>
              <a:t>In the following slides are solid evidences that validate the extraordinary claims that the Bible makes regarding it’s divine authorship.</a:t>
            </a:r>
          </a:p>
          <a:p>
            <a:r>
              <a:rPr lang="en-US" sz="3200" b="1" dirty="0" smtClean="0"/>
              <a:t>We’ll began with some amazing archeological discoveries that confirm the accuracy of the Bible record and insures its trustworthiness.  </a:t>
            </a:r>
          </a:p>
          <a:p>
            <a:endParaRPr lang="en-US" sz="1400" b="1"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81000"/>
            <a:ext cx="5562600" cy="1039368"/>
          </a:xfrm>
        </p:spPr>
        <p:txBody>
          <a:bodyPr/>
          <a:lstStyle/>
          <a:p>
            <a:r>
              <a:rPr lang="en-US" dirty="0" smtClean="0"/>
              <a:t>Tel </a:t>
            </a:r>
            <a:r>
              <a:rPr lang="en-US" dirty="0" err="1" smtClean="0"/>
              <a:t>dan</a:t>
            </a:r>
            <a:r>
              <a:rPr lang="en-US" dirty="0" smtClean="0"/>
              <a:t> stele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6" name="Picture 5" descr="davidNEA.gif"/>
          <p:cNvPicPr>
            <a:picLocks noChangeAspect="1"/>
          </p:cNvPicPr>
          <p:nvPr/>
        </p:nvPicPr>
        <p:blipFill>
          <a:blip r:embed="rId2" cstate="print"/>
          <a:stretch>
            <a:fillRect/>
          </a:stretch>
        </p:blipFill>
        <p:spPr>
          <a:xfrm>
            <a:off x="0" y="2057400"/>
            <a:ext cx="2667000" cy="2800350"/>
          </a:xfrm>
          <a:prstGeom prst="rect">
            <a:avLst/>
          </a:prstGeom>
        </p:spPr>
      </p:pic>
      <p:sp>
        <p:nvSpPr>
          <p:cNvPr id="10" name="Rectangle 9"/>
          <p:cNvSpPr/>
          <p:nvPr/>
        </p:nvSpPr>
        <p:spPr>
          <a:xfrm>
            <a:off x="2819400" y="762000"/>
            <a:ext cx="6324600" cy="3785652"/>
          </a:xfrm>
          <a:prstGeom prst="rect">
            <a:avLst/>
          </a:prstGeom>
        </p:spPr>
        <p:txBody>
          <a:bodyPr wrap="square">
            <a:spAutoFit/>
          </a:bodyPr>
          <a:lstStyle/>
          <a:p>
            <a:pPr algn="ctr"/>
            <a:r>
              <a:rPr lang="en-US" sz="2400" dirty="0">
                <a:solidFill>
                  <a:prstClr val="white"/>
                </a:solidFill>
              </a:rPr>
              <a:t> </a:t>
            </a:r>
            <a:r>
              <a:rPr lang="en-US" sz="2400" b="1" dirty="0">
                <a:solidFill>
                  <a:prstClr val="white"/>
                </a:solidFill>
              </a:rPr>
              <a:t>This black basalt stone slab from Tel Dan Israel is dated from the 9 century BC and contains the inscription “house of David ”. It was a victory stele erected by an </a:t>
            </a:r>
            <a:r>
              <a:rPr lang="en-US" sz="2400" b="1" dirty="0" err="1">
                <a:solidFill>
                  <a:prstClr val="white"/>
                </a:solidFill>
              </a:rPr>
              <a:t>Aramaean</a:t>
            </a:r>
            <a:r>
              <a:rPr lang="en-US" sz="2400" b="1" dirty="0">
                <a:solidFill>
                  <a:prstClr val="white"/>
                </a:solidFill>
              </a:rPr>
              <a:t> king north of Israel, commemorating his victory over Israel. The author is most likely </a:t>
            </a:r>
            <a:r>
              <a:rPr lang="en-US" sz="2400" b="1" dirty="0" err="1">
                <a:solidFill>
                  <a:prstClr val="white"/>
                </a:solidFill>
              </a:rPr>
              <a:t>Hazael</a:t>
            </a:r>
            <a:r>
              <a:rPr lang="en-US" sz="2400" b="1" dirty="0">
                <a:solidFill>
                  <a:prstClr val="white"/>
                </a:solidFill>
              </a:rPr>
              <a:t> or his son, Ben </a:t>
            </a:r>
            <a:r>
              <a:rPr lang="en-US" sz="2400" b="1" dirty="0" err="1">
                <a:solidFill>
                  <a:prstClr val="white"/>
                </a:solidFill>
              </a:rPr>
              <a:t>Hadad</a:t>
            </a:r>
            <a:r>
              <a:rPr lang="en-US" sz="2400" b="1" dirty="0">
                <a:solidFill>
                  <a:prstClr val="white"/>
                </a:solidFill>
              </a:rPr>
              <a:t> the II or III, who were kings of Damascus, and enemies of the kingdom of Israel.</a:t>
            </a:r>
            <a:endParaRPr lang="en-US" sz="2400" b="1" dirty="0">
              <a:solidFill>
                <a:prstClr val="white"/>
              </a:solidFill>
            </a:endParaRPr>
          </a:p>
        </p:txBody>
      </p:sp>
      <p:sp>
        <p:nvSpPr>
          <p:cNvPr id="11" name="Rectangle 10"/>
          <p:cNvSpPr/>
          <p:nvPr/>
        </p:nvSpPr>
        <p:spPr>
          <a:xfrm>
            <a:off x="2743200" y="5288340"/>
            <a:ext cx="6248400" cy="1569660"/>
          </a:xfrm>
          <a:prstGeom prst="rect">
            <a:avLst/>
          </a:prstGeom>
        </p:spPr>
        <p:txBody>
          <a:bodyPr wrap="square">
            <a:spAutoFit/>
          </a:bodyPr>
          <a:lstStyle/>
          <a:p>
            <a:pPr algn="ctr"/>
            <a:r>
              <a:rPr lang="en-US" sz="2400" b="1" baseline="30000" dirty="0">
                <a:solidFill>
                  <a:prstClr val="white"/>
                </a:solidFill>
              </a:rPr>
              <a:t>11</a:t>
            </a:r>
            <a:r>
              <a:rPr lang="en-US" sz="2400" b="1" dirty="0">
                <a:solidFill>
                  <a:prstClr val="white"/>
                </a:solidFill>
              </a:rPr>
              <a:t> The period that David reigned over Israel </a:t>
            </a:r>
            <a:r>
              <a:rPr lang="en-US" sz="2400" b="1" i="1" dirty="0">
                <a:solidFill>
                  <a:prstClr val="white"/>
                </a:solidFill>
              </a:rPr>
              <a:t>was</a:t>
            </a:r>
            <a:r>
              <a:rPr lang="en-US" sz="2400" b="1" dirty="0">
                <a:solidFill>
                  <a:prstClr val="white"/>
                </a:solidFill>
              </a:rPr>
              <a:t> forty years; seven years he reigned in Hebron, and in Jerusalem he reigned thirty-three years. </a:t>
            </a:r>
            <a:endParaRPr lang="en-US" sz="2400" b="1" dirty="0">
              <a:solidFill>
                <a:prstClr val="white"/>
              </a:solidFill>
            </a:endParaRPr>
          </a:p>
        </p:txBody>
      </p:sp>
      <p:sp>
        <p:nvSpPr>
          <p:cNvPr id="13" name="Rectangle 12"/>
          <p:cNvSpPr/>
          <p:nvPr/>
        </p:nvSpPr>
        <p:spPr>
          <a:xfrm>
            <a:off x="2590800" y="4724400"/>
            <a:ext cx="4572000" cy="584775"/>
          </a:xfrm>
          <a:prstGeom prst="rect">
            <a:avLst/>
          </a:prstGeom>
        </p:spPr>
        <p:txBody>
          <a:bodyPr>
            <a:spAutoFit/>
          </a:bodyPr>
          <a:lstStyle/>
          <a:p>
            <a:r>
              <a:rPr lang="en-US" sz="3200" baseline="30000" dirty="0">
                <a:solidFill>
                  <a:srgbClr val="F9B639">
                    <a:lumMod val="60000"/>
                    <a:lumOff val="40000"/>
                  </a:srgbClr>
                </a:solidFill>
              </a:rPr>
              <a:t> </a:t>
            </a:r>
            <a:r>
              <a:rPr lang="en-US" sz="3200" dirty="0">
                <a:solidFill>
                  <a:srgbClr val="F9B639">
                    <a:lumMod val="60000"/>
                    <a:lumOff val="40000"/>
                  </a:srgbClr>
                </a:solidFill>
              </a:rPr>
              <a:t>               I  KINGS 2:11</a:t>
            </a:r>
            <a:endParaRPr lang="en-US" sz="3200" dirty="0">
              <a:solidFill>
                <a:srgbClr val="F9B639">
                  <a:lumMod val="60000"/>
                  <a:lumOff val="40000"/>
                </a:srgbClr>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33400"/>
            <a:ext cx="8229600" cy="1828800"/>
          </a:xfrm>
        </p:spPr>
        <p:txBody>
          <a:bodyPr>
            <a:normAutofit/>
          </a:bodyPr>
          <a:lstStyle/>
          <a:p>
            <a:endParaRPr lang="en-US" sz="2000" dirty="0"/>
          </a:p>
        </p:txBody>
      </p:sp>
      <p:sp>
        <p:nvSpPr>
          <p:cNvPr id="3" name="Subtitle 2"/>
          <p:cNvSpPr>
            <a:spLocks noGrp="1"/>
          </p:cNvSpPr>
          <p:nvPr>
            <p:ph type="subTitle" idx="1"/>
          </p:nvPr>
        </p:nvSpPr>
        <p:spPr>
          <a:xfrm>
            <a:off x="762000" y="1981200"/>
            <a:ext cx="7620000" cy="1752600"/>
          </a:xfrm>
        </p:spPr>
        <p:txBody>
          <a:bodyPr>
            <a:noAutofit/>
          </a:bodyPr>
          <a:lstStyle/>
          <a:p>
            <a:pPr algn="just"/>
            <a:r>
              <a:rPr lang="en-US" sz="3200" b="1" dirty="0" smtClean="0"/>
              <a:t>Notice in the following passages that the Bible is not just a book of nice sayings that can be taken or left as one might do with other writings of men, but the claims of the Bible demand extraordinary investigation.   </a:t>
            </a:r>
          </a:p>
          <a:p>
            <a:pPr algn="just"/>
            <a:endParaRPr lang="en-US" sz="1400" b="1"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524000"/>
            <a:ext cx="6477000" cy="1039368"/>
          </a:xfrm>
        </p:spPr>
        <p:txBody>
          <a:bodyPr/>
          <a:lstStyle/>
          <a:p>
            <a:pPr algn="ctr"/>
            <a:r>
              <a:rPr lang="en-US" dirty="0" smtClean="0"/>
              <a:t>The </a:t>
            </a:r>
            <a:r>
              <a:rPr lang="en-US" dirty="0" err="1" smtClean="0"/>
              <a:t>kurkh</a:t>
            </a:r>
            <a:r>
              <a:rPr lang="en-US" dirty="0" smtClean="0"/>
              <a:t> monolith picturing </a:t>
            </a:r>
            <a:r>
              <a:rPr lang="en-US" dirty="0" err="1" smtClean="0"/>
              <a:t>shalmaneser</a:t>
            </a:r>
            <a:r>
              <a:rPr lang="en-US" dirty="0" smtClean="0"/>
              <a:t> iii</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9" name="Rectangle 8"/>
          <p:cNvSpPr/>
          <p:nvPr/>
        </p:nvSpPr>
        <p:spPr>
          <a:xfrm>
            <a:off x="3505200" y="2667000"/>
            <a:ext cx="4572000" cy="3416320"/>
          </a:xfrm>
          <a:prstGeom prst="rect">
            <a:avLst/>
          </a:prstGeom>
        </p:spPr>
        <p:txBody>
          <a:bodyPr>
            <a:spAutoFit/>
          </a:bodyPr>
          <a:lstStyle/>
          <a:p>
            <a:pPr algn="ctr"/>
            <a:r>
              <a:rPr lang="en-US" sz="2400" b="1" dirty="0">
                <a:solidFill>
                  <a:prstClr val="white"/>
                </a:solidFill>
              </a:rPr>
              <a:t> This relief confirms the reign of Ahab king of Israel and also his coalition with the Syrian King </a:t>
            </a:r>
            <a:r>
              <a:rPr lang="en-US" sz="2400" b="1" dirty="0" err="1">
                <a:solidFill>
                  <a:prstClr val="white"/>
                </a:solidFill>
              </a:rPr>
              <a:t>Hadadezer</a:t>
            </a:r>
            <a:r>
              <a:rPr lang="en-US" sz="2400" b="1" dirty="0">
                <a:solidFill>
                  <a:prstClr val="white"/>
                </a:solidFill>
              </a:rPr>
              <a:t> of Damascus. </a:t>
            </a:r>
          </a:p>
          <a:p>
            <a:pPr algn="ctr"/>
            <a:endParaRPr lang="en-US" sz="2400" b="1" dirty="0">
              <a:solidFill>
                <a:prstClr val="white"/>
              </a:solidFill>
            </a:endParaRPr>
          </a:p>
          <a:p>
            <a:pPr algn="ctr"/>
            <a:r>
              <a:rPr lang="en-US" sz="2400" b="1" dirty="0">
                <a:solidFill>
                  <a:prstClr val="white"/>
                </a:solidFill>
              </a:rPr>
              <a:t>The context of this historical period is described in the Bible in I Kings 16 through        II Kings 10.    </a:t>
            </a:r>
          </a:p>
        </p:txBody>
      </p:sp>
      <p:pic>
        <p:nvPicPr>
          <p:cNvPr id="11" name="Picture 10" descr="shalmaneser_MonolithInscription.jpg"/>
          <p:cNvPicPr>
            <a:picLocks noChangeAspect="1"/>
          </p:cNvPicPr>
          <p:nvPr/>
        </p:nvPicPr>
        <p:blipFill>
          <a:blip r:embed="rId2" cstate="print"/>
          <a:srcRect l="8644" r="9221" b="3333"/>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8600"/>
            <a:ext cx="5562600" cy="1039368"/>
          </a:xfrm>
        </p:spPr>
        <p:txBody>
          <a:bodyPr/>
          <a:lstStyle/>
          <a:p>
            <a:pPr algn="ctr"/>
            <a:r>
              <a:rPr lang="en-US" dirty="0" smtClean="0"/>
              <a:t>The black obelisk of </a:t>
            </a:r>
            <a:r>
              <a:rPr lang="en-US" dirty="0" err="1" smtClean="0"/>
              <a:t>shalmanezer</a:t>
            </a:r>
            <a:r>
              <a:rPr lang="en-US" dirty="0" smtClean="0"/>
              <a:t> iii</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0" name="Rectangle 9"/>
          <p:cNvSpPr/>
          <p:nvPr/>
        </p:nvSpPr>
        <p:spPr>
          <a:xfrm>
            <a:off x="2895600" y="1447800"/>
            <a:ext cx="6248400" cy="3416320"/>
          </a:xfrm>
          <a:prstGeom prst="rect">
            <a:avLst/>
          </a:prstGeom>
        </p:spPr>
        <p:txBody>
          <a:bodyPr wrap="square">
            <a:spAutoFit/>
          </a:bodyPr>
          <a:lstStyle/>
          <a:p>
            <a:pPr algn="ctr"/>
            <a:r>
              <a:rPr lang="en-US" sz="2400" b="1" dirty="0">
                <a:solidFill>
                  <a:prstClr val="white"/>
                </a:solidFill>
              </a:rPr>
              <a:t>Front panels recording the tribute of King Jehu, son of </a:t>
            </a:r>
            <a:r>
              <a:rPr lang="en-US" sz="2400" b="1" dirty="0" err="1">
                <a:solidFill>
                  <a:prstClr val="white"/>
                </a:solidFill>
              </a:rPr>
              <a:t>Omri</a:t>
            </a:r>
            <a:r>
              <a:rPr lang="en-US" sz="2400" b="1" dirty="0">
                <a:solidFill>
                  <a:prstClr val="white"/>
                </a:solidFill>
              </a:rPr>
              <a:t>. It shows Jehu bowing before the Assyrian king, and this is the only contemporary picture we have of any Israelite king. Jehu still had 10 years of reign after this relief carving was made of him. The black obelisk fully supports every detail of the Bible regarding this period.  </a:t>
            </a:r>
            <a:endParaRPr lang="en-US" sz="2400" b="1" dirty="0">
              <a:solidFill>
                <a:prstClr val="white"/>
              </a:solidFill>
            </a:endParaRPr>
          </a:p>
        </p:txBody>
      </p:sp>
      <p:pic>
        <p:nvPicPr>
          <p:cNvPr id="12" name="Picture 11" descr="JehuTribute.jpg"/>
          <p:cNvPicPr>
            <a:picLocks noChangeAspect="1"/>
          </p:cNvPicPr>
          <p:nvPr/>
        </p:nvPicPr>
        <p:blipFill>
          <a:blip r:embed="rId2" cstate="print"/>
          <a:stretch>
            <a:fillRect/>
          </a:stretch>
        </p:blipFill>
        <p:spPr>
          <a:xfrm>
            <a:off x="0" y="1905000"/>
            <a:ext cx="2667000" cy="3124200"/>
          </a:xfrm>
          <a:prstGeom prst="rect">
            <a:avLst/>
          </a:prstGeo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8600"/>
            <a:ext cx="5562600" cy="1039368"/>
          </a:xfrm>
        </p:spPr>
        <p:txBody>
          <a:bodyPr/>
          <a:lstStyle/>
          <a:p>
            <a:pPr algn="ctr"/>
            <a:r>
              <a:rPr lang="en-US" dirty="0" smtClean="0"/>
              <a:t>The black obelisk of </a:t>
            </a:r>
            <a:r>
              <a:rPr lang="en-US" dirty="0" err="1" smtClean="0"/>
              <a:t>shalmanezer</a:t>
            </a:r>
            <a:r>
              <a:rPr lang="en-US" dirty="0" smtClean="0"/>
              <a:t> iii</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1" name="Rectangle 10"/>
          <p:cNvSpPr/>
          <p:nvPr/>
        </p:nvSpPr>
        <p:spPr>
          <a:xfrm>
            <a:off x="4267200" y="1447800"/>
            <a:ext cx="3033203" cy="523220"/>
          </a:xfrm>
          <a:prstGeom prst="rect">
            <a:avLst/>
          </a:prstGeom>
        </p:spPr>
        <p:txBody>
          <a:bodyPr wrap="none">
            <a:spAutoFit/>
          </a:bodyPr>
          <a:lstStyle/>
          <a:p>
            <a:r>
              <a:rPr lang="en-US" sz="2800" dirty="0">
                <a:solidFill>
                  <a:srgbClr val="F9B639">
                    <a:lumMod val="60000"/>
                    <a:lumOff val="40000"/>
                  </a:srgbClr>
                </a:solidFill>
              </a:rPr>
              <a:t>2 KINGS 10:31-32 </a:t>
            </a:r>
            <a:endParaRPr lang="en-US" sz="2800" dirty="0">
              <a:solidFill>
                <a:srgbClr val="F9B639">
                  <a:lumMod val="60000"/>
                  <a:lumOff val="40000"/>
                </a:srgbClr>
              </a:solidFill>
            </a:endParaRPr>
          </a:p>
        </p:txBody>
      </p:sp>
      <p:pic>
        <p:nvPicPr>
          <p:cNvPr id="12" name="Picture 11" descr="JehuTribute.jpg"/>
          <p:cNvPicPr>
            <a:picLocks noChangeAspect="1"/>
          </p:cNvPicPr>
          <p:nvPr/>
        </p:nvPicPr>
        <p:blipFill>
          <a:blip r:embed="rId2" cstate="print"/>
          <a:stretch>
            <a:fillRect/>
          </a:stretch>
        </p:blipFill>
        <p:spPr>
          <a:xfrm>
            <a:off x="0" y="1905000"/>
            <a:ext cx="2667000" cy="3124200"/>
          </a:xfrm>
          <a:prstGeom prst="rect">
            <a:avLst/>
          </a:prstGeom>
        </p:spPr>
      </p:pic>
      <p:sp>
        <p:nvSpPr>
          <p:cNvPr id="15" name="Rectangle 14"/>
          <p:cNvSpPr/>
          <p:nvPr/>
        </p:nvSpPr>
        <p:spPr>
          <a:xfrm>
            <a:off x="2971800" y="2057400"/>
            <a:ext cx="5943600" cy="3785652"/>
          </a:xfrm>
          <a:prstGeom prst="rect">
            <a:avLst/>
          </a:prstGeom>
        </p:spPr>
        <p:txBody>
          <a:bodyPr wrap="square">
            <a:spAutoFit/>
          </a:bodyPr>
          <a:lstStyle/>
          <a:p>
            <a:r>
              <a:rPr lang="en-US" sz="2400" b="1" baseline="30000" dirty="0">
                <a:solidFill>
                  <a:prstClr val="white"/>
                </a:solidFill>
              </a:rPr>
              <a:t>31</a:t>
            </a:r>
            <a:r>
              <a:rPr lang="en-US" sz="2400" b="1" dirty="0">
                <a:solidFill>
                  <a:prstClr val="white"/>
                </a:solidFill>
              </a:rPr>
              <a:t> But Jehu took no heed to walk in the law of the LORD God of Israel with all his heart; for he did not depart from the sins of Jeroboam, who had made Israel sin.</a:t>
            </a:r>
          </a:p>
          <a:p>
            <a:r>
              <a:rPr lang="en-US" sz="2400" b="1" dirty="0">
                <a:solidFill>
                  <a:prstClr val="white"/>
                </a:solidFill>
              </a:rPr>
              <a:t/>
            </a:r>
            <a:br>
              <a:rPr lang="en-US" sz="2400" b="1" dirty="0">
                <a:solidFill>
                  <a:prstClr val="white"/>
                </a:solidFill>
              </a:rPr>
            </a:br>
            <a:r>
              <a:rPr lang="en-US" sz="2400" b="1" baseline="30000" dirty="0">
                <a:solidFill>
                  <a:prstClr val="white"/>
                </a:solidFill>
              </a:rPr>
              <a:t>32</a:t>
            </a:r>
            <a:r>
              <a:rPr lang="en-US" sz="2400" b="1" dirty="0">
                <a:solidFill>
                  <a:prstClr val="white"/>
                </a:solidFill>
              </a:rPr>
              <a:t> In those days the LORD began to cut off </a:t>
            </a:r>
            <a:r>
              <a:rPr lang="en-US" sz="2400" b="1" i="1" dirty="0">
                <a:solidFill>
                  <a:prstClr val="white"/>
                </a:solidFill>
              </a:rPr>
              <a:t>parts</a:t>
            </a:r>
            <a:r>
              <a:rPr lang="en-US" sz="2400" b="1" dirty="0">
                <a:solidFill>
                  <a:prstClr val="white"/>
                </a:solidFill>
              </a:rPr>
              <a:t> of Israel; and </a:t>
            </a:r>
            <a:r>
              <a:rPr lang="en-US" sz="2400" b="1" dirty="0" err="1">
                <a:solidFill>
                  <a:prstClr val="white"/>
                </a:solidFill>
              </a:rPr>
              <a:t>Hazael</a:t>
            </a:r>
            <a:r>
              <a:rPr lang="en-US" sz="2400" b="1" dirty="0">
                <a:solidFill>
                  <a:prstClr val="white"/>
                </a:solidFill>
              </a:rPr>
              <a:t> conquered them in all the territory of Israel </a:t>
            </a: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0"/>
            <a:ext cx="5562600" cy="1039368"/>
          </a:xfrm>
        </p:spPr>
        <p:txBody>
          <a:bodyPr/>
          <a:lstStyle/>
          <a:p>
            <a:r>
              <a:rPr lang="en-US" dirty="0" smtClean="0"/>
              <a:t>Hezekiah’s tunnel</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HezekiahsTunnel.jpg"/>
          <p:cNvPicPr>
            <a:picLocks noChangeAspect="1"/>
          </p:cNvPicPr>
          <p:nvPr/>
        </p:nvPicPr>
        <p:blipFill>
          <a:blip r:embed="rId2" cstate="print"/>
          <a:stretch>
            <a:fillRect/>
          </a:stretch>
        </p:blipFill>
        <p:spPr>
          <a:xfrm>
            <a:off x="0" y="0"/>
            <a:ext cx="2667000" cy="2286000"/>
          </a:xfrm>
          <a:prstGeom prst="rect">
            <a:avLst/>
          </a:prstGeom>
        </p:spPr>
      </p:pic>
      <p:pic>
        <p:nvPicPr>
          <p:cNvPr id="10" name="Picture 9" descr="WorthTheWalk.jpg"/>
          <p:cNvPicPr>
            <a:picLocks noChangeAspect="1"/>
          </p:cNvPicPr>
          <p:nvPr/>
        </p:nvPicPr>
        <p:blipFill>
          <a:blip r:embed="rId3" cstate="print"/>
          <a:stretch>
            <a:fillRect/>
          </a:stretch>
        </p:blipFill>
        <p:spPr>
          <a:xfrm>
            <a:off x="0" y="2286000"/>
            <a:ext cx="2667000" cy="2362200"/>
          </a:xfrm>
          <a:prstGeom prst="rect">
            <a:avLst/>
          </a:prstGeom>
        </p:spPr>
      </p:pic>
      <p:pic>
        <p:nvPicPr>
          <p:cNvPr id="13" name="Picture 12" descr="SiloamInscription.jpg"/>
          <p:cNvPicPr>
            <a:picLocks noChangeAspect="1"/>
          </p:cNvPicPr>
          <p:nvPr/>
        </p:nvPicPr>
        <p:blipFill>
          <a:blip r:embed="rId4" cstate="print"/>
          <a:stretch>
            <a:fillRect/>
          </a:stretch>
        </p:blipFill>
        <p:spPr>
          <a:xfrm>
            <a:off x="0" y="4648200"/>
            <a:ext cx="2667000" cy="2209800"/>
          </a:xfrm>
          <a:prstGeom prst="rect">
            <a:avLst/>
          </a:prstGeom>
        </p:spPr>
      </p:pic>
      <p:sp>
        <p:nvSpPr>
          <p:cNvPr id="14" name="Rectangle 13"/>
          <p:cNvSpPr/>
          <p:nvPr/>
        </p:nvSpPr>
        <p:spPr>
          <a:xfrm>
            <a:off x="2819400" y="1447800"/>
            <a:ext cx="6172200" cy="4524315"/>
          </a:xfrm>
          <a:prstGeom prst="rect">
            <a:avLst/>
          </a:prstGeom>
        </p:spPr>
        <p:txBody>
          <a:bodyPr wrap="square">
            <a:spAutoFit/>
          </a:bodyPr>
          <a:lstStyle/>
          <a:p>
            <a:pPr algn="ctr"/>
            <a:r>
              <a:rPr lang="en-US" sz="2400" b="1" dirty="0">
                <a:solidFill>
                  <a:prstClr val="white"/>
                </a:solidFill>
              </a:rPr>
              <a:t>When the King of Assyria, Sennacherib </a:t>
            </a:r>
            <a:r>
              <a:rPr lang="en-US" sz="2400" b="1" dirty="0" err="1">
                <a:solidFill>
                  <a:prstClr val="white"/>
                </a:solidFill>
              </a:rPr>
              <a:t>sieged</a:t>
            </a:r>
            <a:r>
              <a:rPr lang="en-US" sz="2400" b="1" dirty="0">
                <a:solidFill>
                  <a:prstClr val="white"/>
                </a:solidFill>
              </a:rPr>
              <a:t> Jerusalem in 701 BC their strategy was to sit and wait while the Israelites ran out of water and supplies, Israel faced certain ruin, except they had a secret. Hezekiah had dug tunnels to bring water into Jerusalem while cutting off water to the Assyrian army.  The main tunnel was 1750 ft long and 131 ft under ground. The inscription to the left was found inside the tunnel and describes how the tunnel was made.</a:t>
            </a: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381000"/>
            <a:ext cx="5562600" cy="1039368"/>
          </a:xfrm>
        </p:spPr>
        <p:txBody>
          <a:bodyPr/>
          <a:lstStyle/>
          <a:p>
            <a:r>
              <a:rPr lang="en-US" dirty="0" smtClean="0"/>
              <a:t>Hezekiah’s tunnel</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886200" y="-9144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HezekiahsTunnel.jpg"/>
          <p:cNvPicPr>
            <a:picLocks noChangeAspect="1"/>
          </p:cNvPicPr>
          <p:nvPr/>
        </p:nvPicPr>
        <p:blipFill>
          <a:blip r:embed="rId2" cstate="print"/>
          <a:stretch>
            <a:fillRect/>
          </a:stretch>
        </p:blipFill>
        <p:spPr>
          <a:xfrm>
            <a:off x="0" y="0"/>
            <a:ext cx="2667000" cy="2286000"/>
          </a:xfrm>
          <a:prstGeom prst="rect">
            <a:avLst/>
          </a:prstGeom>
        </p:spPr>
      </p:pic>
      <p:pic>
        <p:nvPicPr>
          <p:cNvPr id="10" name="Picture 9" descr="WorthTheWalk.jpg"/>
          <p:cNvPicPr>
            <a:picLocks noChangeAspect="1"/>
          </p:cNvPicPr>
          <p:nvPr/>
        </p:nvPicPr>
        <p:blipFill>
          <a:blip r:embed="rId3" cstate="print"/>
          <a:stretch>
            <a:fillRect/>
          </a:stretch>
        </p:blipFill>
        <p:spPr>
          <a:xfrm>
            <a:off x="0" y="2286000"/>
            <a:ext cx="2667000" cy="2362200"/>
          </a:xfrm>
          <a:prstGeom prst="rect">
            <a:avLst/>
          </a:prstGeom>
        </p:spPr>
      </p:pic>
      <p:pic>
        <p:nvPicPr>
          <p:cNvPr id="13" name="Picture 12" descr="SiloamInscription.jpg"/>
          <p:cNvPicPr>
            <a:picLocks noChangeAspect="1"/>
          </p:cNvPicPr>
          <p:nvPr/>
        </p:nvPicPr>
        <p:blipFill>
          <a:blip r:embed="rId4" cstate="print"/>
          <a:stretch>
            <a:fillRect/>
          </a:stretch>
        </p:blipFill>
        <p:spPr>
          <a:xfrm>
            <a:off x="0" y="4648200"/>
            <a:ext cx="2667000" cy="2209800"/>
          </a:xfrm>
          <a:prstGeom prst="rect">
            <a:avLst/>
          </a:prstGeom>
        </p:spPr>
      </p:pic>
      <p:sp>
        <p:nvSpPr>
          <p:cNvPr id="16" name="Rectangle 15"/>
          <p:cNvSpPr/>
          <p:nvPr/>
        </p:nvSpPr>
        <p:spPr>
          <a:xfrm>
            <a:off x="4724400" y="2133600"/>
            <a:ext cx="2419252" cy="523220"/>
          </a:xfrm>
          <a:prstGeom prst="rect">
            <a:avLst/>
          </a:prstGeom>
        </p:spPr>
        <p:txBody>
          <a:bodyPr wrap="none">
            <a:spAutoFit/>
          </a:bodyPr>
          <a:lstStyle/>
          <a:p>
            <a:r>
              <a:rPr lang="en-US" sz="2800" dirty="0">
                <a:solidFill>
                  <a:srgbClr val="F9B639">
                    <a:lumMod val="60000"/>
                    <a:lumOff val="40000"/>
                  </a:srgbClr>
                </a:solidFill>
              </a:rPr>
              <a:t>2 KINGS 20:20</a:t>
            </a:r>
            <a:endParaRPr lang="en-US" sz="2800" dirty="0">
              <a:solidFill>
                <a:srgbClr val="F9B639">
                  <a:lumMod val="60000"/>
                  <a:lumOff val="40000"/>
                </a:srgbClr>
              </a:solidFill>
            </a:endParaRPr>
          </a:p>
        </p:txBody>
      </p:sp>
      <p:sp>
        <p:nvSpPr>
          <p:cNvPr id="18" name="Rectangle 17"/>
          <p:cNvSpPr/>
          <p:nvPr/>
        </p:nvSpPr>
        <p:spPr>
          <a:xfrm>
            <a:off x="2895600" y="2819400"/>
            <a:ext cx="6248400" cy="1938992"/>
          </a:xfrm>
          <a:prstGeom prst="rect">
            <a:avLst/>
          </a:prstGeom>
        </p:spPr>
        <p:txBody>
          <a:bodyPr wrap="square">
            <a:spAutoFit/>
          </a:bodyPr>
          <a:lstStyle/>
          <a:p>
            <a:pPr algn="ctr"/>
            <a:r>
              <a:rPr lang="en-US" sz="2400" b="1" baseline="30000" dirty="0">
                <a:solidFill>
                  <a:prstClr val="white"/>
                </a:solidFill>
              </a:rPr>
              <a:t>20</a:t>
            </a:r>
            <a:r>
              <a:rPr lang="en-US" sz="2400" b="1" dirty="0">
                <a:solidFill>
                  <a:prstClr val="white"/>
                </a:solidFill>
              </a:rPr>
              <a:t> Now the rest of the acts of Hezekiah—all his might, and how he made a pool and a tunnel and brought water into the city—</a:t>
            </a:r>
            <a:r>
              <a:rPr lang="en-US" sz="2400" b="1" i="1" dirty="0">
                <a:solidFill>
                  <a:prstClr val="white"/>
                </a:solidFill>
              </a:rPr>
              <a:t>are</a:t>
            </a:r>
            <a:r>
              <a:rPr lang="en-US" sz="2400" b="1" dirty="0">
                <a:solidFill>
                  <a:prstClr val="white"/>
                </a:solidFill>
              </a:rPr>
              <a:t> they not written in the book of the chronicles of the kings of Judah? </a:t>
            </a: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152400"/>
            <a:ext cx="5562600" cy="1039368"/>
          </a:xfrm>
        </p:spPr>
        <p:txBody>
          <a:bodyPr/>
          <a:lstStyle/>
          <a:p>
            <a:r>
              <a:rPr lang="en-US" dirty="0" smtClean="0"/>
              <a:t>Hezekiah’s tunnel</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2971800" y="-10668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HezekiahsTunnel.jpg"/>
          <p:cNvPicPr>
            <a:picLocks noChangeAspect="1"/>
          </p:cNvPicPr>
          <p:nvPr/>
        </p:nvPicPr>
        <p:blipFill>
          <a:blip r:embed="rId2" cstate="print"/>
          <a:stretch>
            <a:fillRect/>
          </a:stretch>
        </p:blipFill>
        <p:spPr>
          <a:xfrm>
            <a:off x="0" y="0"/>
            <a:ext cx="2667000" cy="2286000"/>
          </a:xfrm>
          <a:prstGeom prst="rect">
            <a:avLst/>
          </a:prstGeom>
        </p:spPr>
      </p:pic>
      <p:pic>
        <p:nvPicPr>
          <p:cNvPr id="10" name="Picture 9" descr="WorthTheWalk.jpg"/>
          <p:cNvPicPr>
            <a:picLocks noChangeAspect="1"/>
          </p:cNvPicPr>
          <p:nvPr/>
        </p:nvPicPr>
        <p:blipFill>
          <a:blip r:embed="rId3" cstate="print"/>
          <a:stretch>
            <a:fillRect/>
          </a:stretch>
        </p:blipFill>
        <p:spPr>
          <a:xfrm>
            <a:off x="0" y="2286000"/>
            <a:ext cx="2667000" cy="2362200"/>
          </a:xfrm>
          <a:prstGeom prst="rect">
            <a:avLst/>
          </a:prstGeom>
        </p:spPr>
      </p:pic>
      <p:pic>
        <p:nvPicPr>
          <p:cNvPr id="13" name="Picture 12" descr="SiloamInscription.jpg"/>
          <p:cNvPicPr>
            <a:picLocks noChangeAspect="1"/>
          </p:cNvPicPr>
          <p:nvPr/>
        </p:nvPicPr>
        <p:blipFill>
          <a:blip r:embed="rId4" cstate="print"/>
          <a:stretch>
            <a:fillRect/>
          </a:stretch>
        </p:blipFill>
        <p:spPr>
          <a:xfrm>
            <a:off x="0" y="4648200"/>
            <a:ext cx="2667000" cy="2209800"/>
          </a:xfrm>
          <a:prstGeom prst="rect">
            <a:avLst/>
          </a:prstGeom>
        </p:spPr>
      </p:pic>
      <p:sp>
        <p:nvSpPr>
          <p:cNvPr id="15" name="Rectangle 14"/>
          <p:cNvSpPr/>
          <p:nvPr/>
        </p:nvSpPr>
        <p:spPr>
          <a:xfrm>
            <a:off x="2819400" y="1447800"/>
            <a:ext cx="6324600" cy="523220"/>
          </a:xfrm>
          <a:prstGeom prst="rect">
            <a:avLst/>
          </a:prstGeom>
        </p:spPr>
        <p:txBody>
          <a:bodyPr wrap="square">
            <a:spAutoFit/>
          </a:bodyPr>
          <a:lstStyle/>
          <a:p>
            <a:pPr algn="ctr"/>
            <a:r>
              <a:rPr lang="en-US" sz="2800" dirty="0">
                <a:solidFill>
                  <a:srgbClr val="F9B639">
                    <a:lumMod val="60000"/>
                    <a:lumOff val="40000"/>
                  </a:srgbClr>
                </a:solidFill>
              </a:rPr>
              <a:t>2 CHRONICLES 32:2-4  </a:t>
            </a:r>
            <a:endParaRPr lang="en-US" sz="2800" dirty="0">
              <a:solidFill>
                <a:srgbClr val="F9B639">
                  <a:lumMod val="60000"/>
                  <a:lumOff val="40000"/>
                </a:srgbClr>
              </a:solidFill>
            </a:endParaRPr>
          </a:p>
        </p:txBody>
      </p:sp>
      <p:sp>
        <p:nvSpPr>
          <p:cNvPr id="17" name="Rectangle 16"/>
          <p:cNvSpPr/>
          <p:nvPr/>
        </p:nvSpPr>
        <p:spPr>
          <a:xfrm>
            <a:off x="2743200" y="1981200"/>
            <a:ext cx="6248400" cy="4154984"/>
          </a:xfrm>
          <a:prstGeom prst="rect">
            <a:avLst/>
          </a:prstGeom>
        </p:spPr>
        <p:txBody>
          <a:bodyPr wrap="square">
            <a:spAutoFit/>
          </a:bodyPr>
          <a:lstStyle/>
          <a:p>
            <a:pPr algn="ctr"/>
            <a:r>
              <a:rPr lang="en-US" sz="2400" b="1" baseline="30000" dirty="0">
                <a:solidFill>
                  <a:prstClr val="white"/>
                </a:solidFill>
              </a:rPr>
              <a:t>2</a:t>
            </a:r>
            <a:r>
              <a:rPr lang="en-US" sz="2400" b="1" dirty="0">
                <a:solidFill>
                  <a:prstClr val="white"/>
                </a:solidFill>
              </a:rPr>
              <a:t> And when Hezekiah saw that Sennacherib had come, and that his purpose was to make war against Jerusalem, </a:t>
            </a:r>
            <a:r>
              <a:rPr lang="en-US" sz="2400" b="1" baseline="30000" dirty="0">
                <a:solidFill>
                  <a:prstClr val="white"/>
                </a:solidFill>
              </a:rPr>
              <a:t>3</a:t>
            </a:r>
            <a:r>
              <a:rPr lang="en-US" sz="2400" b="1" dirty="0">
                <a:solidFill>
                  <a:prstClr val="white"/>
                </a:solidFill>
              </a:rPr>
              <a:t> he consulted with his leaders and commanders to stop the water from the springs which </a:t>
            </a:r>
            <a:r>
              <a:rPr lang="en-US" sz="2400" b="1" i="1" dirty="0">
                <a:solidFill>
                  <a:prstClr val="white"/>
                </a:solidFill>
              </a:rPr>
              <a:t>were</a:t>
            </a:r>
            <a:r>
              <a:rPr lang="en-US" sz="2400" b="1" dirty="0">
                <a:solidFill>
                  <a:prstClr val="white"/>
                </a:solidFill>
              </a:rPr>
              <a:t> outside the city; and they helped him. </a:t>
            </a:r>
            <a:r>
              <a:rPr lang="en-US" sz="2400" b="1" baseline="30000" dirty="0">
                <a:solidFill>
                  <a:prstClr val="white"/>
                </a:solidFill>
              </a:rPr>
              <a:t>4</a:t>
            </a:r>
            <a:r>
              <a:rPr lang="en-US" sz="2400" b="1" dirty="0">
                <a:solidFill>
                  <a:prstClr val="white"/>
                </a:solidFill>
              </a:rPr>
              <a:t> Thus many people gathered together who stopped all the springs and the brook that ran through the land, saying, “Why should the kings of Assyria come and find much water?” </a:t>
            </a: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1828800"/>
            <a:ext cx="5562600" cy="1039368"/>
          </a:xfrm>
        </p:spPr>
        <p:txBody>
          <a:bodyPr>
            <a:normAutofit fontScale="90000"/>
          </a:bodyPr>
          <a:lstStyle/>
          <a:p>
            <a:pPr algn="ctr"/>
            <a:r>
              <a:rPr lang="en-US" dirty="0" smtClean="0"/>
              <a:t>The cylinder of Cyrus king of </a:t>
            </a:r>
            <a:r>
              <a:rPr lang="en-US" dirty="0" err="1" smtClean="0"/>
              <a:t>persia</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9" name="Rectangle 8"/>
          <p:cNvSpPr/>
          <p:nvPr/>
        </p:nvSpPr>
        <p:spPr>
          <a:xfrm>
            <a:off x="3352800" y="3048000"/>
            <a:ext cx="5105400" cy="1815882"/>
          </a:xfrm>
          <a:prstGeom prst="rect">
            <a:avLst/>
          </a:prstGeom>
        </p:spPr>
        <p:txBody>
          <a:bodyPr wrap="square">
            <a:spAutoFit/>
          </a:bodyPr>
          <a:lstStyle/>
          <a:p>
            <a:r>
              <a:rPr lang="en-US" sz="2800" b="1" dirty="0">
                <a:solidFill>
                  <a:prstClr val="white"/>
                </a:solidFill>
              </a:rPr>
              <a:t>This cylinder tells of the Kings capture of Babylon and his liberation of captive peoples including the Jews.</a:t>
            </a:r>
            <a:endParaRPr lang="en-US" sz="2800" b="1" dirty="0">
              <a:solidFill>
                <a:prstClr val="white"/>
              </a:solidFill>
            </a:endParaRPr>
          </a:p>
        </p:txBody>
      </p:sp>
      <p:pic>
        <p:nvPicPr>
          <p:cNvPr id="13" name="Picture 12" descr="38123591.jpg"/>
          <p:cNvPicPr>
            <a:picLocks noChangeAspect="1"/>
          </p:cNvPicPr>
          <p:nvPr/>
        </p:nvPicPr>
        <p:blipFill>
          <a:blip r:embed="rId3" cstate="print"/>
          <a:srcRect l="6827" t="12222" r="1910" b="42222"/>
          <a:stretch>
            <a:fillRect/>
          </a:stretch>
        </p:blipFill>
        <p:spPr>
          <a:xfrm rot="16200000">
            <a:off x="-2095500" y="2095498"/>
            <a:ext cx="6858002" cy="2666999"/>
          </a:xfrm>
          <a:prstGeom prst="rect">
            <a:avLst/>
          </a:prstGeom>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8600"/>
            <a:ext cx="5562600" cy="1039368"/>
          </a:xfrm>
        </p:spPr>
        <p:txBody>
          <a:bodyPr>
            <a:normAutofit fontScale="90000"/>
          </a:bodyPr>
          <a:lstStyle/>
          <a:p>
            <a:pPr algn="ctr"/>
            <a:r>
              <a:rPr lang="en-US" dirty="0" smtClean="0"/>
              <a:t>The cylinder of Cyrus king of </a:t>
            </a:r>
            <a:r>
              <a:rPr lang="en-US" dirty="0" err="1" smtClean="0"/>
              <a:t>persia</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0" name="Rectangle 9"/>
          <p:cNvSpPr/>
          <p:nvPr/>
        </p:nvSpPr>
        <p:spPr>
          <a:xfrm>
            <a:off x="2819400" y="1828800"/>
            <a:ext cx="6096000" cy="4524315"/>
          </a:xfrm>
          <a:prstGeom prst="rect">
            <a:avLst/>
          </a:prstGeom>
        </p:spPr>
        <p:txBody>
          <a:bodyPr wrap="square">
            <a:spAutoFit/>
          </a:bodyPr>
          <a:lstStyle/>
          <a:p>
            <a:r>
              <a:rPr lang="en-US" sz="2400" b="1" baseline="30000" dirty="0">
                <a:solidFill>
                  <a:prstClr val="white"/>
                </a:solidFill>
              </a:rPr>
              <a:t>1</a:t>
            </a:r>
            <a:r>
              <a:rPr lang="en-US" sz="2400" b="1" dirty="0">
                <a:solidFill>
                  <a:prstClr val="white"/>
                </a:solidFill>
              </a:rPr>
              <a:t> Now in the first year of Cyrus king of Persia, that the word of the LORD by the mouth of Jeremiah might be fulfilled, the LORD stirred up the spirit of Cyrus king of Persia, so that he made a proclamation throughout all his kingdom, and also </a:t>
            </a:r>
            <a:r>
              <a:rPr lang="en-US" sz="2400" b="1" i="1" dirty="0">
                <a:solidFill>
                  <a:prstClr val="white"/>
                </a:solidFill>
              </a:rPr>
              <a:t>put it</a:t>
            </a:r>
            <a:r>
              <a:rPr lang="en-US" sz="2400" b="1" dirty="0">
                <a:solidFill>
                  <a:prstClr val="white"/>
                </a:solidFill>
              </a:rPr>
              <a:t> in writing, saying,</a:t>
            </a:r>
            <a:r>
              <a:rPr lang="en-US" sz="2400" b="1" baseline="30000" dirty="0">
                <a:solidFill>
                  <a:prstClr val="white"/>
                </a:solidFill>
              </a:rPr>
              <a:t>2</a:t>
            </a:r>
            <a:r>
              <a:rPr lang="en-US" sz="2400" b="1" dirty="0">
                <a:solidFill>
                  <a:prstClr val="white"/>
                </a:solidFill>
              </a:rPr>
              <a:t> Thus says Cyrus king of Persia:</a:t>
            </a:r>
          </a:p>
          <a:p>
            <a:r>
              <a:rPr lang="en-US" sz="2400" b="1" dirty="0">
                <a:solidFill>
                  <a:prstClr val="white"/>
                </a:solidFill>
              </a:rPr>
              <a:t>All the kingdoms of the earth the LORD God of heaven has given me. And He has commanded me to build Him a house at Jerusalem which </a:t>
            </a:r>
            <a:r>
              <a:rPr lang="en-US" sz="2400" b="1" i="1" dirty="0">
                <a:solidFill>
                  <a:prstClr val="white"/>
                </a:solidFill>
              </a:rPr>
              <a:t>is</a:t>
            </a:r>
            <a:r>
              <a:rPr lang="en-US" sz="2400" b="1" dirty="0">
                <a:solidFill>
                  <a:prstClr val="white"/>
                </a:solidFill>
              </a:rPr>
              <a:t> in Judah.</a:t>
            </a:r>
            <a:endParaRPr lang="en-US" sz="2400" b="1" dirty="0">
              <a:solidFill>
                <a:prstClr val="white"/>
              </a:solidFill>
            </a:endParaRPr>
          </a:p>
        </p:txBody>
      </p:sp>
      <p:sp>
        <p:nvSpPr>
          <p:cNvPr id="11" name="Rectangle 10"/>
          <p:cNvSpPr/>
          <p:nvPr/>
        </p:nvSpPr>
        <p:spPr>
          <a:xfrm>
            <a:off x="5029200" y="1295400"/>
            <a:ext cx="2014719" cy="523220"/>
          </a:xfrm>
          <a:prstGeom prst="rect">
            <a:avLst/>
          </a:prstGeom>
          <a:ln>
            <a:noFill/>
          </a:ln>
        </p:spPr>
        <p:txBody>
          <a:bodyPr wrap="none">
            <a:spAutoFit/>
          </a:bodyPr>
          <a:lstStyle/>
          <a:p>
            <a:r>
              <a:rPr lang="en-US" sz="2800" dirty="0">
                <a:solidFill>
                  <a:srgbClr val="F9B639">
                    <a:lumMod val="60000"/>
                    <a:lumOff val="40000"/>
                  </a:srgbClr>
                </a:solidFill>
              </a:rPr>
              <a:t> EZRA 1:1,2</a:t>
            </a:r>
            <a:endParaRPr lang="en-US" sz="2800" dirty="0">
              <a:solidFill>
                <a:srgbClr val="F9B639">
                  <a:lumMod val="60000"/>
                  <a:lumOff val="40000"/>
                </a:srgbClr>
              </a:solidFill>
            </a:endParaRPr>
          </a:p>
        </p:txBody>
      </p:sp>
      <p:pic>
        <p:nvPicPr>
          <p:cNvPr id="13" name="Picture 12" descr="38123591.jpg"/>
          <p:cNvPicPr>
            <a:picLocks noChangeAspect="1"/>
          </p:cNvPicPr>
          <p:nvPr/>
        </p:nvPicPr>
        <p:blipFill>
          <a:blip r:embed="rId3" cstate="print"/>
          <a:srcRect l="6827" t="12222" r="1910" b="42222"/>
          <a:stretch>
            <a:fillRect/>
          </a:stretch>
        </p:blipFill>
        <p:spPr>
          <a:xfrm rot="16200000">
            <a:off x="-2095500" y="2095498"/>
            <a:ext cx="6858002" cy="2666999"/>
          </a:xfrm>
          <a:prstGeom prst="rect">
            <a:avLst/>
          </a:prstGeom>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228600"/>
            <a:ext cx="5562600" cy="1039368"/>
          </a:xfrm>
        </p:spPr>
        <p:txBody>
          <a:bodyPr/>
          <a:lstStyle/>
          <a:p>
            <a:pPr algn="ctr"/>
            <a:r>
              <a:rPr lang="en-US" dirty="0" smtClean="0"/>
              <a:t>The seal of </a:t>
            </a:r>
            <a:r>
              <a:rPr lang="en-US" dirty="0" err="1" smtClean="0"/>
              <a:t>baruch</a:t>
            </a:r>
            <a:r>
              <a:rPr lang="en-US" dirty="0" smtClean="0"/>
              <a:t> Jeremiah's scribe</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7" name="Rectangle 16"/>
          <p:cNvSpPr/>
          <p:nvPr/>
        </p:nvSpPr>
        <p:spPr>
          <a:xfrm>
            <a:off x="2895600" y="1752600"/>
            <a:ext cx="6096000" cy="4524315"/>
          </a:xfrm>
          <a:prstGeom prst="rect">
            <a:avLst/>
          </a:prstGeom>
        </p:spPr>
        <p:txBody>
          <a:bodyPr wrap="square">
            <a:spAutoFit/>
          </a:bodyPr>
          <a:lstStyle/>
          <a:p>
            <a:pPr algn="ctr"/>
            <a:r>
              <a:rPr lang="en-US" sz="2400" b="1" dirty="0">
                <a:solidFill>
                  <a:prstClr val="white"/>
                </a:solidFill>
              </a:rPr>
              <a:t>In 1975 the first few pieces of 200 clay bulla were discovered in the shop of an antiquities dealer in east Jerusalem. Bulla are lumps of clay which were attached to documents and impressed with a seal. From the shape of its Hebrew characters, scholars date the collection to the 6</a:t>
            </a:r>
            <a:r>
              <a:rPr lang="en-US" sz="2400" b="1" baseline="30000" dirty="0">
                <a:solidFill>
                  <a:prstClr val="white"/>
                </a:solidFill>
              </a:rPr>
              <a:t>th</a:t>
            </a:r>
            <a:r>
              <a:rPr lang="en-US" sz="2400" b="1" dirty="0">
                <a:solidFill>
                  <a:prstClr val="white"/>
                </a:solidFill>
              </a:rPr>
              <a:t> century BC, the time of Jeremiah. Within this collection are two bulla apparently belonging to Baruch.</a:t>
            </a:r>
          </a:p>
          <a:p>
            <a:pPr algn="ctr"/>
            <a:endParaRPr lang="en-US" sz="2400" b="1" dirty="0">
              <a:solidFill>
                <a:prstClr val="white"/>
              </a:solidFill>
            </a:endParaRPr>
          </a:p>
        </p:txBody>
      </p:sp>
      <p:pic>
        <p:nvPicPr>
          <p:cNvPr id="13" name="Picture 12" descr="123.Baruch_Writes_Jeremiah's_Prophecies.jpg"/>
          <p:cNvPicPr>
            <a:picLocks noChangeAspect="1"/>
          </p:cNvPicPr>
          <p:nvPr/>
        </p:nvPicPr>
        <p:blipFill>
          <a:blip r:embed="rId2" cstate="print"/>
          <a:srcRect l="15807" t="9260" r="21278"/>
          <a:stretch>
            <a:fillRect/>
          </a:stretch>
        </p:blipFill>
        <p:spPr>
          <a:xfrm>
            <a:off x="0" y="2743200"/>
            <a:ext cx="2667000" cy="4114800"/>
          </a:xfrm>
          <a:prstGeom prst="rect">
            <a:avLst/>
          </a:prstGeom>
        </p:spPr>
      </p:pic>
      <p:pic>
        <p:nvPicPr>
          <p:cNvPr id="15" name="Picture 14" descr="seal 001001.jpg"/>
          <p:cNvPicPr>
            <a:picLocks noChangeAspect="1"/>
          </p:cNvPicPr>
          <p:nvPr/>
        </p:nvPicPr>
        <p:blipFill>
          <a:blip r:embed="rId3" cstate="print"/>
          <a:srcRect l="13270" r="5108"/>
          <a:stretch>
            <a:fillRect/>
          </a:stretch>
        </p:blipFill>
        <p:spPr>
          <a:xfrm>
            <a:off x="0" y="0"/>
            <a:ext cx="2667000" cy="2743200"/>
          </a:xfrm>
          <a:prstGeom prst="rect">
            <a:avLst/>
          </a:prstGeom>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685800"/>
            <a:ext cx="5562600" cy="1039368"/>
          </a:xfrm>
        </p:spPr>
        <p:txBody>
          <a:bodyPr/>
          <a:lstStyle/>
          <a:p>
            <a:pPr algn="ctr"/>
            <a:r>
              <a:rPr lang="en-US" dirty="0" smtClean="0"/>
              <a:t>The seal of </a:t>
            </a:r>
            <a:r>
              <a:rPr lang="en-US" dirty="0" err="1" smtClean="0"/>
              <a:t>baruch</a:t>
            </a:r>
            <a:r>
              <a:rPr lang="en-US" dirty="0" smtClean="0"/>
              <a:t> Jeremiah's scribe</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7" name="Rectangle 16"/>
          <p:cNvSpPr/>
          <p:nvPr/>
        </p:nvSpPr>
        <p:spPr>
          <a:xfrm>
            <a:off x="2819400" y="1905000"/>
            <a:ext cx="6096000" cy="2954655"/>
          </a:xfrm>
          <a:prstGeom prst="rect">
            <a:avLst/>
          </a:prstGeom>
        </p:spPr>
        <p:txBody>
          <a:bodyPr wrap="square">
            <a:spAutoFit/>
          </a:bodyPr>
          <a:lstStyle/>
          <a:p>
            <a:pPr algn="ctr"/>
            <a:endParaRPr lang="en-US" dirty="0">
              <a:solidFill>
                <a:prstClr val="white"/>
              </a:solidFill>
            </a:endParaRPr>
          </a:p>
          <a:p>
            <a:pPr algn="ctr"/>
            <a:r>
              <a:rPr lang="en-US" sz="2400" b="1" dirty="0">
                <a:solidFill>
                  <a:prstClr val="white"/>
                </a:solidFill>
              </a:rPr>
              <a:t>The three lines on the bulla read “belonging to </a:t>
            </a:r>
            <a:r>
              <a:rPr lang="en-US" sz="2400" b="1" dirty="0" err="1">
                <a:solidFill>
                  <a:prstClr val="white"/>
                </a:solidFill>
              </a:rPr>
              <a:t>Berekhyahu</a:t>
            </a:r>
            <a:r>
              <a:rPr lang="en-US" sz="2400" b="1" dirty="0">
                <a:solidFill>
                  <a:prstClr val="white"/>
                </a:solidFill>
              </a:rPr>
              <a:t>, the  son of </a:t>
            </a:r>
            <a:r>
              <a:rPr lang="en-US" sz="2400" b="1" dirty="0" err="1">
                <a:solidFill>
                  <a:prstClr val="white"/>
                </a:solidFill>
              </a:rPr>
              <a:t>Neriyahu</a:t>
            </a:r>
            <a:r>
              <a:rPr lang="en-US" sz="2400" b="1" dirty="0">
                <a:solidFill>
                  <a:prstClr val="white"/>
                </a:solidFill>
              </a:rPr>
              <a:t>, the scribe”. The suffix </a:t>
            </a:r>
            <a:r>
              <a:rPr lang="en-US" sz="2400" b="1" dirty="0" err="1">
                <a:solidFill>
                  <a:prstClr val="white"/>
                </a:solidFill>
              </a:rPr>
              <a:t>yahu</a:t>
            </a:r>
            <a:r>
              <a:rPr lang="en-US" sz="2400" b="1" dirty="0">
                <a:solidFill>
                  <a:prstClr val="white"/>
                </a:solidFill>
              </a:rPr>
              <a:t> was commonly attached to names in Judah, meaning “blessed of Jehovah”. The bulla is now displayed in the Israel museum in Jerusalem.   </a:t>
            </a:r>
            <a:endParaRPr lang="en-US" sz="2400" b="1" dirty="0">
              <a:solidFill>
                <a:prstClr val="white"/>
              </a:solidFill>
            </a:endParaRPr>
          </a:p>
        </p:txBody>
      </p:sp>
      <p:pic>
        <p:nvPicPr>
          <p:cNvPr id="13" name="Picture 12" descr="123.Baruch_Writes_Jeremiah's_Prophecies.jpg"/>
          <p:cNvPicPr>
            <a:picLocks noChangeAspect="1"/>
          </p:cNvPicPr>
          <p:nvPr/>
        </p:nvPicPr>
        <p:blipFill>
          <a:blip r:embed="rId2" cstate="print"/>
          <a:srcRect l="15807" t="9260" r="21278"/>
          <a:stretch>
            <a:fillRect/>
          </a:stretch>
        </p:blipFill>
        <p:spPr>
          <a:xfrm>
            <a:off x="0" y="2743200"/>
            <a:ext cx="2667000" cy="4114800"/>
          </a:xfrm>
          <a:prstGeom prst="rect">
            <a:avLst/>
          </a:prstGeom>
        </p:spPr>
      </p:pic>
      <p:pic>
        <p:nvPicPr>
          <p:cNvPr id="15" name="Picture 14" descr="seal 001001.jpg"/>
          <p:cNvPicPr>
            <a:picLocks noChangeAspect="1"/>
          </p:cNvPicPr>
          <p:nvPr/>
        </p:nvPicPr>
        <p:blipFill>
          <a:blip r:embed="rId3" cstate="print"/>
          <a:srcRect l="13270" r="5108"/>
          <a:stretch>
            <a:fillRect/>
          </a:stretch>
        </p:blipFill>
        <p:spPr>
          <a:xfrm>
            <a:off x="0" y="0"/>
            <a:ext cx="2667000" cy="27432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685800"/>
            <a:ext cx="5105400" cy="2868168"/>
          </a:xfrm>
        </p:spPr>
        <p:txBody>
          <a:bodyPr/>
          <a:lstStyle/>
          <a:p>
            <a:r>
              <a:rPr lang="en-US" dirty="0" smtClean="0"/>
              <a:t>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13" name="Rectangle 12"/>
          <p:cNvSpPr/>
          <p:nvPr/>
        </p:nvSpPr>
        <p:spPr>
          <a:xfrm>
            <a:off x="2971800" y="990600"/>
            <a:ext cx="6019800" cy="5693866"/>
          </a:xfrm>
          <a:prstGeom prst="rect">
            <a:avLst/>
          </a:prstGeom>
        </p:spPr>
        <p:txBody>
          <a:bodyPr wrap="square">
            <a:spAutoFit/>
          </a:bodyPr>
          <a:lstStyle/>
          <a:p>
            <a:r>
              <a:rPr lang="en-US" sz="2800" b="1" baseline="30000" dirty="0">
                <a:solidFill>
                  <a:prstClr val="white"/>
                </a:solidFill>
              </a:rPr>
              <a:t>7</a:t>
            </a:r>
            <a:r>
              <a:rPr lang="en-US" sz="2800" b="1" dirty="0">
                <a:solidFill>
                  <a:prstClr val="white"/>
                </a:solidFill>
              </a:rPr>
              <a:t> The law of the LORD </a:t>
            </a:r>
            <a:r>
              <a:rPr lang="en-US" sz="2800" b="1" i="1" dirty="0">
                <a:solidFill>
                  <a:prstClr val="white"/>
                </a:solidFill>
              </a:rPr>
              <a:t>is</a:t>
            </a:r>
            <a:r>
              <a:rPr lang="en-US" sz="2800" b="1" dirty="0">
                <a:solidFill>
                  <a:prstClr val="white"/>
                </a:solidFill>
              </a:rPr>
              <a:t> perfect, converting the soul;</a:t>
            </a:r>
            <a:br>
              <a:rPr lang="en-US" sz="2800" b="1" dirty="0">
                <a:solidFill>
                  <a:prstClr val="white"/>
                </a:solidFill>
              </a:rPr>
            </a:br>
            <a:r>
              <a:rPr lang="en-US" sz="2800" b="1" dirty="0">
                <a:solidFill>
                  <a:prstClr val="white"/>
                </a:solidFill>
              </a:rPr>
              <a:t>The testimony of the LORD </a:t>
            </a:r>
            <a:r>
              <a:rPr lang="en-US" sz="2800" b="1" i="1" dirty="0">
                <a:solidFill>
                  <a:prstClr val="white"/>
                </a:solidFill>
              </a:rPr>
              <a:t>is</a:t>
            </a:r>
            <a:r>
              <a:rPr lang="en-US" sz="2800" b="1" dirty="0">
                <a:solidFill>
                  <a:prstClr val="white"/>
                </a:solidFill>
              </a:rPr>
              <a:t> sure, making wise the simple;</a:t>
            </a:r>
            <a:br>
              <a:rPr lang="en-US" sz="2800" b="1" dirty="0">
                <a:solidFill>
                  <a:prstClr val="white"/>
                </a:solidFill>
              </a:rPr>
            </a:br>
            <a:r>
              <a:rPr lang="en-US" sz="2800" b="1" baseline="30000" dirty="0">
                <a:solidFill>
                  <a:prstClr val="white"/>
                </a:solidFill>
              </a:rPr>
              <a:t>8</a:t>
            </a:r>
            <a:r>
              <a:rPr lang="en-US" sz="2800" b="1" dirty="0">
                <a:solidFill>
                  <a:prstClr val="white"/>
                </a:solidFill>
              </a:rPr>
              <a:t> The statutes of the LORD </a:t>
            </a:r>
            <a:r>
              <a:rPr lang="en-US" sz="2800" b="1" i="1" dirty="0">
                <a:solidFill>
                  <a:prstClr val="white"/>
                </a:solidFill>
              </a:rPr>
              <a:t>are</a:t>
            </a:r>
            <a:r>
              <a:rPr lang="en-US" sz="2800" b="1" dirty="0">
                <a:solidFill>
                  <a:prstClr val="white"/>
                </a:solidFill>
              </a:rPr>
              <a:t> right, rejoicing the heart;</a:t>
            </a:r>
            <a:br>
              <a:rPr lang="en-US" sz="2800" b="1" dirty="0">
                <a:solidFill>
                  <a:prstClr val="white"/>
                </a:solidFill>
              </a:rPr>
            </a:br>
            <a:r>
              <a:rPr lang="en-US" sz="2800" b="1" dirty="0">
                <a:solidFill>
                  <a:prstClr val="white"/>
                </a:solidFill>
              </a:rPr>
              <a:t>The commandment of the LORD </a:t>
            </a:r>
            <a:r>
              <a:rPr lang="en-US" sz="2800" b="1" i="1" dirty="0">
                <a:solidFill>
                  <a:prstClr val="white"/>
                </a:solidFill>
              </a:rPr>
              <a:t>is</a:t>
            </a:r>
            <a:r>
              <a:rPr lang="en-US" sz="2800" b="1" dirty="0">
                <a:solidFill>
                  <a:prstClr val="white"/>
                </a:solidFill>
              </a:rPr>
              <a:t> pure, enlightening the eyes;</a:t>
            </a:r>
            <a:br>
              <a:rPr lang="en-US" sz="2800" b="1" dirty="0">
                <a:solidFill>
                  <a:prstClr val="white"/>
                </a:solidFill>
              </a:rPr>
            </a:br>
            <a:r>
              <a:rPr lang="en-US" sz="2800" b="1" baseline="30000" dirty="0">
                <a:solidFill>
                  <a:prstClr val="white"/>
                </a:solidFill>
              </a:rPr>
              <a:t>9</a:t>
            </a:r>
            <a:r>
              <a:rPr lang="en-US" sz="2800" b="1" dirty="0">
                <a:solidFill>
                  <a:prstClr val="white"/>
                </a:solidFill>
              </a:rPr>
              <a:t> The fear of the LORD </a:t>
            </a:r>
            <a:r>
              <a:rPr lang="en-US" sz="2800" b="1" i="1" dirty="0">
                <a:solidFill>
                  <a:prstClr val="white"/>
                </a:solidFill>
              </a:rPr>
              <a:t>is</a:t>
            </a:r>
            <a:r>
              <a:rPr lang="en-US" sz="2800" b="1" dirty="0">
                <a:solidFill>
                  <a:prstClr val="white"/>
                </a:solidFill>
              </a:rPr>
              <a:t> clean, enduring forever;</a:t>
            </a:r>
            <a:br>
              <a:rPr lang="en-US" sz="2800" b="1" dirty="0">
                <a:solidFill>
                  <a:prstClr val="white"/>
                </a:solidFill>
              </a:rPr>
            </a:br>
            <a:r>
              <a:rPr lang="en-US" sz="2800" b="1" dirty="0">
                <a:solidFill>
                  <a:prstClr val="white"/>
                </a:solidFill>
              </a:rPr>
              <a:t>The judgments of the LORD </a:t>
            </a:r>
            <a:r>
              <a:rPr lang="en-US" sz="2800" b="1" i="1" dirty="0">
                <a:solidFill>
                  <a:prstClr val="white"/>
                </a:solidFill>
              </a:rPr>
              <a:t>are</a:t>
            </a:r>
            <a:r>
              <a:rPr lang="en-US" sz="2800" b="1" dirty="0">
                <a:solidFill>
                  <a:prstClr val="white"/>
                </a:solidFill>
              </a:rPr>
              <a:t> true </a:t>
            </a:r>
            <a:r>
              <a:rPr lang="en-US" sz="2800" b="1" i="1" dirty="0">
                <a:solidFill>
                  <a:prstClr val="white"/>
                </a:solidFill>
              </a:rPr>
              <a:t>and</a:t>
            </a:r>
            <a:r>
              <a:rPr lang="en-US" sz="2800" b="1" dirty="0">
                <a:solidFill>
                  <a:prstClr val="white"/>
                </a:solidFill>
              </a:rPr>
              <a:t> righteous altogether.</a:t>
            </a:r>
            <a:br>
              <a:rPr lang="en-US" sz="2800" b="1" dirty="0">
                <a:solidFill>
                  <a:prstClr val="white"/>
                </a:solidFill>
              </a:rPr>
            </a:br>
            <a:endParaRPr lang="en-US" sz="2800" b="1" dirty="0">
              <a:solidFill>
                <a:prstClr val="white"/>
              </a:solidFill>
            </a:endParaRPr>
          </a:p>
        </p:txBody>
      </p:sp>
      <p:sp>
        <p:nvSpPr>
          <p:cNvPr id="14" name="Rectangle 13"/>
          <p:cNvSpPr/>
          <p:nvPr/>
        </p:nvSpPr>
        <p:spPr>
          <a:xfrm>
            <a:off x="3810004" y="228600"/>
            <a:ext cx="4227439" cy="738664"/>
          </a:xfrm>
          <a:prstGeom prst="rect">
            <a:avLst/>
          </a:prstGeom>
        </p:spPr>
        <p:txBody>
          <a:bodyPr wrap="none">
            <a:spAutoFit/>
          </a:bodyPr>
          <a:lstStyle/>
          <a:p>
            <a:r>
              <a:rPr lang="en-US" sz="42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Psalms 19:7-11</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762000"/>
            <a:ext cx="5562600" cy="1039368"/>
          </a:xfrm>
        </p:spPr>
        <p:txBody>
          <a:bodyPr/>
          <a:lstStyle/>
          <a:p>
            <a:pPr algn="ctr"/>
            <a:r>
              <a:rPr lang="en-US" dirty="0" smtClean="0"/>
              <a:t>The seal of </a:t>
            </a:r>
            <a:r>
              <a:rPr lang="en-US" dirty="0" err="1" smtClean="0"/>
              <a:t>baruch</a:t>
            </a:r>
            <a:r>
              <a:rPr lang="en-US" dirty="0" smtClean="0"/>
              <a:t> Jeremiah's scribe</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7" name="Rectangle 16"/>
          <p:cNvSpPr/>
          <p:nvPr/>
        </p:nvSpPr>
        <p:spPr>
          <a:xfrm>
            <a:off x="2438400" y="990600"/>
            <a:ext cx="6096000" cy="738664"/>
          </a:xfrm>
          <a:prstGeom prst="rect">
            <a:avLst/>
          </a:prstGeom>
        </p:spPr>
        <p:txBody>
          <a:bodyPr wrap="square">
            <a:spAutoFit/>
          </a:bodyPr>
          <a:lstStyle/>
          <a:p>
            <a:pPr algn="ctr"/>
            <a:endParaRPr lang="en-US" dirty="0">
              <a:solidFill>
                <a:prstClr val="white"/>
              </a:solidFill>
            </a:endParaRPr>
          </a:p>
          <a:p>
            <a:pPr algn="ctr"/>
            <a:r>
              <a:rPr lang="en-US" sz="2400" b="1" dirty="0">
                <a:solidFill>
                  <a:prstClr val="white"/>
                </a:solidFill>
              </a:rPr>
              <a:t>   </a:t>
            </a:r>
            <a:endParaRPr lang="en-US" sz="2400" b="1" dirty="0">
              <a:solidFill>
                <a:prstClr val="white"/>
              </a:solidFill>
            </a:endParaRPr>
          </a:p>
        </p:txBody>
      </p:sp>
      <p:sp>
        <p:nvSpPr>
          <p:cNvPr id="18" name="Rectangle 17"/>
          <p:cNvSpPr/>
          <p:nvPr/>
        </p:nvSpPr>
        <p:spPr>
          <a:xfrm>
            <a:off x="2819400" y="2895600"/>
            <a:ext cx="6172200" cy="1938992"/>
          </a:xfrm>
          <a:prstGeom prst="rect">
            <a:avLst/>
          </a:prstGeom>
        </p:spPr>
        <p:txBody>
          <a:bodyPr wrap="square">
            <a:spAutoFit/>
          </a:bodyPr>
          <a:lstStyle/>
          <a:p>
            <a:pPr algn="ctr"/>
            <a:r>
              <a:rPr lang="en-US" sz="2400" b="1" baseline="30000" dirty="0">
                <a:solidFill>
                  <a:prstClr val="white"/>
                </a:solidFill>
              </a:rPr>
              <a:t>4</a:t>
            </a:r>
            <a:r>
              <a:rPr lang="en-US" sz="2400" b="1" dirty="0">
                <a:solidFill>
                  <a:prstClr val="white"/>
                </a:solidFill>
              </a:rPr>
              <a:t> Then Jeremiah called Baruch the son of </a:t>
            </a:r>
            <a:r>
              <a:rPr lang="en-US" sz="2400" b="1" dirty="0" err="1">
                <a:solidFill>
                  <a:prstClr val="white"/>
                </a:solidFill>
              </a:rPr>
              <a:t>Neriah</a:t>
            </a:r>
            <a:r>
              <a:rPr lang="en-US" sz="2400" b="1" dirty="0">
                <a:solidFill>
                  <a:prstClr val="white"/>
                </a:solidFill>
              </a:rPr>
              <a:t>; and Baruch wrote on a scroll of a book, at the instruction of Jeremiah, all the words of the LORD which He had spoken to him.</a:t>
            </a:r>
            <a:endParaRPr lang="en-US" sz="2400" b="1" dirty="0">
              <a:solidFill>
                <a:prstClr val="white"/>
              </a:solidFill>
            </a:endParaRPr>
          </a:p>
        </p:txBody>
      </p:sp>
      <p:sp>
        <p:nvSpPr>
          <p:cNvPr id="19" name="Rectangle 18"/>
          <p:cNvSpPr/>
          <p:nvPr/>
        </p:nvSpPr>
        <p:spPr>
          <a:xfrm>
            <a:off x="4419600" y="1981200"/>
            <a:ext cx="2893741" cy="584775"/>
          </a:xfrm>
          <a:prstGeom prst="rect">
            <a:avLst/>
          </a:prstGeom>
        </p:spPr>
        <p:txBody>
          <a:bodyPr wrap="none">
            <a:spAutoFit/>
          </a:bodyPr>
          <a:lstStyle/>
          <a:p>
            <a:r>
              <a:rPr lang="en-US" sz="3200" dirty="0">
                <a:solidFill>
                  <a:srgbClr val="F9B639">
                    <a:lumMod val="60000"/>
                    <a:lumOff val="40000"/>
                  </a:srgbClr>
                </a:solidFill>
              </a:rPr>
              <a:t>JEREMIAH 36:4</a:t>
            </a:r>
            <a:endParaRPr lang="en-US" sz="3200" dirty="0">
              <a:solidFill>
                <a:srgbClr val="F9B639">
                  <a:lumMod val="60000"/>
                  <a:lumOff val="40000"/>
                </a:srgbClr>
              </a:solidFill>
            </a:endParaRPr>
          </a:p>
        </p:txBody>
      </p:sp>
      <p:pic>
        <p:nvPicPr>
          <p:cNvPr id="13" name="Picture 12" descr="123.Baruch_Writes_Jeremiah's_Prophecies.jpg"/>
          <p:cNvPicPr>
            <a:picLocks noChangeAspect="1"/>
          </p:cNvPicPr>
          <p:nvPr/>
        </p:nvPicPr>
        <p:blipFill>
          <a:blip r:embed="rId2" cstate="print"/>
          <a:srcRect l="15807" t="9260" r="21278"/>
          <a:stretch>
            <a:fillRect/>
          </a:stretch>
        </p:blipFill>
        <p:spPr>
          <a:xfrm>
            <a:off x="0" y="2743200"/>
            <a:ext cx="2667000" cy="4114800"/>
          </a:xfrm>
          <a:prstGeom prst="rect">
            <a:avLst/>
          </a:prstGeom>
        </p:spPr>
      </p:pic>
      <p:pic>
        <p:nvPicPr>
          <p:cNvPr id="15" name="Picture 14" descr="seal 001001.jpg"/>
          <p:cNvPicPr>
            <a:picLocks noChangeAspect="1"/>
          </p:cNvPicPr>
          <p:nvPr/>
        </p:nvPicPr>
        <p:blipFill>
          <a:blip r:embed="rId3" cstate="print"/>
          <a:srcRect l="13270" r="5108"/>
          <a:stretch>
            <a:fillRect/>
          </a:stretch>
        </p:blipFill>
        <p:spPr>
          <a:xfrm>
            <a:off x="0" y="0"/>
            <a:ext cx="2667000" cy="2743200"/>
          </a:xfrm>
          <a:prstGeom prst="rect">
            <a:avLst/>
          </a:prstGeom>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228600"/>
            <a:ext cx="6019800" cy="1039368"/>
          </a:xfrm>
        </p:spPr>
        <p:txBody>
          <a:bodyPr/>
          <a:lstStyle/>
          <a:p>
            <a:r>
              <a:rPr lang="en-US" dirty="0" smtClean="0"/>
              <a:t>Ossuary of Caiaphas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7a Caiaphas Ossuary - Israel Museum copy.jpg"/>
          <p:cNvPicPr>
            <a:picLocks noChangeAspect="1"/>
          </p:cNvPicPr>
          <p:nvPr/>
        </p:nvPicPr>
        <p:blipFill>
          <a:blip r:embed="rId2" cstate="print"/>
          <a:stretch>
            <a:fillRect/>
          </a:stretch>
        </p:blipFill>
        <p:spPr>
          <a:xfrm>
            <a:off x="0" y="1600200"/>
            <a:ext cx="2590800" cy="3429000"/>
          </a:xfrm>
          <a:prstGeom prst="rect">
            <a:avLst/>
          </a:prstGeom>
        </p:spPr>
      </p:pic>
      <p:sp>
        <p:nvSpPr>
          <p:cNvPr id="9" name="Rectangle 8"/>
          <p:cNvSpPr/>
          <p:nvPr/>
        </p:nvSpPr>
        <p:spPr>
          <a:xfrm>
            <a:off x="2743200" y="1676400"/>
            <a:ext cx="6400800" cy="3416320"/>
          </a:xfrm>
          <a:prstGeom prst="rect">
            <a:avLst/>
          </a:prstGeom>
        </p:spPr>
        <p:txBody>
          <a:bodyPr wrap="square">
            <a:spAutoFit/>
          </a:bodyPr>
          <a:lstStyle/>
          <a:p>
            <a:pPr algn="ctr"/>
            <a:r>
              <a:rPr lang="en-US" sz="2400" b="1" dirty="0">
                <a:solidFill>
                  <a:prstClr val="white"/>
                </a:solidFill>
              </a:rPr>
              <a:t>This is one of  twelve bone boxes, discovered in a burial cave in south Jerusalem in November 1990. This especially beautiful box is twice inscribed “ Joseph, son of Caiaphas” and held the bones of a sixty year old man. It is believed to have belonged to Joseph a son of Caiaphas , known as the high priest in the New Testament.     </a:t>
            </a: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1219200"/>
            <a:ext cx="6019800" cy="1039368"/>
          </a:xfrm>
        </p:spPr>
        <p:txBody>
          <a:bodyPr/>
          <a:lstStyle/>
          <a:p>
            <a:r>
              <a:rPr lang="en-US" dirty="0" smtClean="0"/>
              <a:t>Ossuary of Caiaphas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7a Caiaphas Ossuary - Israel Museum copy.jpg"/>
          <p:cNvPicPr>
            <a:picLocks noChangeAspect="1"/>
          </p:cNvPicPr>
          <p:nvPr/>
        </p:nvPicPr>
        <p:blipFill>
          <a:blip r:embed="rId2" cstate="print"/>
          <a:stretch>
            <a:fillRect/>
          </a:stretch>
        </p:blipFill>
        <p:spPr>
          <a:xfrm>
            <a:off x="0" y="1600200"/>
            <a:ext cx="2590800" cy="3429000"/>
          </a:xfrm>
          <a:prstGeom prst="rect">
            <a:avLst/>
          </a:prstGeom>
        </p:spPr>
      </p:pic>
      <p:sp>
        <p:nvSpPr>
          <p:cNvPr id="10" name="Rectangle 9"/>
          <p:cNvSpPr/>
          <p:nvPr/>
        </p:nvSpPr>
        <p:spPr>
          <a:xfrm>
            <a:off x="2819400" y="3124200"/>
            <a:ext cx="6172200" cy="1569660"/>
          </a:xfrm>
          <a:prstGeom prst="rect">
            <a:avLst/>
          </a:prstGeom>
        </p:spPr>
        <p:txBody>
          <a:bodyPr wrap="square">
            <a:spAutoFit/>
          </a:bodyPr>
          <a:lstStyle/>
          <a:p>
            <a:r>
              <a:rPr lang="en-US" sz="2400" b="1" baseline="30000" dirty="0">
                <a:solidFill>
                  <a:prstClr val="white"/>
                </a:solidFill>
              </a:rPr>
              <a:t>3</a:t>
            </a:r>
            <a:r>
              <a:rPr lang="en-US" sz="2400" b="1" dirty="0">
                <a:solidFill>
                  <a:prstClr val="white"/>
                </a:solidFill>
              </a:rPr>
              <a:t> Then the chief priests, the </a:t>
            </a:r>
            <a:r>
              <a:rPr lang="en-US" sz="2400" b="1" dirty="0" err="1">
                <a:solidFill>
                  <a:prstClr val="white"/>
                </a:solidFill>
              </a:rPr>
              <a:t>scribes,and</a:t>
            </a:r>
            <a:r>
              <a:rPr lang="en-US" sz="2400" b="1" dirty="0">
                <a:solidFill>
                  <a:prstClr val="white"/>
                </a:solidFill>
              </a:rPr>
              <a:t> the elders of the people assembled at the palace of the high priest, who was called Caiaphas,</a:t>
            </a:r>
            <a:endParaRPr lang="en-US" sz="2400" b="1" dirty="0">
              <a:solidFill>
                <a:prstClr val="white"/>
              </a:solidFill>
            </a:endParaRPr>
          </a:p>
        </p:txBody>
      </p:sp>
      <p:sp>
        <p:nvSpPr>
          <p:cNvPr id="11" name="Rectangle 10"/>
          <p:cNvSpPr/>
          <p:nvPr/>
        </p:nvSpPr>
        <p:spPr>
          <a:xfrm>
            <a:off x="4495800" y="2438400"/>
            <a:ext cx="2913170" cy="584775"/>
          </a:xfrm>
          <a:prstGeom prst="rect">
            <a:avLst/>
          </a:prstGeom>
        </p:spPr>
        <p:txBody>
          <a:bodyPr wrap="none">
            <a:spAutoFit/>
          </a:bodyPr>
          <a:lstStyle/>
          <a:p>
            <a:r>
              <a:rPr lang="en-US" sz="3200" dirty="0">
                <a:solidFill>
                  <a:srgbClr val="F9B639">
                    <a:lumMod val="60000"/>
                    <a:lumOff val="40000"/>
                  </a:srgbClr>
                </a:solidFill>
              </a:rPr>
              <a:t>MATTHEW 26:3</a:t>
            </a:r>
            <a:endParaRPr lang="en-US" sz="3200" dirty="0">
              <a:solidFill>
                <a:srgbClr val="F9B639">
                  <a:lumMod val="60000"/>
                  <a:lumOff val="40000"/>
                </a:srgbClr>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228600"/>
            <a:ext cx="6019800" cy="1039368"/>
          </a:xfrm>
        </p:spPr>
        <p:txBody>
          <a:bodyPr/>
          <a:lstStyle/>
          <a:p>
            <a:r>
              <a:rPr lang="en-US" dirty="0" smtClean="0"/>
              <a:t>Ossuary of Caiaphas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7a Caiaphas Ossuary - Israel Museum copy.jpg"/>
          <p:cNvPicPr>
            <a:picLocks noChangeAspect="1"/>
          </p:cNvPicPr>
          <p:nvPr/>
        </p:nvPicPr>
        <p:blipFill>
          <a:blip r:embed="rId2" cstate="print"/>
          <a:stretch>
            <a:fillRect/>
          </a:stretch>
        </p:blipFill>
        <p:spPr>
          <a:xfrm>
            <a:off x="0" y="1600200"/>
            <a:ext cx="2590800" cy="3429000"/>
          </a:xfrm>
          <a:prstGeom prst="rect">
            <a:avLst/>
          </a:prstGeom>
        </p:spPr>
      </p:pic>
      <p:sp>
        <p:nvSpPr>
          <p:cNvPr id="12" name="Rectangle 11"/>
          <p:cNvSpPr/>
          <p:nvPr/>
        </p:nvSpPr>
        <p:spPr>
          <a:xfrm>
            <a:off x="2819400" y="2209800"/>
            <a:ext cx="6172200" cy="3785652"/>
          </a:xfrm>
          <a:prstGeom prst="rect">
            <a:avLst/>
          </a:prstGeom>
        </p:spPr>
        <p:txBody>
          <a:bodyPr wrap="square">
            <a:spAutoFit/>
          </a:bodyPr>
          <a:lstStyle/>
          <a:p>
            <a:r>
              <a:rPr lang="en-US" sz="2400" b="1" baseline="30000" dirty="0">
                <a:solidFill>
                  <a:prstClr val="white"/>
                </a:solidFill>
              </a:rPr>
              <a:t>48</a:t>
            </a:r>
            <a:r>
              <a:rPr lang="en-US" sz="2400" b="1" dirty="0">
                <a:solidFill>
                  <a:prstClr val="white"/>
                </a:solidFill>
              </a:rPr>
              <a:t> If we let Him alone like this, everyone will believe in Him, and the Romans will come and take away both our place and nation.” </a:t>
            </a:r>
            <a:br>
              <a:rPr lang="en-US" sz="2400" b="1" dirty="0">
                <a:solidFill>
                  <a:prstClr val="white"/>
                </a:solidFill>
              </a:rPr>
            </a:br>
            <a:r>
              <a:rPr lang="en-US" sz="2400" b="1" baseline="30000" dirty="0">
                <a:solidFill>
                  <a:prstClr val="white"/>
                </a:solidFill>
              </a:rPr>
              <a:t>49</a:t>
            </a:r>
            <a:r>
              <a:rPr lang="en-US" sz="2400" b="1" dirty="0">
                <a:solidFill>
                  <a:prstClr val="white"/>
                </a:solidFill>
              </a:rPr>
              <a:t> And one of them, Caiaphas, being high priest that year, said to them, “You know nothing at all, </a:t>
            </a:r>
            <a:r>
              <a:rPr lang="en-US" sz="2400" b="1" baseline="30000" dirty="0">
                <a:solidFill>
                  <a:prstClr val="white"/>
                </a:solidFill>
              </a:rPr>
              <a:t>50</a:t>
            </a:r>
            <a:r>
              <a:rPr lang="en-US" sz="2400" b="1" dirty="0">
                <a:solidFill>
                  <a:prstClr val="white"/>
                </a:solidFill>
              </a:rPr>
              <a:t> nor do you consider that it is expedient for us that one man should die for the people, and not that the whole nation should perish.</a:t>
            </a:r>
            <a:endParaRPr lang="en-US" sz="2400" b="1" dirty="0">
              <a:solidFill>
                <a:prstClr val="white"/>
              </a:solidFill>
            </a:endParaRPr>
          </a:p>
        </p:txBody>
      </p:sp>
      <p:sp>
        <p:nvSpPr>
          <p:cNvPr id="13" name="Rectangle 12"/>
          <p:cNvSpPr/>
          <p:nvPr/>
        </p:nvSpPr>
        <p:spPr>
          <a:xfrm>
            <a:off x="4267200" y="1371600"/>
            <a:ext cx="2901756" cy="584775"/>
          </a:xfrm>
          <a:prstGeom prst="rect">
            <a:avLst/>
          </a:prstGeom>
        </p:spPr>
        <p:txBody>
          <a:bodyPr wrap="none">
            <a:spAutoFit/>
          </a:bodyPr>
          <a:lstStyle/>
          <a:p>
            <a:r>
              <a:rPr lang="en-US" sz="3200" dirty="0">
                <a:solidFill>
                  <a:srgbClr val="F9B639">
                    <a:lumMod val="60000"/>
                    <a:lumOff val="40000"/>
                  </a:srgbClr>
                </a:solidFill>
              </a:rPr>
              <a:t>JOHN 11:48-50</a:t>
            </a:r>
            <a:endParaRPr lang="en-US" sz="3200" dirty="0">
              <a:solidFill>
                <a:srgbClr val="F9B639">
                  <a:lumMod val="60000"/>
                  <a:lumOff val="40000"/>
                </a:srgbClr>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304800"/>
            <a:ext cx="5562600" cy="1039368"/>
          </a:xfrm>
        </p:spPr>
        <p:txBody>
          <a:bodyPr/>
          <a:lstStyle/>
          <a:p>
            <a:r>
              <a:rPr lang="en-US" dirty="0" smtClean="0"/>
              <a:t>   the Pilate stone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5" name="Picture 4" descr="pontios p. stone.jpg"/>
          <p:cNvPicPr>
            <a:picLocks noChangeAspect="1"/>
          </p:cNvPicPr>
          <p:nvPr/>
        </p:nvPicPr>
        <p:blipFill>
          <a:blip r:embed="rId2" cstate="print"/>
          <a:stretch>
            <a:fillRect/>
          </a:stretch>
        </p:blipFill>
        <p:spPr>
          <a:xfrm>
            <a:off x="0" y="1524000"/>
            <a:ext cx="2667000" cy="3886200"/>
          </a:xfrm>
          <a:prstGeom prst="rect">
            <a:avLst/>
          </a:prstGeom>
        </p:spPr>
      </p:pic>
      <p:sp>
        <p:nvSpPr>
          <p:cNvPr id="6" name="Rectangle 5"/>
          <p:cNvSpPr/>
          <p:nvPr/>
        </p:nvSpPr>
        <p:spPr>
          <a:xfrm flipH="1">
            <a:off x="3048000" y="1447800"/>
            <a:ext cx="5714999" cy="4524315"/>
          </a:xfrm>
          <a:prstGeom prst="rect">
            <a:avLst/>
          </a:prstGeom>
        </p:spPr>
        <p:txBody>
          <a:bodyPr wrap="square">
            <a:spAutoFit/>
          </a:bodyPr>
          <a:lstStyle/>
          <a:p>
            <a:pPr algn="ctr"/>
            <a:r>
              <a:rPr lang="en-US" sz="2400" b="1" dirty="0">
                <a:solidFill>
                  <a:prstClr val="white"/>
                </a:solidFill>
              </a:rPr>
              <a:t>This is one of the most remarkable discoveries of all biblical archeology. The Pilate stone was uncovered in 1961 by an Italian archaeologist at Caesarea </a:t>
            </a:r>
            <a:r>
              <a:rPr lang="en-US" sz="2400" b="1" dirty="0" err="1">
                <a:solidFill>
                  <a:prstClr val="white"/>
                </a:solidFill>
              </a:rPr>
              <a:t>Maritima</a:t>
            </a:r>
            <a:r>
              <a:rPr lang="en-US" sz="2400" b="1" dirty="0">
                <a:solidFill>
                  <a:prstClr val="white"/>
                </a:solidFill>
              </a:rPr>
              <a:t>, Israel. On the face is a monumental inscription written in Latin which is part of a larger dedication to Tiberius Caesar which clearly says that it was from “Pontius Pilate, prefect of Judea”. Pilate was also mentioned by the Jewish historian Josephus.  </a:t>
            </a: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1143000"/>
            <a:ext cx="5562600" cy="1039368"/>
          </a:xfrm>
        </p:spPr>
        <p:txBody>
          <a:bodyPr/>
          <a:lstStyle/>
          <a:p>
            <a:r>
              <a:rPr lang="en-US" dirty="0" smtClean="0"/>
              <a:t>   the Pilate stone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5" name="Picture 4" descr="pontios p. stone.jpg"/>
          <p:cNvPicPr>
            <a:picLocks noChangeAspect="1"/>
          </p:cNvPicPr>
          <p:nvPr/>
        </p:nvPicPr>
        <p:blipFill>
          <a:blip r:embed="rId2" cstate="print"/>
          <a:stretch>
            <a:fillRect/>
          </a:stretch>
        </p:blipFill>
        <p:spPr>
          <a:xfrm>
            <a:off x="0" y="1524000"/>
            <a:ext cx="2667000" cy="3886200"/>
          </a:xfrm>
          <a:prstGeom prst="rect">
            <a:avLst/>
          </a:prstGeom>
        </p:spPr>
      </p:pic>
      <p:sp>
        <p:nvSpPr>
          <p:cNvPr id="8" name="Rectangle 7"/>
          <p:cNvSpPr/>
          <p:nvPr/>
        </p:nvSpPr>
        <p:spPr>
          <a:xfrm>
            <a:off x="3352800" y="2895600"/>
            <a:ext cx="5257800" cy="1200329"/>
          </a:xfrm>
          <a:prstGeom prst="rect">
            <a:avLst/>
          </a:prstGeom>
        </p:spPr>
        <p:txBody>
          <a:bodyPr wrap="square">
            <a:spAutoFit/>
          </a:bodyPr>
          <a:lstStyle/>
          <a:p>
            <a:pPr algn="ctr"/>
            <a:r>
              <a:rPr lang="en-US" sz="2400" b="1" baseline="30000" dirty="0">
                <a:solidFill>
                  <a:prstClr val="white"/>
                </a:solidFill>
              </a:rPr>
              <a:t>2</a:t>
            </a:r>
            <a:r>
              <a:rPr lang="en-US" sz="2400" b="1" dirty="0">
                <a:solidFill>
                  <a:prstClr val="white"/>
                </a:solidFill>
              </a:rPr>
              <a:t> And when they had bound Him, they led Him away and delivered Him to Pontius Pilate the governor.</a:t>
            </a:r>
            <a:endParaRPr lang="en-US" sz="2400" b="1" dirty="0">
              <a:solidFill>
                <a:prstClr val="white"/>
              </a:solidFill>
            </a:endParaRPr>
          </a:p>
        </p:txBody>
      </p:sp>
      <p:sp>
        <p:nvSpPr>
          <p:cNvPr id="9" name="Rectangle 8"/>
          <p:cNvSpPr/>
          <p:nvPr/>
        </p:nvSpPr>
        <p:spPr>
          <a:xfrm>
            <a:off x="4495800" y="2209800"/>
            <a:ext cx="3087320" cy="584775"/>
          </a:xfrm>
          <a:prstGeom prst="rect">
            <a:avLst/>
          </a:prstGeom>
        </p:spPr>
        <p:txBody>
          <a:bodyPr wrap="none">
            <a:spAutoFit/>
          </a:bodyPr>
          <a:lstStyle/>
          <a:p>
            <a:r>
              <a:rPr lang="en-US" sz="3200" b="1" dirty="0">
                <a:solidFill>
                  <a:srgbClr val="F9B639">
                    <a:lumMod val="60000"/>
                    <a:lumOff val="40000"/>
                  </a:srgbClr>
                </a:solidFill>
              </a:rPr>
              <a:t>MATTHEW 27:2</a:t>
            </a:r>
            <a:endParaRPr lang="en-US" sz="3200" dirty="0">
              <a:solidFill>
                <a:srgbClr val="F9B639">
                  <a:lumMod val="60000"/>
                  <a:lumOff val="40000"/>
                </a:srgbClr>
              </a:solidFill>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848600" cy="1066800"/>
          </a:xfrm>
        </p:spPr>
        <p:txBody>
          <a:bodyPr>
            <a:normAutofit fontScale="90000"/>
          </a:bodyPr>
          <a:lstStyle/>
          <a:p>
            <a:r>
              <a:rPr lang="en-US" dirty="0" smtClean="0"/>
              <a:t>Pre-scientific knowledge</a:t>
            </a:r>
            <a:endParaRPr lang="en-US" dirty="0"/>
          </a:p>
        </p:txBody>
      </p:sp>
      <p:sp>
        <p:nvSpPr>
          <p:cNvPr id="3" name="Subtitle 2"/>
          <p:cNvSpPr>
            <a:spLocks noGrp="1"/>
          </p:cNvSpPr>
          <p:nvPr>
            <p:ph type="subTitle" idx="1"/>
          </p:nvPr>
        </p:nvSpPr>
        <p:spPr>
          <a:xfrm>
            <a:off x="762000" y="2362200"/>
            <a:ext cx="7620000" cy="1752600"/>
          </a:xfrm>
        </p:spPr>
        <p:txBody>
          <a:bodyPr>
            <a:noAutofit/>
          </a:bodyPr>
          <a:lstStyle/>
          <a:p>
            <a:r>
              <a:rPr lang="en-US" b="1" dirty="0" smtClean="0"/>
              <a:t>Although the Bible is not written to be a science book as such , scientific truths were stated as facts hundreds of years in advance of the discovery of these truths by men. Many could be given ,here are a few examples.</a:t>
            </a:r>
            <a:endParaRPr lang="en-US" b="1"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609600"/>
            <a:ext cx="6019800" cy="1039368"/>
          </a:xfrm>
        </p:spPr>
        <p:txBody>
          <a:bodyPr/>
          <a:lstStyle/>
          <a:p>
            <a:r>
              <a:rPr lang="en-US" dirty="0" smtClean="0"/>
              <a:t>Roundness of earth</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star 1.jpg"/>
          <p:cNvPicPr>
            <a:picLocks noChangeAspect="1"/>
          </p:cNvPicPr>
          <p:nvPr/>
        </p:nvPicPr>
        <p:blipFill>
          <a:blip r:embed="rId3" cstate="print"/>
          <a:stretch>
            <a:fillRect/>
          </a:stretch>
        </p:blipFill>
        <p:spPr>
          <a:xfrm rot="10800000">
            <a:off x="0" y="0"/>
            <a:ext cx="2667000" cy="2133600"/>
          </a:xfrm>
          <a:prstGeom prst="rect">
            <a:avLst/>
          </a:prstGeom>
        </p:spPr>
      </p:pic>
      <p:pic>
        <p:nvPicPr>
          <p:cNvPr id="9" name="Picture 8" descr="star 1.jpg"/>
          <p:cNvPicPr>
            <a:picLocks noChangeAspect="1"/>
          </p:cNvPicPr>
          <p:nvPr/>
        </p:nvPicPr>
        <p:blipFill>
          <a:blip r:embed="rId4" cstate="print"/>
          <a:stretch>
            <a:fillRect/>
          </a:stretch>
        </p:blipFill>
        <p:spPr>
          <a:xfrm>
            <a:off x="0" y="4800601"/>
            <a:ext cx="2667000" cy="2057400"/>
          </a:xfrm>
          <a:prstGeom prst="rect">
            <a:avLst/>
          </a:prstGeom>
        </p:spPr>
      </p:pic>
      <p:pic>
        <p:nvPicPr>
          <p:cNvPr id="11" name="Picture 10" descr="earth 2.jpg"/>
          <p:cNvPicPr>
            <a:picLocks noChangeAspect="1"/>
          </p:cNvPicPr>
          <p:nvPr/>
        </p:nvPicPr>
        <p:blipFill>
          <a:blip r:embed="rId5" cstate="print"/>
          <a:stretch>
            <a:fillRect/>
          </a:stretch>
        </p:blipFill>
        <p:spPr>
          <a:xfrm>
            <a:off x="0" y="2057400"/>
            <a:ext cx="2667000" cy="2743200"/>
          </a:xfrm>
          <a:prstGeom prst="rect">
            <a:avLst/>
          </a:prstGeom>
        </p:spPr>
      </p:pic>
      <p:sp>
        <p:nvSpPr>
          <p:cNvPr id="17" name="Rectangle 16"/>
          <p:cNvSpPr/>
          <p:nvPr/>
        </p:nvSpPr>
        <p:spPr>
          <a:xfrm>
            <a:off x="2819400" y="1752600"/>
            <a:ext cx="6172200" cy="4154984"/>
          </a:xfrm>
          <a:prstGeom prst="rect">
            <a:avLst/>
          </a:prstGeom>
        </p:spPr>
        <p:txBody>
          <a:bodyPr wrap="square">
            <a:spAutoFit/>
          </a:bodyPr>
          <a:lstStyle/>
          <a:p>
            <a:pPr algn="ctr"/>
            <a:r>
              <a:rPr lang="en-US" sz="2400" b="1" dirty="0">
                <a:solidFill>
                  <a:prstClr val="white"/>
                </a:solidFill>
              </a:rPr>
              <a:t>People of the ancient world all the way through medieval times had various ideas about the shape of the earth they lived on, some more accurate than others. Many during the time of Christopher Columbus believed that the earth was flat and that a ship sailing too close to the edge could fall off. No one really know for sure unless they had access to the Bible which revealed the pre-scientific truth that the earth was round.</a:t>
            </a:r>
            <a:endParaRPr lang="en-US" sz="2400" b="1" dirty="0">
              <a:solidFill>
                <a:prstClr val="black"/>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533400"/>
            <a:ext cx="6019800" cy="1039368"/>
          </a:xfrm>
        </p:spPr>
        <p:txBody>
          <a:bodyPr/>
          <a:lstStyle/>
          <a:p>
            <a:r>
              <a:rPr lang="en-US" dirty="0" smtClean="0"/>
              <a:t>Roundness of earth</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8" name="Picture 7" descr="star 1.jpg"/>
          <p:cNvPicPr>
            <a:picLocks noChangeAspect="1"/>
          </p:cNvPicPr>
          <p:nvPr/>
        </p:nvPicPr>
        <p:blipFill>
          <a:blip r:embed="rId3" cstate="print"/>
          <a:stretch>
            <a:fillRect/>
          </a:stretch>
        </p:blipFill>
        <p:spPr>
          <a:xfrm rot="10800000">
            <a:off x="0" y="0"/>
            <a:ext cx="2667000" cy="2133600"/>
          </a:xfrm>
          <a:prstGeom prst="rect">
            <a:avLst/>
          </a:prstGeom>
        </p:spPr>
      </p:pic>
      <p:pic>
        <p:nvPicPr>
          <p:cNvPr id="9" name="Picture 8" descr="star 1.jpg"/>
          <p:cNvPicPr>
            <a:picLocks noChangeAspect="1"/>
          </p:cNvPicPr>
          <p:nvPr/>
        </p:nvPicPr>
        <p:blipFill>
          <a:blip r:embed="rId4" cstate="print"/>
          <a:stretch>
            <a:fillRect/>
          </a:stretch>
        </p:blipFill>
        <p:spPr>
          <a:xfrm>
            <a:off x="0" y="4800601"/>
            <a:ext cx="2667000" cy="2057400"/>
          </a:xfrm>
          <a:prstGeom prst="rect">
            <a:avLst/>
          </a:prstGeom>
        </p:spPr>
      </p:pic>
      <p:pic>
        <p:nvPicPr>
          <p:cNvPr id="11" name="Picture 10" descr="earth 2.jpg"/>
          <p:cNvPicPr>
            <a:picLocks noChangeAspect="1"/>
          </p:cNvPicPr>
          <p:nvPr/>
        </p:nvPicPr>
        <p:blipFill>
          <a:blip r:embed="rId5" cstate="print"/>
          <a:stretch>
            <a:fillRect/>
          </a:stretch>
        </p:blipFill>
        <p:spPr>
          <a:xfrm>
            <a:off x="0" y="2057400"/>
            <a:ext cx="2667000" cy="2743200"/>
          </a:xfrm>
          <a:prstGeom prst="rect">
            <a:avLst/>
          </a:prstGeom>
        </p:spPr>
      </p:pic>
      <p:sp>
        <p:nvSpPr>
          <p:cNvPr id="12" name="Rectangle 11"/>
          <p:cNvSpPr/>
          <p:nvPr/>
        </p:nvSpPr>
        <p:spPr>
          <a:xfrm>
            <a:off x="2819400" y="2133600"/>
            <a:ext cx="6324600" cy="3046988"/>
          </a:xfrm>
          <a:prstGeom prst="rect">
            <a:avLst/>
          </a:prstGeom>
        </p:spPr>
        <p:txBody>
          <a:bodyPr wrap="square">
            <a:spAutoFit/>
          </a:bodyPr>
          <a:lstStyle/>
          <a:p>
            <a:r>
              <a:rPr lang="en-US" sz="2400" b="1" baseline="30000" dirty="0">
                <a:solidFill>
                  <a:prstClr val="white"/>
                </a:solidFill>
              </a:rPr>
              <a:t>22</a:t>
            </a:r>
            <a:r>
              <a:rPr lang="en-US" sz="2400" b="1" dirty="0">
                <a:solidFill>
                  <a:prstClr val="white"/>
                </a:solidFill>
              </a:rPr>
              <a:t> </a:t>
            </a:r>
            <a:r>
              <a:rPr lang="en-US" sz="2400" b="1" i="1" dirty="0">
                <a:solidFill>
                  <a:prstClr val="white"/>
                </a:solidFill>
              </a:rPr>
              <a:t>It is</a:t>
            </a:r>
            <a:r>
              <a:rPr lang="en-US" sz="2400" b="1" dirty="0">
                <a:solidFill>
                  <a:prstClr val="white"/>
                </a:solidFill>
              </a:rPr>
              <a:t> He who sits above the circle of the earth, </a:t>
            </a:r>
            <a:br>
              <a:rPr lang="en-US" sz="2400" b="1" dirty="0">
                <a:solidFill>
                  <a:prstClr val="white"/>
                </a:solidFill>
              </a:rPr>
            </a:br>
            <a:r>
              <a:rPr lang="en-US" sz="2400" b="1" dirty="0">
                <a:solidFill>
                  <a:prstClr val="white"/>
                </a:solidFill>
              </a:rPr>
              <a:t>And its inhabitants </a:t>
            </a:r>
            <a:r>
              <a:rPr lang="en-US" sz="2400" b="1" i="1" dirty="0">
                <a:solidFill>
                  <a:prstClr val="white"/>
                </a:solidFill>
              </a:rPr>
              <a:t>are</a:t>
            </a:r>
            <a:r>
              <a:rPr lang="en-US" sz="2400" b="1" dirty="0">
                <a:solidFill>
                  <a:prstClr val="white"/>
                </a:solidFill>
              </a:rPr>
              <a:t> like grasshoppers, </a:t>
            </a:r>
            <a:br>
              <a:rPr lang="en-US" sz="2400" b="1" dirty="0">
                <a:solidFill>
                  <a:prstClr val="white"/>
                </a:solidFill>
              </a:rPr>
            </a:br>
            <a:r>
              <a:rPr lang="en-US" sz="2400" b="1" dirty="0">
                <a:solidFill>
                  <a:prstClr val="white"/>
                </a:solidFill>
              </a:rPr>
              <a:t>Who stretches out the heavens like a curtain, </a:t>
            </a:r>
            <a:br>
              <a:rPr lang="en-US" sz="2400" b="1" dirty="0">
                <a:solidFill>
                  <a:prstClr val="white"/>
                </a:solidFill>
              </a:rPr>
            </a:br>
            <a:r>
              <a:rPr lang="en-US" sz="2400" b="1" dirty="0">
                <a:solidFill>
                  <a:prstClr val="white"/>
                </a:solidFill>
              </a:rPr>
              <a:t>And spreads them out like a tent to dwell in. </a:t>
            </a:r>
            <a:br>
              <a:rPr lang="en-US" sz="2400" b="1" dirty="0">
                <a:solidFill>
                  <a:prstClr val="white"/>
                </a:solidFill>
              </a:rPr>
            </a:br>
            <a:endParaRPr lang="en-US" sz="2400" b="1" dirty="0">
              <a:solidFill>
                <a:prstClr val="white"/>
              </a:solidFill>
            </a:endParaRPr>
          </a:p>
        </p:txBody>
      </p:sp>
      <p:sp>
        <p:nvSpPr>
          <p:cNvPr id="15" name="Rectangle 14"/>
          <p:cNvSpPr/>
          <p:nvPr/>
        </p:nvSpPr>
        <p:spPr>
          <a:xfrm>
            <a:off x="4800600" y="1600200"/>
            <a:ext cx="2496196" cy="584775"/>
          </a:xfrm>
          <a:prstGeom prst="rect">
            <a:avLst/>
          </a:prstGeom>
        </p:spPr>
        <p:txBody>
          <a:bodyPr wrap="none">
            <a:spAutoFit/>
          </a:bodyPr>
          <a:lstStyle/>
          <a:p>
            <a:r>
              <a:rPr lang="en-US" sz="3200" dirty="0">
                <a:solidFill>
                  <a:srgbClr val="F9B639">
                    <a:lumMod val="60000"/>
                    <a:lumOff val="40000"/>
                  </a:srgbClr>
                </a:solidFill>
              </a:rPr>
              <a:t>ISAIAH 40:22</a:t>
            </a:r>
            <a:endParaRPr lang="en-US" sz="3200" dirty="0">
              <a:solidFill>
                <a:srgbClr val="F9B639">
                  <a:lumMod val="60000"/>
                  <a:lumOff val="40000"/>
                </a:srgbClr>
              </a:solidFill>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838200"/>
            <a:ext cx="5562600" cy="1039368"/>
          </a:xfrm>
        </p:spPr>
        <p:txBody>
          <a:bodyPr/>
          <a:lstStyle/>
          <a:p>
            <a:pPr algn="ctr"/>
            <a:r>
              <a:rPr lang="en-US" dirty="0" smtClean="0"/>
              <a:t>Matthew </a:t>
            </a:r>
            <a:r>
              <a:rPr lang="en-US" dirty="0" err="1" smtClean="0"/>
              <a:t>maury</a:t>
            </a:r>
            <a:r>
              <a:rPr lang="en-US" dirty="0" smtClean="0"/>
              <a:t>  father of oceanography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2" name="Rectangle 11"/>
          <p:cNvSpPr/>
          <p:nvPr/>
        </p:nvSpPr>
        <p:spPr>
          <a:xfrm>
            <a:off x="2895600" y="1828802"/>
            <a:ext cx="6019800" cy="4893647"/>
          </a:xfrm>
          <a:prstGeom prst="rect">
            <a:avLst/>
          </a:prstGeom>
        </p:spPr>
        <p:txBody>
          <a:bodyPr wrap="square">
            <a:spAutoFit/>
          </a:bodyPr>
          <a:lstStyle/>
          <a:p>
            <a:pPr algn="ctr"/>
            <a:r>
              <a:rPr lang="en-US" sz="2400" b="1" dirty="0">
                <a:solidFill>
                  <a:prstClr val="white"/>
                </a:solidFill>
              </a:rPr>
              <a:t>1806-1873   Matthew </a:t>
            </a:r>
            <a:r>
              <a:rPr lang="en-US" sz="2400" b="1" dirty="0" err="1">
                <a:solidFill>
                  <a:prstClr val="white"/>
                </a:solidFill>
              </a:rPr>
              <a:t>Maury’s</a:t>
            </a:r>
            <a:r>
              <a:rPr lang="en-US" sz="2400" b="1" dirty="0">
                <a:solidFill>
                  <a:prstClr val="white"/>
                </a:solidFill>
              </a:rPr>
              <a:t> daughter was reading a portion of the Bible to him and he was alerted to the phrase “paths of the sea” as she read. Maury took God at his word and went looking for these paths. By trusting the accuracy of the Bible record he discovered the realty of the warm and cold continental currents. His book on Oceanography is still considered a basic text on the subject and is still used in universities today. This statue is in Richmond, Virginia on Monument Avenue</a:t>
            </a:r>
            <a:r>
              <a:rPr lang="en-US" sz="2000" b="1" dirty="0">
                <a:solidFill>
                  <a:prstClr val="white"/>
                </a:solidFill>
              </a:rPr>
              <a:t>.  </a:t>
            </a:r>
            <a:endParaRPr lang="en-US" sz="2000" b="1" dirty="0">
              <a:solidFill>
                <a:prstClr val="white"/>
              </a:solidFill>
            </a:endParaRPr>
          </a:p>
        </p:txBody>
      </p:sp>
      <p:sp>
        <p:nvSpPr>
          <p:cNvPr id="13" name="Rectangle 12"/>
          <p:cNvSpPr/>
          <p:nvPr/>
        </p:nvSpPr>
        <p:spPr>
          <a:xfrm>
            <a:off x="3429000" y="5410202"/>
            <a:ext cx="4953000" cy="707886"/>
          </a:xfrm>
          <a:prstGeom prst="rect">
            <a:avLst/>
          </a:prstGeom>
        </p:spPr>
        <p:txBody>
          <a:bodyPr wrap="square">
            <a:spAutoFit/>
          </a:bodyPr>
          <a:lstStyle/>
          <a:p>
            <a:pPr algn="ctr"/>
            <a:r>
              <a:rPr lang="en-US" sz="2000" dirty="0">
                <a:solidFill>
                  <a:prstClr val="white"/>
                </a:solidFill>
              </a:rPr>
              <a:t/>
            </a:r>
            <a:br>
              <a:rPr lang="en-US" sz="2000" dirty="0">
                <a:solidFill>
                  <a:prstClr val="white"/>
                </a:solidFill>
              </a:rPr>
            </a:br>
            <a:endParaRPr lang="en-US" sz="2000" dirty="0">
              <a:solidFill>
                <a:prstClr val="white"/>
              </a:solidFill>
            </a:endParaRPr>
          </a:p>
        </p:txBody>
      </p:sp>
      <p:pic>
        <p:nvPicPr>
          <p:cNvPr id="15" name="Picture 14" descr="5454648.jpg"/>
          <p:cNvPicPr>
            <a:picLocks noChangeAspect="1"/>
          </p:cNvPicPr>
          <p:nvPr/>
        </p:nvPicPr>
        <p:blipFill>
          <a:blip r:embed="rId2" cstate="print"/>
          <a:srcRect l="32222" t="24444" r="32222" b="16666"/>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685800"/>
            <a:ext cx="5105400" cy="2868168"/>
          </a:xfrm>
        </p:spPr>
        <p:txBody>
          <a:bodyPr/>
          <a:lstStyle/>
          <a:p>
            <a:r>
              <a:rPr lang="en-US" dirty="0" smtClean="0"/>
              <a:t>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13" name="Rectangle 12"/>
          <p:cNvSpPr/>
          <p:nvPr/>
        </p:nvSpPr>
        <p:spPr>
          <a:xfrm>
            <a:off x="3124200" y="1371600"/>
            <a:ext cx="5791200" cy="4678204"/>
          </a:xfrm>
          <a:prstGeom prst="rect">
            <a:avLst/>
          </a:prstGeom>
        </p:spPr>
        <p:txBody>
          <a:bodyPr wrap="square">
            <a:spAutoFit/>
          </a:bodyPr>
          <a:lstStyle/>
          <a:p>
            <a:r>
              <a:rPr lang="en-US" dirty="0">
                <a:solidFill>
                  <a:prstClr val="white"/>
                </a:solidFill>
              </a:rPr>
              <a:t/>
            </a:r>
            <a:br>
              <a:rPr lang="en-US" dirty="0">
                <a:solidFill>
                  <a:prstClr val="white"/>
                </a:solidFill>
              </a:rPr>
            </a:br>
            <a:r>
              <a:rPr lang="en-US" sz="2800" b="1" baseline="30000" dirty="0">
                <a:solidFill>
                  <a:prstClr val="white"/>
                </a:solidFill>
              </a:rPr>
              <a:t>10</a:t>
            </a:r>
            <a:r>
              <a:rPr lang="en-US" sz="2800" b="1" dirty="0">
                <a:solidFill>
                  <a:prstClr val="white"/>
                </a:solidFill>
              </a:rPr>
              <a:t> More to be desired </a:t>
            </a:r>
            <a:r>
              <a:rPr lang="en-US" sz="2800" b="1" i="1" dirty="0">
                <a:solidFill>
                  <a:prstClr val="white"/>
                </a:solidFill>
              </a:rPr>
              <a:t>are they</a:t>
            </a:r>
            <a:r>
              <a:rPr lang="en-US" sz="2800" b="1" dirty="0">
                <a:solidFill>
                  <a:prstClr val="white"/>
                </a:solidFill>
              </a:rPr>
              <a:t> than gold,</a:t>
            </a:r>
            <a:br>
              <a:rPr lang="en-US" sz="2800" b="1" dirty="0">
                <a:solidFill>
                  <a:prstClr val="white"/>
                </a:solidFill>
              </a:rPr>
            </a:br>
            <a:r>
              <a:rPr lang="en-US" sz="2800" b="1" dirty="0">
                <a:solidFill>
                  <a:prstClr val="white"/>
                </a:solidFill>
              </a:rPr>
              <a:t>Yea, than much fine gold; </a:t>
            </a:r>
            <a:br>
              <a:rPr lang="en-US" sz="2800" b="1" dirty="0">
                <a:solidFill>
                  <a:prstClr val="white"/>
                </a:solidFill>
              </a:rPr>
            </a:br>
            <a:r>
              <a:rPr lang="en-US" sz="2800" b="1" dirty="0">
                <a:solidFill>
                  <a:prstClr val="white"/>
                </a:solidFill>
              </a:rPr>
              <a:t>Sweeter also than honey and the honeycomb.</a:t>
            </a:r>
            <a:br>
              <a:rPr lang="en-US" sz="2800" b="1" dirty="0">
                <a:solidFill>
                  <a:prstClr val="white"/>
                </a:solidFill>
              </a:rPr>
            </a:br>
            <a:r>
              <a:rPr lang="en-US" sz="2800" b="1" baseline="30000" dirty="0">
                <a:solidFill>
                  <a:prstClr val="white"/>
                </a:solidFill>
              </a:rPr>
              <a:t>11</a:t>
            </a:r>
            <a:r>
              <a:rPr lang="en-US" sz="2800" b="1" dirty="0">
                <a:solidFill>
                  <a:prstClr val="white"/>
                </a:solidFill>
              </a:rPr>
              <a:t> Moreover by them Your servant is warned,</a:t>
            </a:r>
            <a:br>
              <a:rPr lang="en-US" sz="2800" b="1" dirty="0">
                <a:solidFill>
                  <a:prstClr val="white"/>
                </a:solidFill>
              </a:rPr>
            </a:br>
            <a:r>
              <a:rPr lang="en-US" sz="2800" b="1" i="1" dirty="0">
                <a:solidFill>
                  <a:prstClr val="white"/>
                </a:solidFill>
              </a:rPr>
              <a:t>And</a:t>
            </a:r>
            <a:r>
              <a:rPr lang="en-US" sz="2800" b="1" dirty="0">
                <a:solidFill>
                  <a:prstClr val="white"/>
                </a:solidFill>
              </a:rPr>
              <a:t> in keeping them </a:t>
            </a:r>
            <a:r>
              <a:rPr lang="en-US" sz="2800" b="1" i="1" dirty="0">
                <a:solidFill>
                  <a:prstClr val="white"/>
                </a:solidFill>
              </a:rPr>
              <a:t>there is</a:t>
            </a:r>
            <a:r>
              <a:rPr lang="en-US" sz="2800" b="1" dirty="0">
                <a:solidFill>
                  <a:prstClr val="white"/>
                </a:solidFill>
              </a:rPr>
              <a:t> great reward. </a:t>
            </a:r>
            <a:br>
              <a:rPr lang="en-US" sz="2800" b="1" dirty="0">
                <a:solidFill>
                  <a:prstClr val="white"/>
                </a:solidFill>
              </a:rPr>
            </a:br>
            <a:endParaRPr lang="en-US" sz="2800" b="1" dirty="0">
              <a:solidFill>
                <a:prstClr val="white"/>
              </a:solidFill>
            </a:endParaRPr>
          </a:p>
        </p:txBody>
      </p:sp>
      <p:sp>
        <p:nvSpPr>
          <p:cNvPr id="14" name="Rectangle 13"/>
          <p:cNvSpPr/>
          <p:nvPr/>
        </p:nvSpPr>
        <p:spPr>
          <a:xfrm>
            <a:off x="2895600" y="152400"/>
            <a:ext cx="5943600" cy="738664"/>
          </a:xfrm>
          <a:prstGeom prst="rect">
            <a:avLst/>
          </a:prstGeom>
        </p:spPr>
        <p:txBody>
          <a:bodyPr wrap="square">
            <a:spAutoFit/>
          </a:bodyPr>
          <a:lstStyle/>
          <a:p>
            <a:pPr algn="ctr"/>
            <a:r>
              <a:rPr lang="en-US" sz="42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Psalms </a:t>
            </a:r>
            <a:r>
              <a:rPr lang="en-US" sz="42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19:7-11</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219200"/>
            <a:ext cx="5562600" cy="1039368"/>
          </a:xfrm>
        </p:spPr>
        <p:txBody>
          <a:bodyPr/>
          <a:lstStyle/>
          <a:p>
            <a:pPr algn="ctr"/>
            <a:r>
              <a:rPr lang="en-US" dirty="0" smtClean="0"/>
              <a:t>Matthew </a:t>
            </a:r>
            <a:r>
              <a:rPr lang="en-US" dirty="0" err="1" smtClean="0"/>
              <a:t>maury</a:t>
            </a:r>
            <a:r>
              <a:rPr lang="en-US" dirty="0" smtClean="0"/>
              <a:t>  father of oceanography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3" name="Rectangle 12"/>
          <p:cNvSpPr/>
          <p:nvPr/>
        </p:nvSpPr>
        <p:spPr>
          <a:xfrm>
            <a:off x="3429000" y="3048000"/>
            <a:ext cx="4953000" cy="1508105"/>
          </a:xfrm>
          <a:prstGeom prst="rect">
            <a:avLst/>
          </a:prstGeom>
        </p:spPr>
        <p:txBody>
          <a:bodyPr wrap="square">
            <a:spAutoFit/>
          </a:bodyPr>
          <a:lstStyle/>
          <a:p>
            <a:pPr algn="ctr"/>
            <a:r>
              <a:rPr lang="en-US" sz="2000" dirty="0">
                <a:solidFill>
                  <a:prstClr val="white"/>
                </a:solidFill>
              </a:rPr>
              <a:t/>
            </a:r>
            <a:br>
              <a:rPr lang="en-US" sz="2000" dirty="0">
                <a:solidFill>
                  <a:prstClr val="white"/>
                </a:solidFill>
              </a:rPr>
            </a:br>
            <a:r>
              <a:rPr lang="en-US" sz="2400" b="1" dirty="0">
                <a:solidFill>
                  <a:prstClr val="white"/>
                </a:solidFill>
              </a:rPr>
              <a:t>“…and the fish of the sea </a:t>
            </a:r>
            <a:br>
              <a:rPr lang="en-US" sz="2400" b="1" dirty="0">
                <a:solidFill>
                  <a:prstClr val="white"/>
                </a:solidFill>
              </a:rPr>
            </a:br>
            <a:r>
              <a:rPr lang="en-US" sz="2400" b="1" dirty="0">
                <a:solidFill>
                  <a:prstClr val="white"/>
                </a:solidFill>
              </a:rPr>
              <a:t>That pass through the paths of the seas.”</a:t>
            </a:r>
            <a:endParaRPr lang="en-US" sz="2400" b="1" dirty="0">
              <a:solidFill>
                <a:prstClr val="white"/>
              </a:solidFill>
            </a:endParaRPr>
          </a:p>
        </p:txBody>
      </p:sp>
      <p:sp>
        <p:nvSpPr>
          <p:cNvPr id="14" name="Rectangle 13"/>
          <p:cNvSpPr/>
          <p:nvPr/>
        </p:nvSpPr>
        <p:spPr>
          <a:xfrm>
            <a:off x="4876800" y="2819400"/>
            <a:ext cx="2180405" cy="584775"/>
          </a:xfrm>
          <a:prstGeom prst="rect">
            <a:avLst/>
          </a:prstGeom>
        </p:spPr>
        <p:txBody>
          <a:bodyPr wrap="none">
            <a:spAutoFit/>
          </a:bodyPr>
          <a:lstStyle/>
          <a:p>
            <a:r>
              <a:rPr lang="en-US" sz="3200" dirty="0">
                <a:solidFill>
                  <a:srgbClr val="F9B639">
                    <a:lumMod val="60000"/>
                    <a:lumOff val="40000"/>
                  </a:srgbClr>
                </a:solidFill>
              </a:rPr>
              <a:t>PSALM  8:8</a:t>
            </a:r>
            <a:endParaRPr lang="en-US" sz="3200" dirty="0">
              <a:solidFill>
                <a:srgbClr val="F9B639">
                  <a:lumMod val="60000"/>
                  <a:lumOff val="40000"/>
                </a:srgbClr>
              </a:solidFill>
            </a:endParaRPr>
          </a:p>
        </p:txBody>
      </p:sp>
      <p:pic>
        <p:nvPicPr>
          <p:cNvPr id="15" name="Picture 14" descr="5454648.jpg"/>
          <p:cNvPicPr>
            <a:picLocks noChangeAspect="1"/>
          </p:cNvPicPr>
          <p:nvPr/>
        </p:nvPicPr>
        <p:blipFill>
          <a:blip r:embed="rId2" cstate="print"/>
          <a:srcRect l="32222" t="24444" r="32222" b="16666"/>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838200"/>
            <a:ext cx="6324600" cy="1039368"/>
          </a:xfrm>
        </p:spPr>
        <p:txBody>
          <a:bodyPr/>
          <a:lstStyle/>
          <a:p>
            <a:pPr algn="ctr"/>
            <a:r>
              <a:rPr lang="en-US" dirty="0" smtClean="0"/>
              <a:t>The cradle of civilization and the fertile crescent</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0" name="Rectangle 9"/>
          <p:cNvSpPr/>
          <p:nvPr/>
        </p:nvSpPr>
        <p:spPr>
          <a:xfrm>
            <a:off x="2895600" y="1905000"/>
            <a:ext cx="6248400" cy="4893647"/>
          </a:xfrm>
          <a:prstGeom prst="rect">
            <a:avLst/>
          </a:prstGeom>
        </p:spPr>
        <p:txBody>
          <a:bodyPr wrap="square">
            <a:spAutoFit/>
          </a:bodyPr>
          <a:lstStyle/>
          <a:p>
            <a:pPr algn="ctr"/>
            <a:r>
              <a:rPr lang="en-US" sz="2400" b="1" dirty="0">
                <a:solidFill>
                  <a:prstClr val="white"/>
                </a:solidFill>
              </a:rPr>
              <a:t>The oldest known historical records, human artifacts and human civilizations can all be traced back  to biblical lands. The empires of Egypt , Babylon, Hittite and Assyrian civilizations all coincide and interact with the biblical place of mans origin in the region of the Tigris and Euphrates rivers. All of Old Testament history, its people, cultures and events confirm the center of human origin and expansion and this fact is undisputed among both secular and Bible historians and archeologist.          </a:t>
            </a:r>
            <a:endParaRPr lang="en-US" sz="2400" b="1" dirty="0">
              <a:solidFill>
                <a:prstClr val="white"/>
              </a:solidFill>
            </a:endParaRPr>
          </a:p>
        </p:txBody>
      </p:sp>
      <p:pic>
        <p:nvPicPr>
          <p:cNvPr id="11" name="Picture 10" descr="ModernMap.jpg"/>
          <p:cNvPicPr>
            <a:picLocks noChangeAspect="1"/>
          </p:cNvPicPr>
          <p:nvPr/>
        </p:nvPicPr>
        <p:blipFill>
          <a:blip r:embed="rId2" cstate="print"/>
          <a:stretch>
            <a:fillRect/>
          </a:stretch>
        </p:blipFill>
        <p:spPr>
          <a:xfrm>
            <a:off x="0" y="0"/>
            <a:ext cx="2667000" cy="2133600"/>
          </a:xfrm>
          <a:prstGeom prst="rect">
            <a:avLst/>
          </a:prstGeom>
        </p:spPr>
      </p:pic>
      <p:pic>
        <p:nvPicPr>
          <p:cNvPr id="13" name="Picture 12" descr="bible map 001.jpg"/>
          <p:cNvPicPr>
            <a:picLocks noChangeAspect="1"/>
          </p:cNvPicPr>
          <p:nvPr/>
        </p:nvPicPr>
        <p:blipFill>
          <a:blip r:embed="rId3" cstate="print"/>
          <a:stretch>
            <a:fillRect/>
          </a:stretch>
        </p:blipFill>
        <p:spPr>
          <a:xfrm>
            <a:off x="0" y="4419600"/>
            <a:ext cx="2667000" cy="2438400"/>
          </a:xfrm>
          <a:prstGeom prst="rect">
            <a:avLst/>
          </a:prstGeom>
        </p:spPr>
      </p:pic>
      <p:sp>
        <p:nvSpPr>
          <p:cNvPr id="16" name="Rectangle 15"/>
          <p:cNvSpPr/>
          <p:nvPr/>
        </p:nvSpPr>
        <p:spPr>
          <a:xfrm>
            <a:off x="2743200" y="5562601"/>
            <a:ext cx="6400800" cy="369332"/>
          </a:xfrm>
          <a:prstGeom prst="rect">
            <a:avLst/>
          </a:prstGeom>
        </p:spPr>
        <p:txBody>
          <a:bodyPr wrap="square">
            <a:spAutoFit/>
          </a:bodyPr>
          <a:lstStyle/>
          <a:p>
            <a:r>
              <a:rPr lang="en-US" dirty="0">
                <a:solidFill>
                  <a:prstClr val="black"/>
                </a:solidFill>
              </a:rPr>
              <a:t> </a:t>
            </a:r>
            <a:endParaRPr lang="en-US" dirty="0">
              <a:solidFill>
                <a:prstClr val="white"/>
              </a:solidFill>
            </a:endParaRPr>
          </a:p>
        </p:txBody>
      </p:sp>
      <p:sp>
        <p:nvSpPr>
          <p:cNvPr id="17" name="Rectangle 16"/>
          <p:cNvSpPr/>
          <p:nvPr/>
        </p:nvSpPr>
        <p:spPr>
          <a:xfrm>
            <a:off x="2667000" y="6211669"/>
            <a:ext cx="6477000" cy="369332"/>
          </a:xfrm>
          <a:prstGeom prst="rect">
            <a:avLst/>
          </a:prstGeom>
        </p:spPr>
        <p:txBody>
          <a:bodyPr wrap="square">
            <a:spAutoFit/>
          </a:bodyPr>
          <a:lstStyle/>
          <a:p>
            <a:r>
              <a:rPr lang="en-US" dirty="0">
                <a:solidFill>
                  <a:prstClr val="black"/>
                </a:solidFill>
              </a:rPr>
              <a:t> </a:t>
            </a:r>
            <a:endParaRPr lang="en-US" dirty="0">
              <a:solidFill>
                <a:prstClr val="white"/>
              </a:solidFill>
            </a:endParaRPr>
          </a:p>
        </p:txBody>
      </p:sp>
      <p:pic>
        <p:nvPicPr>
          <p:cNvPr id="12" name="Picture 11" descr="Map-of-Assyria-Akkad-Sumer.jpg"/>
          <p:cNvPicPr>
            <a:picLocks noChangeAspect="1"/>
          </p:cNvPicPr>
          <p:nvPr/>
        </p:nvPicPr>
        <p:blipFill>
          <a:blip r:embed="rId4" cstate="print"/>
          <a:stretch>
            <a:fillRect/>
          </a:stretch>
        </p:blipFill>
        <p:spPr>
          <a:xfrm>
            <a:off x="0" y="2133599"/>
            <a:ext cx="2667000" cy="2286001"/>
          </a:xfrm>
          <a:prstGeom prst="rect">
            <a:avLst/>
          </a:prstGeom>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838200"/>
            <a:ext cx="6324600" cy="1039368"/>
          </a:xfrm>
        </p:spPr>
        <p:txBody>
          <a:bodyPr/>
          <a:lstStyle/>
          <a:p>
            <a:pPr algn="ctr"/>
            <a:r>
              <a:rPr lang="en-US" dirty="0" smtClean="0"/>
              <a:t>The cradle of civilization and the fertile crescent</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11" name="Picture 10" descr="ModernMap.jpg"/>
          <p:cNvPicPr>
            <a:picLocks noChangeAspect="1"/>
          </p:cNvPicPr>
          <p:nvPr/>
        </p:nvPicPr>
        <p:blipFill>
          <a:blip r:embed="rId2" cstate="print"/>
          <a:stretch>
            <a:fillRect/>
          </a:stretch>
        </p:blipFill>
        <p:spPr>
          <a:xfrm>
            <a:off x="0" y="0"/>
            <a:ext cx="2667000" cy="2133600"/>
          </a:xfrm>
          <a:prstGeom prst="rect">
            <a:avLst/>
          </a:prstGeom>
        </p:spPr>
      </p:pic>
      <p:pic>
        <p:nvPicPr>
          <p:cNvPr id="13" name="Picture 12" descr="bible map 001.jpg"/>
          <p:cNvPicPr>
            <a:picLocks noChangeAspect="1"/>
          </p:cNvPicPr>
          <p:nvPr/>
        </p:nvPicPr>
        <p:blipFill>
          <a:blip r:embed="rId3" cstate="print"/>
          <a:stretch>
            <a:fillRect/>
          </a:stretch>
        </p:blipFill>
        <p:spPr>
          <a:xfrm>
            <a:off x="0" y="4419600"/>
            <a:ext cx="2667000" cy="2438400"/>
          </a:xfrm>
          <a:prstGeom prst="rect">
            <a:avLst/>
          </a:prstGeom>
        </p:spPr>
      </p:pic>
      <p:sp>
        <p:nvSpPr>
          <p:cNvPr id="15" name="Rectangle 14"/>
          <p:cNvSpPr/>
          <p:nvPr/>
        </p:nvSpPr>
        <p:spPr>
          <a:xfrm>
            <a:off x="3048000" y="2667000"/>
            <a:ext cx="5791200" cy="1200329"/>
          </a:xfrm>
          <a:prstGeom prst="rect">
            <a:avLst/>
          </a:prstGeom>
        </p:spPr>
        <p:txBody>
          <a:bodyPr wrap="square">
            <a:spAutoFit/>
          </a:bodyPr>
          <a:lstStyle/>
          <a:p>
            <a:pPr algn="just"/>
            <a:r>
              <a:rPr lang="en-US" sz="2400" b="1" baseline="30000" dirty="0">
                <a:solidFill>
                  <a:prstClr val="white"/>
                </a:solidFill>
              </a:rPr>
              <a:t>8</a:t>
            </a:r>
            <a:r>
              <a:rPr lang="en-US" sz="2400" b="1" dirty="0">
                <a:solidFill>
                  <a:prstClr val="white"/>
                </a:solidFill>
              </a:rPr>
              <a:t> Now the LORD God had planted a garden in the east, in Eden; and there he put the man he had formed.</a:t>
            </a:r>
            <a:endParaRPr lang="en-US" sz="2400" b="1" dirty="0">
              <a:solidFill>
                <a:prstClr val="white"/>
              </a:solidFill>
            </a:endParaRPr>
          </a:p>
        </p:txBody>
      </p:sp>
      <p:sp>
        <p:nvSpPr>
          <p:cNvPr id="16" name="Rectangle 15"/>
          <p:cNvSpPr/>
          <p:nvPr/>
        </p:nvSpPr>
        <p:spPr>
          <a:xfrm>
            <a:off x="2743200" y="3886200"/>
            <a:ext cx="6400800" cy="1200329"/>
          </a:xfrm>
          <a:prstGeom prst="rect">
            <a:avLst/>
          </a:prstGeom>
        </p:spPr>
        <p:txBody>
          <a:bodyPr wrap="square">
            <a:spAutoFit/>
          </a:bodyPr>
          <a:lstStyle/>
          <a:p>
            <a:pPr algn="just"/>
            <a:r>
              <a:rPr lang="en-US" dirty="0">
                <a:solidFill>
                  <a:prstClr val="black"/>
                </a:solidFill>
              </a:rPr>
              <a:t> </a:t>
            </a:r>
            <a:r>
              <a:rPr lang="en-US" sz="2400" b="1" baseline="30000" dirty="0">
                <a:solidFill>
                  <a:prstClr val="white"/>
                </a:solidFill>
              </a:rPr>
              <a:t>10</a:t>
            </a:r>
            <a:r>
              <a:rPr lang="en-US" sz="2400" b="1" dirty="0">
                <a:solidFill>
                  <a:prstClr val="white"/>
                </a:solidFill>
              </a:rPr>
              <a:t> A river watering the garden flowed from Eden; from there it was separated into four headwaters.</a:t>
            </a:r>
            <a:endParaRPr lang="en-US" sz="2400" b="1" dirty="0">
              <a:solidFill>
                <a:prstClr val="white"/>
              </a:solidFill>
            </a:endParaRPr>
          </a:p>
        </p:txBody>
      </p:sp>
      <p:sp>
        <p:nvSpPr>
          <p:cNvPr id="17" name="Rectangle 16"/>
          <p:cNvSpPr/>
          <p:nvPr/>
        </p:nvSpPr>
        <p:spPr>
          <a:xfrm>
            <a:off x="2667000" y="5181600"/>
            <a:ext cx="6477000" cy="1200329"/>
          </a:xfrm>
          <a:prstGeom prst="rect">
            <a:avLst/>
          </a:prstGeom>
        </p:spPr>
        <p:txBody>
          <a:bodyPr wrap="square">
            <a:spAutoFit/>
          </a:bodyPr>
          <a:lstStyle/>
          <a:p>
            <a:pPr algn="ctr"/>
            <a:r>
              <a:rPr lang="en-US" dirty="0">
                <a:solidFill>
                  <a:prstClr val="black"/>
                </a:solidFill>
              </a:rPr>
              <a:t> </a:t>
            </a:r>
            <a:r>
              <a:rPr lang="en-US" sz="2400" b="1" baseline="30000" dirty="0">
                <a:solidFill>
                  <a:prstClr val="white"/>
                </a:solidFill>
              </a:rPr>
              <a:t>14</a:t>
            </a:r>
            <a:r>
              <a:rPr lang="en-US" sz="2400" b="1" dirty="0">
                <a:solidFill>
                  <a:prstClr val="white"/>
                </a:solidFill>
              </a:rPr>
              <a:t> The name of the third river is the Tigris; it runs along the east side of </a:t>
            </a:r>
            <a:r>
              <a:rPr lang="en-US" sz="2400" b="1" dirty="0" err="1">
                <a:solidFill>
                  <a:prstClr val="white"/>
                </a:solidFill>
              </a:rPr>
              <a:t>Asshur</a:t>
            </a:r>
            <a:r>
              <a:rPr lang="en-US" sz="2400" b="1" dirty="0">
                <a:solidFill>
                  <a:prstClr val="white"/>
                </a:solidFill>
              </a:rPr>
              <a:t>. And the fourth river is the Euphrates.</a:t>
            </a:r>
            <a:endParaRPr lang="en-US" sz="2400" b="1" dirty="0">
              <a:solidFill>
                <a:prstClr val="white"/>
              </a:solidFill>
            </a:endParaRPr>
          </a:p>
        </p:txBody>
      </p:sp>
      <p:sp>
        <p:nvSpPr>
          <p:cNvPr id="18" name="Rectangle 17"/>
          <p:cNvSpPr/>
          <p:nvPr/>
        </p:nvSpPr>
        <p:spPr>
          <a:xfrm>
            <a:off x="4191000" y="1828800"/>
            <a:ext cx="3534942" cy="584775"/>
          </a:xfrm>
          <a:prstGeom prst="rect">
            <a:avLst/>
          </a:prstGeom>
        </p:spPr>
        <p:txBody>
          <a:bodyPr wrap="none">
            <a:spAutoFit/>
          </a:bodyPr>
          <a:lstStyle/>
          <a:p>
            <a:r>
              <a:rPr lang="en-US" sz="3200" dirty="0">
                <a:solidFill>
                  <a:srgbClr val="F9B639">
                    <a:lumMod val="60000"/>
                    <a:lumOff val="40000"/>
                  </a:srgbClr>
                </a:solidFill>
              </a:rPr>
              <a:t>GENESIS 2:8,10,14</a:t>
            </a:r>
            <a:endParaRPr lang="en-US" sz="3200" dirty="0">
              <a:solidFill>
                <a:srgbClr val="F9B639">
                  <a:lumMod val="60000"/>
                  <a:lumOff val="40000"/>
                </a:srgbClr>
              </a:solidFill>
            </a:endParaRPr>
          </a:p>
        </p:txBody>
      </p:sp>
      <p:pic>
        <p:nvPicPr>
          <p:cNvPr id="12" name="Picture 11" descr="Map-of-Assyria-Akkad-Sumer.jpg"/>
          <p:cNvPicPr>
            <a:picLocks noChangeAspect="1"/>
          </p:cNvPicPr>
          <p:nvPr/>
        </p:nvPicPr>
        <p:blipFill>
          <a:blip r:embed="rId4" cstate="print"/>
          <a:stretch>
            <a:fillRect/>
          </a:stretch>
        </p:blipFill>
        <p:spPr>
          <a:xfrm>
            <a:off x="0" y="2133599"/>
            <a:ext cx="2667000" cy="2286001"/>
          </a:xfrm>
          <a:prstGeom prst="rect">
            <a:avLst/>
          </a:prstGeom>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304800"/>
            <a:ext cx="6324600" cy="1039368"/>
          </a:xfrm>
        </p:spPr>
        <p:txBody>
          <a:bodyPr/>
          <a:lstStyle/>
          <a:p>
            <a:pPr algn="ctr"/>
            <a:r>
              <a:rPr lang="en-US" sz="4000" dirty="0" smtClean="0"/>
              <a:t>Flawless land and people specificity  </a:t>
            </a:r>
            <a:endParaRPr lang="en-US" sz="4000"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9" name="Rectangle 18"/>
          <p:cNvSpPr/>
          <p:nvPr/>
        </p:nvSpPr>
        <p:spPr>
          <a:xfrm>
            <a:off x="2819400" y="1595021"/>
            <a:ext cx="6324600" cy="5632311"/>
          </a:xfrm>
          <a:prstGeom prst="rect">
            <a:avLst/>
          </a:prstGeom>
        </p:spPr>
        <p:txBody>
          <a:bodyPr wrap="square">
            <a:spAutoFit/>
          </a:bodyPr>
          <a:lstStyle/>
          <a:p>
            <a:pPr algn="ctr"/>
            <a:r>
              <a:rPr lang="en-US" sz="2400" b="1" dirty="0">
                <a:solidFill>
                  <a:prstClr val="white"/>
                </a:solidFill>
              </a:rPr>
              <a:t>In his monumental work “lands of the Bible”, J.W. </a:t>
            </a:r>
            <a:r>
              <a:rPr lang="en-US" sz="2400" b="1" dirty="0" err="1">
                <a:solidFill>
                  <a:prstClr val="white"/>
                </a:solidFill>
              </a:rPr>
              <a:t>McGarvey</a:t>
            </a:r>
            <a:r>
              <a:rPr lang="en-US" sz="2400" b="1" dirty="0">
                <a:solidFill>
                  <a:prstClr val="white"/>
                </a:solidFill>
              </a:rPr>
              <a:t> made this argument </a:t>
            </a:r>
          </a:p>
          <a:p>
            <a:pPr algn="ctr"/>
            <a:endParaRPr lang="en-US" sz="2400" b="1" dirty="0">
              <a:solidFill>
                <a:prstClr val="white"/>
              </a:solidFill>
            </a:endParaRPr>
          </a:p>
          <a:p>
            <a:pPr algn="ctr"/>
            <a:r>
              <a:rPr lang="en-US" sz="2400" b="1" dirty="0">
                <a:solidFill>
                  <a:prstClr val="white"/>
                </a:solidFill>
              </a:rPr>
              <a:t>“ a fictitious narrative, located in a country with which the writer is not personally familiar, must either avoid local allusions or be found frequently in conflict with the peculiarities of place and of manners and of customs. By this conflict the fictitious character of the narrative is exposed.” </a:t>
            </a:r>
          </a:p>
          <a:p>
            <a:pPr algn="ctr"/>
            <a:endParaRPr lang="en-US" sz="2400" b="1" dirty="0">
              <a:solidFill>
                <a:prstClr val="white"/>
              </a:solidFill>
            </a:endParaRPr>
          </a:p>
          <a:p>
            <a:pPr algn="ctr"/>
            <a:r>
              <a:rPr lang="en-US" sz="2400" b="1" dirty="0">
                <a:solidFill>
                  <a:prstClr val="white"/>
                </a:solidFill>
              </a:rPr>
              <a:t>The Bibles specificity authenticates its accuracy.</a:t>
            </a:r>
          </a:p>
          <a:p>
            <a:pPr algn="ctr"/>
            <a:endParaRPr lang="en-US" sz="2400" b="1" dirty="0">
              <a:solidFill>
                <a:prstClr val="white"/>
              </a:solidFill>
            </a:endParaRPr>
          </a:p>
        </p:txBody>
      </p:sp>
      <p:pic>
        <p:nvPicPr>
          <p:cNvPr id="21" name="Picture 20" descr="Pauls_Journeys_2.jpg"/>
          <p:cNvPicPr>
            <a:picLocks noChangeAspect="1"/>
          </p:cNvPicPr>
          <p:nvPr/>
        </p:nvPicPr>
        <p:blipFill>
          <a:blip r:embed="rId2" cstate="print"/>
          <a:srcRect l="71667" t="3259" r="2500" b="3259"/>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457200"/>
            <a:ext cx="6324600" cy="1039368"/>
          </a:xfrm>
        </p:spPr>
        <p:txBody>
          <a:bodyPr/>
          <a:lstStyle/>
          <a:p>
            <a:pPr algn="ctr"/>
            <a:r>
              <a:rPr lang="en-US" sz="4000" dirty="0" smtClean="0"/>
              <a:t>Flawless land and people specificity  </a:t>
            </a:r>
            <a:endParaRPr lang="en-US" sz="4000"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9" name="Rectangle 18"/>
          <p:cNvSpPr/>
          <p:nvPr/>
        </p:nvSpPr>
        <p:spPr>
          <a:xfrm>
            <a:off x="3200400" y="1676400"/>
            <a:ext cx="5791200" cy="4062651"/>
          </a:xfrm>
          <a:prstGeom prst="rect">
            <a:avLst/>
          </a:prstGeom>
        </p:spPr>
        <p:txBody>
          <a:bodyPr wrap="square">
            <a:spAutoFit/>
          </a:bodyPr>
          <a:lstStyle/>
          <a:p>
            <a:endParaRPr lang="en-US" dirty="0">
              <a:solidFill>
                <a:prstClr val="white"/>
              </a:solidFill>
            </a:endParaRPr>
          </a:p>
          <a:p>
            <a:r>
              <a:rPr lang="en-US" sz="2400" b="1" dirty="0">
                <a:solidFill>
                  <a:prstClr val="white"/>
                </a:solidFill>
              </a:rPr>
              <a:t>In Acts, Luke mentions 32 countries, 54 cities, 95 persons, 62 of which are not named elsewhere in the New Testament. And his references have been found to be always correct. This is truly remarkable in view of the fact that the political /territorial situation of his day was in a state of constant change.          </a:t>
            </a:r>
          </a:p>
          <a:p>
            <a:endParaRPr lang="en-US" sz="2400" b="1" dirty="0">
              <a:solidFill>
                <a:prstClr val="white"/>
              </a:solidFill>
            </a:endParaRPr>
          </a:p>
        </p:txBody>
      </p:sp>
      <p:pic>
        <p:nvPicPr>
          <p:cNvPr id="21" name="Picture 20" descr="Pauls_Journeys_2.jpg"/>
          <p:cNvPicPr>
            <a:picLocks noChangeAspect="1"/>
          </p:cNvPicPr>
          <p:nvPr/>
        </p:nvPicPr>
        <p:blipFill>
          <a:blip r:embed="rId2" cstate="print"/>
          <a:srcRect l="71667" t="3259" r="2500" b="3259"/>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457200"/>
            <a:ext cx="6324600" cy="1039368"/>
          </a:xfrm>
        </p:spPr>
        <p:txBody>
          <a:bodyPr/>
          <a:lstStyle/>
          <a:p>
            <a:pPr algn="ctr"/>
            <a:r>
              <a:rPr lang="en-US" sz="4000" dirty="0" smtClean="0"/>
              <a:t>Flawless land and people specificity  </a:t>
            </a:r>
            <a:endParaRPr lang="en-US" sz="4000"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9" name="Rectangle 18"/>
          <p:cNvSpPr/>
          <p:nvPr/>
        </p:nvSpPr>
        <p:spPr>
          <a:xfrm>
            <a:off x="3200400" y="1752600"/>
            <a:ext cx="5791200" cy="4431983"/>
          </a:xfrm>
          <a:prstGeom prst="rect">
            <a:avLst/>
          </a:prstGeom>
        </p:spPr>
        <p:txBody>
          <a:bodyPr wrap="square">
            <a:spAutoFit/>
          </a:bodyPr>
          <a:lstStyle/>
          <a:p>
            <a:endParaRPr lang="en-US" dirty="0">
              <a:solidFill>
                <a:prstClr val="white"/>
              </a:solidFill>
            </a:endParaRPr>
          </a:p>
          <a:p>
            <a:r>
              <a:rPr lang="en-US" sz="2400" b="1" dirty="0">
                <a:solidFill>
                  <a:prstClr val="white"/>
                </a:solidFill>
              </a:rPr>
              <a:t>In the late 1800’s Sir William Ramsay, a scholar who was skeptical of the authenticity of the book of Acts set out upon an archaeological expedition in Asia Minor with the declared intention of disproving the historicity and accuracy of Luke's narrative. After years of research, literally digging up the evidence, Ramsey was forced to conclude that the book of Acts was historically accurate. </a:t>
            </a:r>
          </a:p>
        </p:txBody>
      </p:sp>
      <p:pic>
        <p:nvPicPr>
          <p:cNvPr id="21" name="Picture 20" descr="Pauls_Journeys_2.jpg"/>
          <p:cNvPicPr>
            <a:picLocks noChangeAspect="1"/>
          </p:cNvPicPr>
          <p:nvPr/>
        </p:nvPicPr>
        <p:blipFill>
          <a:blip r:embed="rId2" cstate="print"/>
          <a:srcRect l="71667" t="3259" r="2500" b="3259"/>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609600"/>
            <a:ext cx="5562600" cy="1039368"/>
          </a:xfrm>
        </p:spPr>
        <p:txBody>
          <a:bodyPr/>
          <a:lstStyle/>
          <a:p>
            <a:r>
              <a:rPr lang="en-US" dirty="0" smtClean="0"/>
              <a:t>The Jewish people</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1" name="Rectangle 10"/>
          <p:cNvSpPr/>
          <p:nvPr/>
        </p:nvSpPr>
        <p:spPr>
          <a:xfrm>
            <a:off x="3429000" y="1981200"/>
            <a:ext cx="5257800" cy="2677656"/>
          </a:xfrm>
          <a:prstGeom prst="rect">
            <a:avLst/>
          </a:prstGeom>
        </p:spPr>
        <p:txBody>
          <a:bodyPr wrap="square">
            <a:spAutoFit/>
          </a:bodyPr>
          <a:lstStyle/>
          <a:p>
            <a:r>
              <a:rPr lang="en-US" sz="2400" b="1" dirty="0">
                <a:solidFill>
                  <a:prstClr val="white"/>
                </a:solidFill>
              </a:rPr>
              <a:t>The people scattered around the globe today, known as the Jews, are from an ancient linage that goes back about 4000 years. God called  a Man named Abram out of his country and gave him detailed promises as follows. </a:t>
            </a:r>
            <a:endParaRPr lang="en-US" sz="2400" b="1" dirty="0">
              <a:solidFill>
                <a:prstClr val="white"/>
              </a:solidFill>
            </a:endParaRPr>
          </a:p>
        </p:txBody>
      </p:sp>
      <p:pic>
        <p:nvPicPr>
          <p:cNvPr id="14" name="Picture 13" descr="abraham (1).jpg"/>
          <p:cNvPicPr>
            <a:picLocks noChangeAspect="1"/>
          </p:cNvPicPr>
          <p:nvPr/>
        </p:nvPicPr>
        <p:blipFill>
          <a:blip r:embed="rId2" cstate="print"/>
          <a:stretch>
            <a:fillRect/>
          </a:stretch>
        </p:blipFill>
        <p:spPr>
          <a:xfrm>
            <a:off x="0" y="0"/>
            <a:ext cx="2819400" cy="6858000"/>
          </a:xfrm>
          <a:prstGeom prst="rect">
            <a:avLst/>
          </a:prstGeom>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228600"/>
            <a:ext cx="5562600" cy="1039368"/>
          </a:xfrm>
        </p:spPr>
        <p:txBody>
          <a:bodyPr/>
          <a:lstStyle/>
          <a:p>
            <a:r>
              <a:rPr lang="en-US" dirty="0" smtClean="0"/>
              <a:t>The Jewish people</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2" name="Rectangle 11"/>
          <p:cNvSpPr/>
          <p:nvPr/>
        </p:nvSpPr>
        <p:spPr>
          <a:xfrm>
            <a:off x="2971800" y="1595021"/>
            <a:ext cx="6400800" cy="5262979"/>
          </a:xfrm>
          <a:prstGeom prst="rect">
            <a:avLst/>
          </a:prstGeom>
        </p:spPr>
        <p:txBody>
          <a:bodyPr wrap="square">
            <a:spAutoFit/>
          </a:bodyPr>
          <a:lstStyle/>
          <a:p>
            <a:r>
              <a:rPr lang="en-US" sz="2400" b="1" baseline="30000" dirty="0">
                <a:solidFill>
                  <a:prstClr val="white"/>
                </a:solidFill>
              </a:rPr>
              <a:t>1</a:t>
            </a:r>
            <a:r>
              <a:rPr lang="en-US" sz="2400" b="1" dirty="0">
                <a:solidFill>
                  <a:prstClr val="white"/>
                </a:solidFill>
              </a:rPr>
              <a:t> Now the LORD had said to Abram:</a:t>
            </a:r>
            <a:br>
              <a:rPr lang="en-US" sz="2400" b="1" dirty="0">
                <a:solidFill>
                  <a:prstClr val="white"/>
                </a:solidFill>
              </a:rPr>
            </a:br>
            <a:r>
              <a:rPr lang="en-US" sz="2400" b="1" dirty="0">
                <a:solidFill>
                  <a:prstClr val="white"/>
                </a:solidFill>
              </a:rPr>
              <a:t/>
            </a:r>
            <a:br>
              <a:rPr lang="en-US" sz="2400" b="1" dirty="0">
                <a:solidFill>
                  <a:prstClr val="white"/>
                </a:solidFill>
              </a:rPr>
            </a:br>
            <a:r>
              <a:rPr lang="en-US" sz="2400" b="1" dirty="0">
                <a:solidFill>
                  <a:prstClr val="white"/>
                </a:solidFill>
              </a:rPr>
              <a:t>      “Get out of your country, </a:t>
            </a:r>
            <a:br>
              <a:rPr lang="en-US" sz="2400" b="1" dirty="0">
                <a:solidFill>
                  <a:prstClr val="white"/>
                </a:solidFill>
              </a:rPr>
            </a:br>
            <a:r>
              <a:rPr lang="en-US" sz="2400" b="1" dirty="0">
                <a:solidFill>
                  <a:prstClr val="white"/>
                </a:solidFill>
              </a:rPr>
              <a:t>      From your family </a:t>
            </a:r>
            <a:br>
              <a:rPr lang="en-US" sz="2400" b="1" dirty="0">
                <a:solidFill>
                  <a:prstClr val="white"/>
                </a:solidFill>
              </a:rPr>
            </a:br>
            <a:r>
              <a:rPr lang="en-US" sz="2400" b="1" dirty="0">
                <a:solidFill>
                  <a:prstClr val="white"/>
                </a:solidFill>
              </a:rPr>
              <a:t>      And from your father’s house, </a:t>
            </a:r>
            <a:br>
              <a:rPr lang="en-US" sz="2400" b="1" dirty="0">
                <a:solidFill>
                  <a:prstClr val="white"/>
                </a:solidFill>
              </a:rPr>
            </a:br>
            <a:r>
              <a:rPr lang="en-US" sz="2400" b="1" dirty="0">
                <a:solidFill>
                  <a:prstClr val="white"/>
                </a:solidFill>
              </a:rPr>
              <a:t>      To a land that I will show you. </a:t>
            </a:r>
            <a:r>
              <a:rPr lang="en-US" sz="2400" b="1" baseline="30000" dirty="0">
                <a:solidFill>
                  <a:prstClr val="white"/>
                </a:solidFill>
              </a:rPr>
              <a:t>2</a:t>
            </a:r>
            <a:r>
              <a:rPr lang="en-US" sz="2400" b="1" dirty="0">
                <a:solidFill>
                  <a:prstClr val="white"/>
                </a:solidFill>
              </a:rPr>
              <a:t> I will make you a great nation;</a:t>
            </a:r>
            <a:br>
              <a:rPr lang="en-US" sz="2400" b="1" dirty="0">
                <a:solidFill>
                  <a:prstClr val="white"/>
                </a:solidFill>
              </a:rPr>
            </a:br>
            <a:r>
              <a:rPr lang="en-US" sz="2400" b="1" dirty="0">
                <a:solidFill>
                  <a:prstClr val="white"/>
                </a:solidFill>
              </a:rPr>
              <a:t>      I will bless you </a:t>
            </a:r>
            <a:br>
              <a:rPr lang="en-US" sz="2400" b="1" dirty="0">
                <a:solidFill>
                  <a:prstClr val="white"/>
                </a:solidFill>
              </a:rPr>
            </a:br>
            <a:r>
              <a:rPr lang="en-US" sz="2400" b="1" dirty="0">
                <a:solidFill>
                  <a:prstClr val="white"/>
                </a:solidFill>
              </a:rPr>
              <a:t>      And make your name great; </a:t>
            </a:r>
            <a:br>
              <a:rPr lang="en-US" sz="2400" b="1" dirty="0">
                <a:solidFill>
                  <a:prstClr val="white"/>
                </a:solidFill>
              </a:rPr>
            </a:br>
            <a:r>
              <a:rPr lang="en-US" sz="2400" b="1" dirty="0">
                <a:solidFill>
                  <a:prstClr val="white"/>
                </a:solidFill>
              </a:rPr>
              <a:t>      And you shall be a blessing.</a:t>
            </a:r>
          </a:p>
          <a:p>
            <a:r>
              <a:rPr lang="en-US" sz="2400" b="1" dirty="0">
                <a:solidFill>
                  <a:prstClr val="white"/>
                </a:solidFill>
              </a:rPr>
              <a:t> </a:t>
            </a:r>
            <a:r>
              <a:rPr lang="en-US" sz="2400" b="1" baseline="30000" dirty="0">
                <a:solidFill>
                  <a:prstClr val="white"/>
                </a:solidFill>
              </a:rPr>
              <a:t>3</a:t>
            </a:r>
            <a:r>
              <a:rPr lang="en-US" sz="2400" b="1" dirty="0">
                <a:solidFill>
                  <a:prstClr val="white"/>
                </a:solidFill>
              </a:rPr>
              <a:t> I will bless those who bless you,</a:t>
            </a:r>
            <a:br>
              <a:rPr lang="en-US" sz="2400" b="1" dirty="0">
                <a:solidFill>
                  <a:prstClr val="white"/>
                </a:solidFill>
              </a:rPr>
            </a:br>
            <a:r>
              <a:rPr lang="en-US" sz="2400" b="1" dirty="0">
                <a:solidFill>
                  <a:prstClr val="white"/>
                </a:solidFill>
              </a:rPr>
              <a:t>      And I will curse him who curses you; </a:t>
            </a:r>
            <a:br>
              <a:rPr lang="en-US" sz="2400" b="1" dirty="0">
                <a:solidFill>
                  <a:prstClr val="white"/>
                </a:solidFill>
              </a:rPr>
            </a:br>
            <a:r>
              <a:rPr lang="en-US" sz="2400" b="1" dirty="0">
                <a:solidFill>
                  <a:prstClr val="white"/>
                </a:solidFill>
              </a:rPr>
              <a:t>      And in you all the families of the earth shall be blessed.” </a:t>
            </a:r>
            <a:endParaRPr lang="en-US" sz="2400" b="1" dirty="0">
              <a:solidFill>
                <a:prstClr val="white"/>
              </a:solidFill>
            </a:endParaRPr>
          </a:p>
        </p:txBody>
      </p:sp>
      <p:sp>
        <p:nvSpPr>
          <p:cNvPr id="13" name="Rectangle 12"/>
          <p:cNvSpPr/>
          <p:nvPr/>
        </p:nvSpPr>
        <p:spPr>
          <a:xfrm>
            <a:off x="4038600" y="990600"/>
            <a:ext cx="3201517" cy="584775"/>
          </a:xfrm>
          <a:prstGeom prst="rect">
            <a:avLst/>
          </a:prstGeom>
        </p:spPr>
        <p:txBody>
          <a:bodyPr wrap="none">
            <a:spAutoFit/>
          </a:bodyPr>
          <a:lstStyle/>
          <a:p>
            <a:r>
              <a:rPr lang="en-US" sz="3200" dirty="0">
                <a:solidFill>
                  <a:srgbClr val="F9B639">
                    <a:lumMod val="60000"/>
                    <a:lumOff val="40000"/>
                  </a:srgbClr>
                </a:solidFill>
              </a:rPr>
              <a:t>  GENESIS 12:1-3</a:t>
            </a:r>
            <a:endParaRPr lang="en-US" sz="3200" dirty="0">
              <a:solidFill>
                <a:srgbClr val="F9B639">
                  <a:lumMod val="60000"/>
                  <a:lumOff val="40000"/>
                </a:srgbClr>
              </a:solidFill>
            </a:endParaRPr>
          </a:p>
        </p:txBody>
      </p:sp>
      <p:pic>
        <p:nvPicPr>
          <p:cNvPr id="14" name="Picture 13" descr="abraham (1).jpg"/>
          <p:cNvPicPr>
            <a:picLocks noChangeAspect="1"/>
          </p:cNvPicPr>
          <p:nvPr/>
        </p:nvPicPr>
        <p:blipFill>
          <a:blip r:embed="rId2" cstate="print"/>
          <a:stretch>
            <a:fillRect/>
          </a:stretch>
        </p:blipFill>
        <p:spPr>
          <a:xfrm>
            <a:off x="0" y="0"/>
            <a:ext cx="2819400" cy="6858000"/>
          </a:xfrm>
          <a:prstGeom prst="rect">
            <a:avLst/>
          </a:prstGeom>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609600"/>
            <a:ext cx="5562600" cy="1039368"/>
          </a:xfrm>
        </p:spPr>
        <p:txBody>
          <a:bodyPr/>
          <a:lstStyle/>
          <a:p>
            <a:r>
              <a:rPr lang="en-US" sz="3200" dirty="0" smtClean="0"/>
              <a:t>Genesis 12:6-7</a:t>
            </a:r>
            <a:endParaRPr lang="en-US" sz="3200" dirty="0"/>
          </a:p>
        </p:txBody>
      </p:sp>
      <p:sp>
        <p:nvSpPr>
          <p:cNvPr id="3" name="Subtitle 2"/>
          <p:cNvSpPr>
            <a:spLocks noGrp="1"/>
          </p:cNvSpPr>
          <p:nvPr>
            <p:ph type="subTitle" idx="1"/>
          </p:nvPr>
        </p:nvSpPr>
        <p:spPr>
          <a:xfrm>
            <a:off x="-1295400" y="-15240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1" name="Rectangle 10"/>
          <p:cNvSpPr/>
          <p:nvPr/>
        </p:nvSpPr>
        <p:spPr>
          <a:xfrm>
            <a:off x="2819400" y="1828800"/>
            <a:ext cx="6172200" cy="3046988"/>
          </a:xfrm>
          <a:prstGeom prst="rect">
            <a:avLst/>
          </a:prstGeom>
        </p:spPr>
        <p:txBody>
          <a:bodyPr wrap="square">
            <a:spAutoFit/>
          </a:bodyPr>
          <a:lstStyle/>
          <a:p>
            <a:pPr algn="ctr"/>
            <a:r>
              <a:rPr lang="en-US" sz="2400" b="1" baseline="30000" dirty="0">
                <a:solidFill>
                  <a:prstClr val="white"/>
                </a:solidFill>
              </a:rPr>
              <a:t>6</a:t>
            </a:r>
            <a:r>
              <a:rPr lang="en-US" sz="2400" b="1" dirty="0">
                <a:solidFill>
                  <a:prstClr val="white"/>
                </a:solidFill>
              </a:rPr>
              <a:t> Abram passed through the land to the place of </a:t>
            </a:r>
            <a:r>
              <a:rPr lang="en-US" sz="2400" b="1" dirty="0" err="1">
                <a:solidFill>
                  <a:prstClr val="white"/>
                </a:solidFill>
              </a:rPr>
              <a:t>Shechem</a:t>
            </a:r>
            <a:r>
              <a:rPr lang="en-US" sz="2400" b="1" dirty="0">
                <a:solidFill>
                  <a:prstClr val="white"/>
                </a:solidFill>
              </a:rPr>
              <a:t>, as far as the </a:t>
            </a:r>
            <a:r>
              <a:rPr lang="en-US" sz="2400" b="1" dirty="0" err="1">
                <a:solidFill>
                  <a:prstClr val="white"/>
                </a:solidFill>
              </a:rPr>
              <a:t>terebinth</a:t>
            </a:r>
            <a:r>
              <a:rPr lang="en-US" sz="2400" b="1" dirty="0">
                <a:solidFill>
                  <a:prstClr val="white"/>
                </a:solidFill>
              </a:rPr>
              <a:t> tree of </a:t>
            </a:r>
            <a:r>
              <a:rPr lang="en-US" sz="2400" b="1" dirty="0" err="1">
                <a:solidFill>
                  <a:prstClr val="white"/>
                </a:solidFill>
              </a:rPr>
              <a:t>Moreh</a:t>
            </a:r>
            <a:r>
              <a:rPr lang="en-US" sz="2400" b="1" dirty="0">
                <a:solidFill>
                  <a:prstClr val="white"/>
                </a:solidFill>
              </a:rPr>
              <a:t>. And the Canaanites </a:t>
            </a:r>
            <a:r>
              <a:rPr lang="en-US" sz="2400" b="1" i="1" dirty="0">
                <a:solidFill>
                  <a:prstClr val="white"/>
                </a:solidFill>
              </a:rPr>
              <a:t>were</a:t>
            </a:r>
            <a:r>
              <a:rPr lang="en-US" sz="2400" b="1" dirty="0">
                <a:solidFill>
                  <a:prstClr val="white"/>
                </a:solidFill>
              </a:rPr>
              <a:t> then in the land. </a:t>
            </a:r>
            <a:br>
              <a:rPr lang="en-US" sz="2400" b="1" dirty="0">
                <a:solidFill>
                  <a:prstClr val="white"/>
                </a:solidFill>
              </a:rPr>
            </a:br>
            <a:r>
              <a:rPr lang="en-US" sz="2400" b="1" baseline="30000" dirty="0">
                <a:solidFill>
                  <a:prstClr val="white"/>
                </a:solidFill>
              </a:rPr>
              <a:t>7</a:t>
            </a:r>
            <a:r>
              <a:rPr lang="en-US" sz="2400" b="1" dirty="0">
                <a:solidFill>
                  <a:prstClr val="white"/>
                </a:solidFill>
              </a:rPr>
              <a:t> Then the LORD appeared to Abram and said, “To your descendants I will give this land.” And there he built an altar to the LORD, who had appeared to him.</a:t>
            </a:r>
            <a:endParaRPr lang="en-US" sz="2400" b="1" dirty="0">
              <a:solidFill>
                <a:prstClr val="white"/>
              </a:solidFill>
            </a:endParaRPr>
          </a:p>
        </p:txBody>
      </p:sp>
      <p:pic>
        <p:nvPicPr>
          <p:cNvPr id="14" name="Picture 13" descr="abram 001.jpg"/>
          <p:cNvPicPr>
            <a:picLocks noChangeAspect="1"/>
          </p:cNvPicPr>
          <p:nvPr/>
        </p:nvPicPr>
        <p:blipFill>
          <a:blip r:embed="rId2" cstate="print"/>
          <a:stretch>
            <a:fillRect/>
          </a:stretch>
        </p:blipFill>
        <p:spPr>
          <a:xfrm>
            <a:off x="3" y="0"/>
            <a:ext cx="2666999" cy="6858000"/>
          </a:xfrm>
          <a:prstGeom prst="rect">
            <a:avLst/>
          </a:prstGeom>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15240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2" name="Rectangle 11"/>
          <p:cNvSpPr/>
          <p:nvPr/>
        </p:nvSpPr>
        <p:spPr>
          <a:xfrm>
            <a:off x="2895600" y="2133600"/>
            <a:ext cx="6096000" cy="2677656"/>
          </a:xfrm>
          <a:prstGeom prst="rect">
            <a:avLst/>
          </a:prstGeom>
        </p:spPr>
        <p:txBody>
          <a:bodyPr wrap="square">
            <a:spAutoFit/>
          </a:bodyPr>
          <a:lstStyle/>
          <a:p>
            <a:pPr algn="ctr"/>
            <a:r>
              <a:rPr lang="en-US" sz="2400" b="1" baseline="30000" dirty="0">
                <a:solidFill>
                  <a:prstClr val="white"/>
                </a:solidFill>
              </a:rPr>
              <a:t>14</a:t>
            </a:r>
            <a:r>
              <a:rPr lang="en-US" sz="2400" b="1" dirty="0">
                <a:solidFill>
                  <a:prstClr val="white"/>
                </a:solidFill>
              </a:rPr>
              <a:t> And the LORD said to Abram, after Lot had separated from him: “Lift your eyes now and look from the place where you are—northward, southward, eastward, and westward; </a:t>
            </a:r>
            <a:r>
              <a:rPr lang="en-US" sz="2400" b="1" baseline="30000" dirty="0">
                <a:solidFill>
                  <a:prstClr val="white"/>
                </a:solidFill>
              </a:rPr>
              <a:t>15</a:t>
            </a:r>
            <a:r>
              <a:rPr lang="en-US" sz="2400" b="1" dirty="0">
                <a:solidFill>
                  <a:prstClr val="white"/>
                </a:solidFill>
              </a:rPr>
              <a:t> for all the land which you see I give to you and your descendants forever.</a:t>
            </a:r>
            <a:endParaRPr lang="en-US" sz="2400" b="1" dirty="0">
              <a:solidFill>
                <a:prstClr val="white"/>
              </a:solidFill>
            </a:endParaRPr>
          </a:p>
        </p:txBody>
      </p:sp>
      <p:sp>
        <p:nvSpPr>
          <p:cNvPr id="13" name="Rectangle 12"/>
          <p:cNvSpPr/>
          <p:nvPr/>
        </p:nvSpPr>
        <p:spPr>
          <a:xfrm>
            <a:off x="4191000" y="1143000"/>
            <a:ext cx="3384260" cy="584775"/>
          </a:xfrm>
          <a:prstGeom prst="rect">
            <a:avLst/>
          </a:prstGeom>
        </p:spPr>
        <p:txBody>
          <a:bodyPr wrap="none">
            <a:spAutoFit/>
          </a:bodyPr>
          <a:lstStyle/>
          <a:p>
            <a:r>
              <a:rPr lang="en-US" sz="3200" dirty="0">
                <a:solidFill>
                  <a:srgbClr val="F9B639">
                    <a:lumMod val="60000"/>
                    <a:lumOff val="40000"/>
                  </a:srgbClr>
                </a:solidFill>
              </a:rPr>
              <a:t>GENESIS 13:14-15</a:t>
            </a:r>
            <a:endParaRPr lang="en-US" sz="3200" dirty="0">
              <a:solidFill>
                <a:srgbClr val="F9B639">
                  <a:lumMod val="60000"/>
                  <a:lumOff val="40000"/>
                </a:srgbClr>
              </a:solidFill>
            </a:endParaRPr>
          </a:p>
        </p:txBody>
      </p:sp>
      <p:pic>
        <p:nvPicPr>
          <p:cNvPr id="14" name="Picture 13" descr="abram 001.jpg"/>
          <p:cNvPicPr>
            <a:picLocks noChangeAspect="1"/>
          </p:cNvPicPr>
          <p:nvPr/>
        </p:nvPicPr>
        <p:blipFill>
          <a:blip r:embed="rId2" cstate="print"/>
          <a:stretch>
            <a:fillRect/>
          </a:stretch>
        </p:blipFill>
        <p:spPr>
          <a:xfrm>
            <a:off x="3" y="0"/>
            <a:ext cx="2666999" cy="6858000"/>
          </a:xfrm>
          <a:prstGeom prst="rect">
            <a:avLst/>
          </a:prstGeom>
        </p:spPr>
      </p:pic>
      <p:sp>
        <p:nvSpPr>
          <p:cNvPr id="9" name="Title 8"/>
          <p:cNvSpPr>
            <a:spLocks noGrp="1"/>
          </p:cNvSpPr>
          <p:nvPr>
            <p:ph type="ctrTitle"/>
          </p:nvPr>
        </p:nvSpPr>
        <p:spPr>
          <a:xfrm>
            <a:off x="9753600" y="1143000"/>
            <a:ext cx="5105400" cy="2868168"/>
          </a:xfrm>
        </p:spPr>
        <p:txBody>
          <a:bodyPr/>
          <a:lstStyle/>
          <a:p>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0"/>
            <a:ext cx="4953000" cy="1039368"/>
          </a:xfrm>
        </p:spPr>
        <p:txBody>
          <a:bodyPr/>
          <a:lstStyle/>
          <a:p>
            <a:r>
              <a:rPr lang="en-US" dirty="0" smtClean="0"/>
              <a:t>Hebrews 4 :12-13</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a:off x="0" y="1676402"/>
            <a:ext cx="2667000" cy="3505201"/>
          </a:xfrm>
          <a:prstGeom prst="rect">
            <a:avLst/>
          </a:prstGeom>
        </p:spPr>
      </p:pic>
      <p:sp>
        <p:nvSpPr>
          <p:cNvPr id="7" name="Rectangle 6"/>
          <p:cNvSpPr/>
          <p:nvPr/>
        </p:nvSpPr>
        <p:spPr>
          <a:xfrm>
            <a:off x="33528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8" name="Rectangle 7"/>
          <p:cNvSpPr/>
          <p:nvPr/>
        </p:nvSpPr>
        <p:spPr>
          <a:xfrm>
            <a:off x="2895600" y="1066800"/>
            <a:ext cx="6096000" cy="4832092"/>
          </a:xfrm>
          <a:prstGeom prst="rect">
            <a:avLst/>
          </a:prstGeom>
        </p:spPr>
        <p:txBody>
          <a:bodyPr wrap="square">
            <a:spAutoFit/>
          </a:bodyPr>
          <a:lstStyle/>
          <a:p>
            <a:pPr algn="just"/>
            <a:r>
              <a:rPr lang="en-US" sz="2800" b="1" baseline="30000" dirty="0">
                <a:solidFill>
                  <a:prstClr val="white"/>
                </a:solidFill>
              </a:rPr>
              <a:t>12</a:t>
            </a:r>
            <a:r>
              <a:rPr lang="en-US" sz="2800" b="1" dirty="0">
                <a:solidFill>
                  <a:prstClr val="white"/>
                </a:solidFill>
              </a:rPr>
              <a:t> For the word of God </a:t>
            </a:r>
            <a:r>
              <a:rPr lang="en-US" sz="2800" b="1" i="1" dirty="0">
                <a:solidFill>
                  <a:prstClr val="white"/>
                </a:solidFill>
              </a:rPr>
              <a:t>is</a:t>
            </a:r>
            <a:r>
              <a:rPr lang="en-US" sz="2800" b="1" dirty="0">
                <a:solidFill>
                  <a:prstClr val="white"/>
                </a:solidFill>
              </a:rPr>
              <a:t> living and powerful, and sharper than any two-edged sword, piercing even to the division of soul and spirit, and of joints and marrow, and is a discerner of the thoughts and intents of the heart. </a:t>
            </a:r>
            <a:r>
              <a:rPr lang="en-US" sz="2800" b="1" baseline="30000" dirty="0">
                <a:solidFill>
                  <a:prstClr val="white"/>
                </a:solidFill>
              </a:rPr>
              <a:t>13</a:t>
            </a:r>
            <a:r>
              <a:rPr lang="en-US" sz="2800" b="1" dirty="0">
                <a:solidFill>
                  <a:prstClr val="white"/>
                </a:solidFill>
              </a:rPr>
              <a:t> And there is no creature hidden from His sight, but all things </a:t>
            </a:r>
            <a:r>
              <a:rPr lang="en-US" sz="2800" b="1" i="1" dirty="0">
                <a:solidFill>
                  <a:prstClr val="white"/>
                </a:solidFill>
              </a:rPr>
              <a:t>are</a:t>
            </a:r>
            <a:r>
              <a:rPr lang="en-US" sz="2800" b="1" dirty="0">
                <a:solidFill>
                  <a:prstClr val="white"/>
                </a:solidFill>
              </a:rPr>
              <a:t> naked and open to the eyes of Him to whom we </a:t>
            </a:r>
            <a:r>
              <a:rPr lang="en-US" sz="2800" b="1" i="1" dirty="0">
                <a:solidFill>
                  <a:prstClr val="white"/>
                </a:solidFill>
              </a:rPr>
              <a:t>must give</a:t>
            </a:r>
            <a:r>
              <a:rPr lang="en-US" sz="2800" b="1" dirty="0">
                <a:solidFill>
                  <a:prstClr val="white"/>
                </a:solidFill>
              </a:rPr>
              <a:t> account.</a:t>
            </a:r>
            <a:endParaRPr lang="en-US" sz="2800" b="1" dirty="0">
              <a:solidFill>
                <a:prstClr val="white"/>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304800"/>
            <a:ext cx="5562600" cy="1039368"/>
          </a:xfrm>
        </p:spPr>
        <p:txBody>
          <a:bodyPr/>
          <a:lstStyle/>
          <a:p>
            <a:r>
              <a:rPr lang="en-US" dirty="0" smtClean="0"/>
              <a:t>Promises fulfilled</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2819400" y="990600"/>
            <a:ext cx="6324600" cy="5262979"/>
          </a:xfrm>
          <a:prstGeom prst="rect">
            <a:avLst/>
          </a:prstGeom>
        </p:spPr>
        <p:txBody>
          <a:bodyPr wrap="square">
            <a:spAutoFit/>
          </a:bodyPr>
          <a:lstStyle/>
          <a:p>
            <a:r>
              <a:rPr lang="en-US" sz="2400" b="1" dirty="0">
                <a:solidFill>
                  <a:prstClr val="white"/>
                </a:solidFill>
              </a:rPr>
              <a:t>After several hundred years, the descendents of Abram (Abraham) had indeed grown into millions during the time of Egyptian bondage, fulfilling the great nation promise.</a:t>
            </a:r>
          </a:p>
          <a:p>
            <a:endParaRPr lang="en-US" sz="2400" b="1" dirty="0">
              <a:solidFill>
                <a:prstClr val="white"/>
              </a:solidFill>
            </a:endParaRPr>
          </a:p>
          <a:p>
            <a:r>
              <a:rPr lang="en-US" sz="2400" b="1" dirty="0">
                <a:solidFill>
                  <a:prstClr val="white"/>
                </a:solidFill>
              </a:rPr>
              <a:t>After God had delivered them from the Egyptians by parting the Red Sea, he provided for them in the wilderness until they eventually entered into the land of Canaan or the promised land.</a:t>
            </a:r>
          </a:p>
          <a:p>
            <a:endParaRPr lang="en-US" sz="2400" b="1" dirty="0">
              <a:solidFill>
                <a:prstClr val="white"/>
              </a:solidFill>
            </a:endParaRPr>
          </a:p>
          <a:p>
            <a:endParaRPr lang="en-US" sz="2400" b="1" dirty="0">
              <a:solidFill>
                <a:prstClr val="white"/>
              </a:solidFill>
            </a:endParaRPr>
          </a:p>
          <a:p>
            <a:endParaRPr lang="en-US" sz="2400" b="1" dirty="0">
              <a:solidFill>
                <a:prstClr val="black"/>
              </a:solidFill>
            </a:endParaRPr>
          </a:p>
        </p:txBody>
      </p:sp>
      <p:pic>
        <p:nvPicPr>
          <p:cNvPr id="8" name="Picture 7" descr="land of milk 001.jpg"/>
          <p:cNvPicPr>
            <a:picLocks noChangeAspect="1"/>
          </p:cNvPicPr>
          <p:nvPr/>
        </p:nvPicPr>
        <p:blipFill>
          <a:blip r:embed="rId3" cstate="print"/>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52400"/>
            <a:ext cx="5562600" cy="1039368"/>
          </a:xfrm>
        </p:spPr>
        <p:txBody>
          <a:bodyPr/>
          <a:lstStyle/>
          <a:p>
            <a:r>
              <a:rPr lang="en-US" dirty="0" smtClean="0"/>
              <a:t>Promises fulfilled</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2819400" y="1219200"/>
            <a:ext cx="6324600" cy="5940088"/>
          </a:xfrm>
          <a:prstGeom prst="rect">
            <a:avLst/>
          </a:prstGeom>
        </p:spPr>
        <p:txBody>
          <a:bodyPr wrap="square">
            <a:spAutoFit/>
          </a:bodyPr>
          <a:lstStyle/>
          <a:p>
            <a:endParaRPr lang="en-US" sz="2000" dirty="0">
              <a:solidFill>
                <a:prstClr val="white"/>
              </a:solidFill>
            </a:endParaRPr>
          </a:p>
          <a:p>
            <a:r>
              <a:rPr lang="en-US" sz="2400" b="1" dirty="0">
                <a:solidFill>
                  <a:prstClr val="white"/>
                </a:solidFill>
              </a:rPr>
              <a:t>God gave them victory over the Canaanites as long as they were faithful to Him. The Israelites did go in and possessed the land of promise just as God had declared, however, God had given stern warnings against disobedience promising that He would use other nations to remove them from the land if they were unfaithful to him. Deuteronomy 28-33 </a:t>
            </a:r>
          </a:p>
          <a:p>
            <a:endParaRPr lang="en-US" sz="2400" b="1" dirty="0">
              <a:solidFill>
                <a:prstClr val="white"/>
              </a:solidFill>
            </a:endParaRPr>
          </a:p>
          <a:p>
            <a:r>
              <a:rPr lang="en-US" sz="2400" b="1" dirty="0">
                <a:solidFill>
                  <a:prstClr val="white"/>
                </a:solidFill>
              </a:rPr>
              <a:t>  </a:t>
            </a:r>
          </a:p>
          <a:p>
            <a:endParaRPr lang="en-US" sz="2400" b="1" dirty="0">
              <a:solidFill>
                <a:prstClr val="white"/>
              </a:solidFill>
            </a:endParaRPr>
          </a:p>
          <a:p>
            <a:endParaRPr lang="en-US" sz="2400" b="1" dirty="0">
              <a:solidFill>
                <a:prstClr val="white"/>
              </a:solidFill>
            </a:endParaRPr>
          </a:p>
          <a:p>
            <a:endParaRPr lang="en-US" sz="2400" b="1" dirty="0">
              <a:solidFill>
                <a:prstClr val="white"/>
              </a:solidFill>
            </a:endParaRPr>
          </a:p>
          <a:p>
            <a:endParaRPr lang="en-US" sz="2400" b="1" dirty="0">
              <a:solidFill>
                <a:prstClr val="black"/>
              </a:solidFill>
            </a:endParaRPr>
          </a:p>
        </p:txBody>
      </p:sp>
      <p:pic>
        <p:nvPicPr>
          <p:cNvPr id="8" name="Picture 7" descr="land of milk 001.jpg"/>
          <p:cNvPicPr>
            <a:picLocks noChangeAspect="1"/>
          </p:cNvPicPr>
          <p:nvPr/>
        </p:nvPicPr>
        <p:blipFill>
          <a:blip r:embed="rId3" cstate="print"/>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304800"/>
            <a:ext cx="5562600" cy="1039368"/>
          </a:xfrm>
        </p:spPr>
        <p:txBody>
          <a:bodyPr/>
          <a:lstStyle/>
          <a:p>
            <a:pPr algn="ctr"/>
            <a:r>
              <a:rPr lang="en-US" dirty="0" smtClean="0"/>
              <a:t>Joshua’s farewell address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895600" y="1828800"/>
            <a:ext cx="6248400" cy="1323439"/>
          </a:xfrm>
          <a:prstGeom prst="rect">
            <a:avLst/>
          </a:prstGeom>
        </p:spPr>
        <p:txBody>
          <a:bodyPr wrap="square">
            <a:spAutoFit/>
          </a:bodyPr>
          <a:lstStyle/>
          <a:p>
            <a:r>
              <a:rPr lang="en-US" b="1" dirty="0">
                <a:solidFill>
                  <a:prstClr val="black"/>
                </a:solidFill>
              </a:rPr>
              <a:t> </a:t>
            </a:r>
            <a:r>
              <a:rPr lang="en-US" sz="2000" b="1" baseline="30000" dirty="0">
                <a:solidFill>
                  <a:prstClr val="white"/>
                </a:solidFill>
              </a:rPr>
              <a:t>1</a:t>
            </a:r>
            <a:r>
              <a:rPr lang="en-US" sz="2000" b="1" dirty="0">
                <a:solidFill>
                  <a:prstClr val="white"/>
                </a:solidFill>
              </a:rPr>
              <a:t> Now it came to pass, a long time after the LORD had given rest to Israel from all their enemies round about, that Joshua was old, advanced in age.</a:t>
            </a:r>
            <a:endParaRPr lang="en-US" sz="2000" b="1" dirty="0">
              <a:solidFill>
                <a:prstClr val="white"/>
              </a:solidFill>
            </a:endParaRPr>
          </a:p>
        </p:txBody>
      </p:sp>
      <p:sp>
        <p:nvSpPr>
          <p:cNvPr id="8" name="Rectangle 7"/>
          <p:cNvSpPr/>
          <p:nvPr/>
        </p:nvSpPr>
        <p:spPr>
          <a:xfrm>
            <a:off x="2819400" y="3072348"/>
            <a:ext cx="6172200" cy="3785652"/>
          </a:xfrm>
          <a:prstGeom prst="rect">
            <a:avLst/>
          </a:prstGeom>
        </p:spPr>
        <p:txBody>
          <a:bodyPr wrap="square">
            <a:spAutoFit/>
          </a:bodyPr>
          <a:lstStyle/>
          <a:p>
            <a:r>
              <a:rPr lang="en-US" sz="2000" dirty="0">
                <a:solidFill>
                  <a:prstClr val="white"/>
                </a:solidFill>
              </a:rPr>
              <a:t> </a:t>
            </a:r>
            <a:r>
              <a:rPr lang="en-US" sz="2000" b="1" baseline="30000" dirty="0">
                <a:solidFill>
                  <a:prstClr val="white"/>
                </a:solidFill>
              </a:rPr>
              <a:t>3</a:t>
            </a:r>
            <a:r>
              <a:rPr lang="en-US" sz="2000" b="1" dirty="0">
                <a:solidFill>
                  <a:prstClr val="white"/>
                </a:solidFill>
              </a:rPr>
              <a:t> You have seen all that the LORD your God has done to all these nations because of you, for the LORD your God </a:t>
            </a:r>
            <a:r>
              <a:rPr lang="en-US" sz="2000" b="1" i="1" dirty="0">
                <a:solidFill>
                  <a:prstClr val="white"/>
                </a:solidFill>
              </a:rPr>
              <a:t>is</a:t>
            </a:r>
            <a:r>
              <a:rPr lang="en-US" sz="2000" b="1" dirty="0">
                <a:solidFill>
                  <a:prstClr val="white"/>
                </a:solidFill>
              </a:rPr>
              <a:t> He who has fought for you. </a:t>
            </a:r>
            <a:r>
              <a:rPr lang="en-US" sz="2000" b="1" baseline="30000" dirty="0">
                <a:solidFill>
                  <a:prstClr val="white"/>
                </a:solidFill>
              </a:rPr>
              <a:t>4</a:t>
            </a:r>
            <a:r>
              <a:rPr lang="en-US" sz="2000" b="1" dirty="0">
                <a:solidFill>
                  <a:prstClr val="white"/>
                </a:solidFill>
              </a:rPr>
              <a:t> See, I have divided to you by lot these nations that remain, to be an inheritance for your tribes, from the Jordan, with all the nations that I have cut off, as far as the Great Sea westward.                                                                           </a:t>
            </a:r>
            <a:r>
              <a:rPr lang="en-US" sz="2000" b="1" baseline="30000" dirty="0">
                <a:solidFill>
                  <a:prstClr val="white"/>
                </a:solidFill>
              </a:rPr>
              <a:t>6</a:t>
            </a:r>
            <a:r>
              <a:rPr lang="en-US" sz="2000" b="1" dirty="0">
                <a:solidFill>
                  <a:prstClr val="white"/>
                </a:solidFill>
              </a:rPr>
              <a:t> Therefore be very courageous to keep and to do all that is written in the Book of the Law of Moses, lest you turn aside from it to the right hand or to the left,</a:t>
            </a:r>
            <a:endParaRPr lang="en-US" sz="2000" b="1" dirty="0">
              <a:solidFill>
                <a:prstClr val="white"/>
              </a:solidFill>
            </a:endParaRPr>
          </a:p>
        </p:txBody>
      </p:sp>
      <p:sp>
        <p:nvSpPr>
          <p:cNvPr id="10" name="Rectangle 9"/>
          <p:cNvSpPr/>
          <p:nvPr/>
        </p:nvSpPr>
        <p:spPr>
          <a:xfrm>
            <a:off x="4038600" y="1295400"/>
            <a:ext cx="3871381" cy="584775"/>
          </a:xfrm>
          <a:prstGeom prst="rect">
            <a:avLst/>
          </a:prstGeom>
        </p:spPr>
        <p:txBody>
          <a:bodyPr wrap="none">
            <a:spAutoFit/>
          </a:bodyPr>
          <a:lstStyle/>
          <a:p>
            <a:r>
              <a:rPr lang="en-US" sz="3200" dirty="0">
                <a:solidFill>
                  <a:srgbClr val="F9B639">
                    <a:lumMod val="60000"/>
                    <a:lumOff val="40000"/>
                  </a:srgbClr>
                </a:solidFill>
              </a:rPr>
              <a:t>JOSHUA  23:1,3,4,6 </a:t>
            </a:r>
            <a:endParaRPr lang="en-US" sz="3200" dirty="0">
              <a:solidFill>
                <a:srgbClr val="F9B639">
                  <a:lumMod val="60000"/>
                  <a:lumOff val="40000"/>
                </a:srgbClr>
              </a:solidFill>
            </a:endParaRPr>
          </a:p>
        </p:txBody>
      </p:sp>
      <p:pic>
        <p:nvPicPr>
          <p:cNvPr id="12" name="Picture 11" descr="joshua 001.jpg"/>
          <p:cNvPicPr>
            <a:picLocks noChangeAspect="1"/>
          </p:cNvPicPr>
          <p:nvPr/>
        </p:nvPicPr>
        <p:blipFill>
          <a:blip r:embed="rId2" cstate="print"/>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228600"/>
            <a:ext cx="5562600" cy="1039368"/>
          </a:xfrm>
        </p:spPr>
        <p:txBody>
          <a:bodyPr/>
          <a:lstStyle/>
          <a:p>
            <a:pPr algn="ctr"/>
            <a:r>
              <a:rPr lang="en-US" dirty="0" smtClean="0"/>
              <a:t>Joshua’s address</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2819400" y="1447800"/>
            <a:ext cx="6324600" cy="5262979"/>
          </a:xfrm>
          <a:prstGeom prst="rect">
            <a:avLst/>
          </a:prstGeom>
        </p:spPr>
        <p:txBody>
          <a:bodyPr wrap="square">
            <a:spAutoFit/>
          </a:bodyPr>
          <a:lstStyle/>
          <a:p>
            <a:r>
              <a:rPr lang="en-US" sz="2400" b="1" baseline="30000" dirty="0">
                <a:solidFill>
                  <a:prstClr val="white"/>
                </a:solidFill>
              </a:rPr>
              <a:t>14</a:t>
            </a:r>
            <a:r>
              <a:rPr lang="en-US" sz="2400" b="1" dirty="0">
                <a:solidFill>
                  <a:prstClr val="white"/>
                </a:solidFill>
              </a:rPr>
              <a:t> “Behold, this day I </a:t>
            </a:r>
            <a:r>
              <a:rPr lang="en-US" sz="2400" b="1" i="1" dirty="0">
                <a:solidFill>
                  <a:prstClr val="white"/>
                </a:solidFill>
              </a:rPr>
              <a:t>am</a:t>
            </a:r>
            <a:r>
              <a:rPr lang="en-US" sz="2400" b="1" dirty="0">
                <a:solidFill>
                  <a:prstClr val="white"/>
                </a:solidFill>
              </a:rPr>
              <a:t> going the way of all the earth. And you know in all your hearts and in all your souls that not one thing has failed of all the good things which the LORD your God spoke concerning you. All have come to pass for you; not one word of them has failed. </a:t>
            </a:r>
            <a:r>
              <a:rPr lang="en-US" sz="2400" b="1" baseline="30000" dirty="0">
                <a:solidFill>
                  <a:prstClr val="white"/>
                </a:solidFill>
              </a:rPr>
              <a:t>15</a:t>
            </a:r>
            <a:r>
              <a:rPr lang="en-US" sz="2400" b="1" dirty="0">
                <a:solidFill>
                  <a:prstClr val="white"/>
                </a:solidFill>
              </a:rPr>
              <a:t> Therefore it shall come to pass, that as all the good things have come upon you which the LORD your God promised you, so the LORD will bring upon you all harmful things, until He has destroyed you from this good land which the LORD your God has given you. </a:t>
            </a:r>
            <a:endParaRPr lang="en-US" sz="2400" b="1" dirty="0">
              <a:solidFill>
                <a:prstClr val="white"/>
              </a:solidFill>
            </a:endParaRPr>
          </a:p>
        </p:txBody>
      </p:sp>
      <p:sp>
        <p:nvSpPr>
          <p:cNvPr id="8" name="Rectangle 7"/>
          <p:cNvSpPr/>
          <p:nvPr/>
        </p:nvSpPr>
        <p:spPr>
          <a:xfrm>
            <a:off x="4191000" y="838200"/>
            <a:ext cx="3446585" cy="584775"/>
          </a:xfrm>
          <a:prstGeom prst="rect">
            <a:avLst/>
          </a:prstGeom>
        </p:spPr>
        <p:txBody>
          <a:bodyPr wrap="none">
            <a:spAutoFit/>
          </a:bodyPr>
          <a:lstStyle/>
          <a:p>
            <a:r>
              <a:rPr lang="en-US" sz="3200" dirty="0">
                <a:solidFill>
                  <a:srgbClr val="F9B639">
                    <a:lumMod val="60000"/>
                    <a:lumOff val="40000"/>
                  </a:srgbClr>
                </a:solidFill>
              </a:rPr>
              <a:t>JOSHUA  23:14-16</a:t>
            </a:r>
            <a:endParaRPr lang="en-US" sz="3200" dirty="0">
              <a:solidFill>
                <a:srgbClr val="F9B639">
                  <a:lumMod val="60000"/>
                  <a:lumOff val="40000"/>
                </a:srgbClr>
              </a:solidFill>
            </a:endParaRPr>
          </a:p>
        </p:txBody>
      </p:sp>
      <p:pic>
        <p:nvPicPr>
          <p:cNvPr id="12" name="Picture 11" descr="joshua 001.jpg"/>
          <p:cNvPicPr>
            <a:picLocks noChangeAspect="1"/>
          </p:cNvPicPr>
          <p:nvPr/>
        </p:nvPicPr>
        <p:blipFill>
          <a:blip r:embed="rId2" cstate="print"/>
          <a:stretch>
            <a:fillRect/>
          </a:stretch>
        </p:blipFill>
        <p:spPr>
          <a:xfrm>
            <a:off x="-152400" y="0"/>
            <a:ext cx="2819400" cy="6858000"/>
          </a:xfrm>
          <a:prstGeom prst="rect">
            <a:avLst/>
          </a:prstGeom>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304800"/>
            <a:ext cx="5562600" cy="1039368"/>
          </a:xfrm>
        </p:spPr>
        <p:txBody>
          <a:bodyPr/>
          <a:lstStyle/>
          <a:p>
            <a:pPr algn="ctr"/>
            <a:r>
              <a:rPr lang="en-US" dirty="0" smtClean="0"/>
              <a:t>Joshua’s address</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2819400" y="1752600"/>
            <a:ext cx="6324600" cy="3046988"/>
          </a:xfrm>
          <a:prstGeom prst="rect">
            <a:avLst/>
          </a:prstGeom>
        </p:spPr>
        <p:txBody>
          <a:bodyPr wrap="square">
            <a:spAutoFit/>
          </a:bodyPr>
          <a:lstStyle/>
          <a:p>
            <a:r>
              <a:rPr lang="en-US" sz="2400" b="1" baseline="30000" dirty="0">
                <a:solidFill>
                  <a:prstClr val="white"/>
                </a:solidFill>
              </a:rPr>
              <a:t>16</a:t>
            </a:r>
            <a:r>
              <a:rPr lang="en-US" sz="2400" b="1" dirty="0">
                <a:solidFill>
                  <a:prstClr val="white"/>
                </a:solidFill>
              </a:rPr>
              <a:t> When you have transgressed the covenant of the LORD your God, which He commanded you, and have gone and served other gods, and bowed down to them, then the anger of the LORD will burn against you, and you shall perish quickly from the good land which He has given you.”</a:t>
            </a:r>
            <a:endParaRPr lang="en-US" sz="2400" b="1" dirty="0">
              <a:solidFill>
                <a:prstClr val="white"/>
              </a:solidFill>
            </a:endParaRPr>
          </a:p>
        </p:txBody>
      </p:sp>
      <p:sp>
        <p:nvSpPr>
          <p:cNvPr id="8" name="Rectangle 7"/>
          <p:cNvSpPr/>
          <p:nvPr/>
        </p:nvSpPr>
        <p:spPr>
          <a:xfrm>
            <a:off x="4191000" y="990600"/>
            <a:ext cx="3446585" cy="584775"/>
          </a:xfrm>
          <a:prstGeom prst="rect">
            <a:avLst/>
          </a:prstGeom>
        </p:spPr>
        <p:txBody>
          <a:bodyPr wrap="none">
            <a:spAutoFit/>
          </a:bodyPr>
          <a:lstStyle/>
          <a:p>
            <a:r>
              <a:rPr lang="en-US" sz="3200" dirty="0">
                <a:solidFill>
                  <a:srgbClr val="F9B639">
                    <a:lumMod val="60000"/>
                    <a:lumOff val="40000"/>
                  </a:srgbClr>
                </a:solidFill>
              </a:rPr>
              <a:t>JOSHUA  23:14-16</a:t>
            </a:r>
            <a:endParaRPr lang="en-US" sz="3200" dirty="0">
              <a:solidFill>
                <a:srgbClr val="F9B639">
                  <a:lumMod val="60000"/>
                  <a:lumOff val="40000"/>
                </a:srgbClr>
              </a:solidFill>
            </a:endParaRPr>
          </a:p>
        </p:txBody>
      </p:sp>
      <p:pic>
        <p:nvPicPr>
          <p:cNvPr id="12" name="Picture 11" descr="joshua 001.jpg"/>
          <p:cNvPicPr>
            <a:picLocks noChangeAspect="1"/>
          </p:cNvPicPr>
          <p:nvPr/>
        </p:nvPicPr>
        <p:blipFill>
          <a:blip r:embed="rId2" cstate="print"/>
          <a:stretch>
            <a:fillRect/>
          </a:stretch>
        </p:blipFill>
        <p:spPr>
          <a:xfrm>
            <a:off x="-152400" y="0"/>
            <a:ext cx="2819400" cy="6858000"/>
          </a:xfrm>
          <a:prstGeom prst="rect">
            <a:avLst/>
          </a:prstGeom>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228600"/>
            <a:ext cx="5562600" cy="1039368"/>
          </a:xfrm>
        </p:spPr>
        <p:txBody>
          <a:bodyPr/>
          <a:lstStyle/>
          <a:p>
            <a:pPr algn="ctr"/>
            <a:r>
              <a:rPr lang="en-US" dirty="0" smtClean="0"/>
              <a:t>What happened to the Jewish people?</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2286000" y="41910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2971800" y="1371600"/>
            <a:ext cx="5791200" cy="5262979"/>
          </a:xfrm>
          <a:prstGeom prst="rect">
            <a:avLst/>
          </a:prstGeom>
        </p:spPr>
        <p:txBody>
          <a:bodyPr wrap="square">
            <a:spAutoFit/>
          </a:bodyPr>
          <a:lstStyle/>
          <a:p>
            <a:r>
              <a:rPr lang="en-US" sz="2400" b="1" dirty="0">
                <a:solidFill>
                  <a:prstClr val="white"/>
                </a:solidFill>
              </a:rPr>
              <a:t>The children of Israel did fall into idolatry and they were removed from their home land.</a:t>
            </a:r>
          </a:p>
          <a:p>
            <a:endParaRPr lang="en-US" sz="2400" b="1" dirty="0">
              <a:solidFill>
                <a:prstClr val="white"/>
              </a:solidFill>
            </a:endParaRPr>
          </a:p>
          <a:p>
            <a:r>
              <a:rPr lang="en-US" sz="2400" b="1" dirty="0">
                <a:solidFill>
                  <a:prstClr val="white"/>
                </a:solidFill>
              </a:rPr>
              <a:t>In 606 BC Nebuchadnezzar took the people captive to Babylon and returned in 586 BC at which time he burned the city and the temple.</a:t>
            </a:r>
          </a:p>
          <a:p>
            <a:endParaRPr lang="en-US" sz="2400" b="1" dirty="0">
              <a:solidFill>
                <a:prstClr val="white"/>
              </a:solidFill>
            </a:endParaRPr>
          </a:p>
          <a:p>
            <a:r>
              <a:rPr lang="en-US" sz="2400" b="1" dirty="0">
                <a:solidFill>
                  <a:prstClr val="white"/>
                </a:solidFill>
              </a:rPr>
              <a:t>However, as God had promised he allowed those who desired to return to the land to go back in 537-536 BC. (Ezra 1)</a:t>
            </a:r>
          </a:p>
          <a:p>
            <a:endParaRPr lang="en-US" sz="2400" b="1" dirty="0">
              <a:solidFill>
                <a:prstClr val="white"/>
              </a:solidFill>
            </a:endParaRPr>
          </a:p>
        </p:txBody>
      </p:sp>
      <p:pic>
        <p:nvPicPr>
          <p:cNvPr id="10" name="Picture 9" descr="captivity 001.jpg"/>
          <p:cNvPicPr>
            <a:picLocks noChangeAspect="1"/>
          </p:cNvPicPr>
          <p:nvPr/>
        </p:nvPicPr>
        <p:blipFill>
          <a:blip r:embed="rId2" cstate="print"/>
          <a:stretch>
            <a:fillRect/>
          </a:stretch>
        </p:blipFill>
        <p:spPr>
          <a:xfrm>
            <a:off x="3" y="0"/>
            <a:ext cx="2666999" cy="6858000"/>
          </a:xfrm>
          <a:prstGeom prst="rect">
            <a:avLst/>
          </a:prstGeom>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228600"/>
            <a:ext cx="5562600" cy="1039368"/>
          </a:xfrm>
        </p:spPr>
        <p:txBody>
          <a:bodyPr/>
          <a:lstStyle/>
          <a:p>
            <a:pPr algn="ctr"/>
            <a:r>
              <a:rPr lang="en-US" dirty="0" smtClean="0"/>
              <a:t>What happened to the Jewish people?</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2286000" y="41910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3429000" y="1225691"/>
            <a:ext cx="5181600" cy="4801314"/>
          </a:xfrm>
          <a:prstGeom prst="rect">
            <a:avLst/>
          </a:prstGeom>
        </p:spPr>
        <p:txBody>
          <a:bodyPr wrap="square">
            <a:spAutoFit/>
          </a:bodyPr>
          <a:lstStyle/>
          <a:p>
            <a:endParaRPr lang="en-US" dirty="0">
              <a:solidFill>
                <a:prstClr val="white"/>
              </a:solidFill>
            </a:endParaRPr>
          </a:p>
          <a:p>
            <a:r>
              <a:rPr lang="en-US" sz="2400" b="1" dirty="0">
                <a:solidFill>
                  <a:prstClr val="white"/>
                </a:solidFill>
              </a:rPr>
              <a:t>That remnant that returned were among the ancestors of those who lived in Jerusalem and surrounding areas during the time that Jesus arrived on the scene.</a:t>
            </a:r>
          </a:p>
          <a:p>
            <a:endParaRPr lang="en-US" sz="2400" b="1" dirty="0">
              <a:solidFill>
                <a:prstClr val="white"/>
              </a:solidFill>
            </a:endParaRPr>
          </a:p>
          <a:p>
            <a:r>
              <a:rPr lang="en-US" sz="2400" b="1" dirty="0">
                <a:solidFill>
                  <a:prstClr val="white"/>
                </a:solidFill>
              </a:rPr>
              <a:t>Many other details could be cited but the fact that the Jewish people exists today along with their customs and traditions are an undeniable living link to the truth of Bible history.         </a:t>
            </a:r>
            <a:endParaRPr lang="en-US" sz="2400" b="1" dirty="0">
              <a:solidFill>
                <a:prstClr val="white"/>
              </a:solidFill>
            </a:endParaRPr>
          </a:p>
        </p:txBody>
      </p:sp>
      <p:pic>
        <p:nvPicPr>
          <p:cNvPr id="10" name="Picture 9" descr="captivity 001.jpg"/>
          <p:cNvPicPr>
            <a:picLocks noChangeAspect="1"/>
          </p:cNvPicPr>
          <p:nvPr/>
        </p:nvPicPr>
        <p:blipFill>
          <a:blip r:embed="rId2" cstate="print"/>
          <a:stretch>
            <a:fillRect/>
          </a:stretch>
        </p:blipFill>
        <p:spPr>
          <a:xfrm>
            <a:off x="3" y="0"/>
            <a:ext cx="2666999" cy="6858000"/>
          </a:xfrm>
          <a:prstGeom prst="rect">
            <a:avLst/>
          </a:prstGeom>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0"/>
            <a:ext cx="5562600" cy="1039368"/>
          </a:xfrm>
        </p:spPr>
        <p:txBody>
          <a:bodyPr/>
          <a:lstStyle/>
          <a:p>
            <a:r>
              <a:rPr lang="en-US" dirty="0" smtClean="0"/>
              <a:t>Jewish observances</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4572000" y="1295400"/>
            <a:ext cx="2650277" cy="584775"/>
          </a:xfrm>
          <a:prstGeom prst="rect">
            <a:avLst/>
          </a:prstGeom>
        </p:spPr>
        <p:txBody>
          <a:bodyPr wrap="none">
            <a:spAutoFit/>
          </a:bodyPr>
          <a:lstStyle/>
          <a:p>
            <a:r>
              <a:rPr lang="en-US" sz="3200" dirty="0">
                <a:solidFill>
                  <a:srgbClr val="F9B639">
                    <a:lumMod val="60000"/>
                    <a:lumOff val="40000"/>
                  </a:srgbClr>
                </a:solidFill>
              </a:rPr>
              <a:t>THE SABBATH</a:t>
            </a:r>
            <a:endParaRPr lang="en-US" sz="3200" dirty="0">
              <a:solidFill>
                <a:srgbClr val="F9B639">
                  <a:lumMod val="60000"/>
                  <a:lumOff val="40000"/>
                </a:srgbClr>
              </a:solidFill>
            </a:endParaRPr>
          </a:p>
        </p:txBody>
      </p:sp>
      <p:sp>
        <p:nvSpPr>
          <p:cNvPr id="6" name="Rectangle 5"/>
          <p:cNvSpPr/>
          <p:nvPr/>
        </p:nvSpPr>
        <p:spPr>
          <a:xfrm>
            <a:off x="2819400" y="1981200"/>
            <a:ext cx="6324600" cy="2677656"/>
          </a:xfrm>
          <a:prstGeom prst="rect">
            <a:avLst/>
          </a:prstGeom>
        </p:spPr>
        <p:txBody>
          <a:bodyPr wrap="square">
            <a:spAutoFit/>
          </a:bodyPr>
          <a:lstStyle/>
          <a:p>
            <a:r>
              <a:rPr lang="en-US" sz="2400" b="1" dirty="0">
                <a:solidFill>
                  <a:prstClr val="white"/>
                </a:solidFill>
              </a:rPr>
              <a:t>The keeping of the Sabbath Day is a living  testimony to the fact of the six day creation, God having then rested on the seventh day. Our seven day week is based on the days of creation just as the Jewish observance  of the Sabbath Day has its origin in creation and the law of Moses.      </a:t>
            </a:r>
            <a:endParaRPr lang="en-US" sz="2400" b="1" dirty="0">
              <a:solidFill>
                <a:prstClr val="white"/>
              </a:solidFill>
            </a:endParaRPr>
          </a:p>
        </p:txBody>
      </p:sp>
      <p:sp>
        <p:nvSpPr>
          <p:cNvPr id="8" name="Rectangle 7"/>
          <p:cNvSpPr/>
          <p:nvPr/>
        </p:nvSpPr>
        <p:spPr>
          <a:xfrm>
            <a:off x="2971800" y="3048000"/>
            <a:ext cx="5943600" cy="369332"/>
          </a:xfrm>
          <a:prstGeom prst="rect">
            <a:avLst/>
          </a:prstGeom>
        </p:spPr>
        <p:txBody>
          <a:bodyPr wrap="square">
            <a:spAutoFit/>
          </a:bodyPr>
          <a:lstStyle/>
          <a:p>
            <a:r>
              <a:rPr lang="en-US" dirty="0">
                <a:solidFill>
                  <a:prstClr val="white"/>
                </a:solidFill>
              </a:rPr>
              <a:t> </a:t>
            </a:r>
            <a:endParaRPr lang="en-US" dirty="0">
              <a:solidFill>
                <a:prstClr val="white"/>
              </a:solidFill>
            </a:endParaRPr>
          </a:p>
        </p:txBody>
      </p:sp>
      <p:pic>
        <p:nvPicPr>
          <p:cNvPr id="18" name="Picture 17" descr="booths 001 (2).jpg"/>
          <p:cNvPicPr>
            <a:picLocks noChangeAspect="1"/>
          </p:cNvPicPr>
          <p:nvPr/>
        </p:nvPicPr>
        <p:blipFill>
          <a:blip r:embed="rId2" cstate="print"/>
          <a:stretch>
            <a:fillRect/>
          </a:stretch>
        </p:blipFill>
        <p:spPr>
          <a:xfrm>
            <a:off x="0" y="3429000"/>
            <a:ext cx="2667000" cy="3429000"/>
          </a:xfrm>
          <a:prstGeom prst="rect">
            <a:avLst/>
          </a:prstGeom>
        </p:spPr>
      </p:pic>
      <p:pic>
        <p:nvPicPr>
          <p:cNvPr id="14" name="Picture 13" descr="lovely-view-beautiful-beauty-clouds-colors-forest-grass-green-lake-landscape-lovely-mountains-nature-peaceful-reflection-sky-splendor-spring-tree-trees-view-water-woods-landscap-1080x1920.jpg"/>
          <p:cNvPicPr>
            <a:picLocks noChangeAspect="1"/>
          </p:cNvPicPr>
          <p:nvPr/>
        </p:nvPicPr>
        <p:blipFill>
          <a:blip r:embed="rId3" cstate="print"/>
          <a:srcRect l="45833" r="20833"/>
          <a:stretch>
            <a:fillRect/>
          </a:stretch>
        </p:blipFill>
        <p:spPr>
          <a:xfrm>
            <a:off x="0" y="0"/>
            <a:ext cx="2667000" cy="3429000"/>
          </a:xfrm>
          <a:prstGeom prst="rect">
            <a:avLst/>
          </a:prstGeom>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457200"/>
            <a:ext cx="5562600" cy="1039368"/>
          </a:xfrm>
        </p:spPr>
        <p:txBody>
          <a:bodyPr/>
          <a:lstStyle/>
          <a:p>
            <a:r>
              <a:rPr lang="en-US" dirty="0" smtClean="0"/>
              <a:t>Jewish observances</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8" name="Rectangle 7"/>
          <p:cNvSpPr/>
          <p:nvPr/>
        </p:nvSpPr>
        <p:spPr>
          <a:xfrm>
            <a:off x="2971800" y="2286000"/>
            <a:ext cx="5943600" cy="2677656"/>
          </a:xfrm>
          <a:prstGeom prst="rect">
            <a:avLst/>
          </a:prstGeom>
        </p:spPr>
        <p:txBody>
          <a:bodyPr wrap="square">
            <a:spAutoFit/>
          </a:bodyPr>
          <a:lstStyle/>
          <a:p>
            <a:r>
              <a:rPr lang="en-US" sz="2400" b="1" dirty="0">
                <a:solidFill>
                  <a:prstClr val="white"/>
                </a:solidFill>
              </a:rPr>
              <a:t> </a:t>
            </a:r>
            <a:r>
              <a:rPr lang="en-US" sz="2400" b="1" baseline="30000" dirty="0">
                <a:solidFill>
                  <a:prstClr val="white"/>
                </a:solidFill>
              </a:rPr>
              <a:t>2</a:t>
            </a:r>
            <a:r>
              <a:rPr lang="en-US" sz="2400" b="1" dirty="0">
                <a:solidFill>
                  <a:prstClr val="white"/>
                </a:solidFill>
              </a:rPr>
              <a:t> And on the seventh day God ended His work which He had done, and He rested on the seventh day from all His work which He had done. </a:t>
            </a:r>
            <a:r>
              <a:rPr lang="en-US" sz="2400" b="1" baseline="30000" dirty="0">
                <a:solidFill>
                  <a:prstClr val="white"/>
                </a:solidFill>
              </a:rPr>
              <a:t>3</a:t>
            </a:r>
            <a:r>
              <a:rPr lang="en-US" sz="2400" b="1" dirty="0">
                <a:solidFill>
                  <a:prstClr val="white"/>
                </a:solidFill>
              </a:rPr>
              <a:t> Then God blessed the seventh day and sanctified it, because in it He rested from all His work which God had created and made.</a:t>
            </a:r>
            <a:endParaRPr lang="en-US" sz="2400" b="1" dirty="0">
              <a:solidFill>
                <a:prstClr val="white"/>
              </a:solidFill>
            </a:endParaRPr>
          </a:p>
        </p:txBody>
      </p:sp>
      <p:sp>
        <p:nvSpPr>
          <p:cNvPr id="9" name="Rectangle 8"/>
          <p:cNvSpPr/>
          <p:nvPr/>
        </p:nvSpPr>
        <p:spPr>
          <a:xfrm>
            <a:off x="4648200" y="1600200"/>
            <a:ext cx="2739853" cy="584775"/>
          </a:xfrm>
          <a:prstGeom prst="rect">
            <a:avLst/>
          </a:prstGeom>
        </p:spPr>
        <p:txBody>
          <a:bodyPr wrap="none">
            <a:spAutoFit/>
          </a:bodyPr>
          <a:lstStyle/>
          <a:p>
            <a:r>
              <a:rPr lang="en-US" sz="3200" dirty="0">
                <a:solidFill>
                  <a:srgbClr val="F9B639">
                    <a:lumMod val="60000"/>
                    <a:lumOff val="40000"/>
                  </a:srgbClr>
                </a:solidFill>
              </a:rPr>
              <a:t>GENESIS 2:2,3</a:t>
            </a:r>
            <a:endParaRPr lang="en-US" sz="3200" dirty="0">
              <a:solidFill>
                <a:srgbClr val="F9B639">
                  <a:lumMod val="60000"/>
                  <a:lumOff val="40000"/>
                </a:srgbClr>
              </a:solidFill>
            </a:endParaRPr>
          </a:p>
        </p:txBody>
      </p:sp>
      <p:pic>
        <p:nvPicPr>
          <p:cNvPr id="18" name="Picture 17" descr="booths 001 (2).jpg"/>
          <p:cNvPicPr>
            <a:picLocks noChangeAspect="1"/>
          </p:cNvPicPr>
          <p:nvPr/>
        </p:nvPicPr>
        <p:blipFill>
          <a:blip r:embed="rId2" cstate="print"/>
          <a:stretch>
            <a:fillRect/>
          </a:stretch>
        </p:blipFill>
        <p:spPr>
          <a:xfrm>
            <a:off x="0" y="3429000"/>
            <a:ext cx="2667000" cy="3429000"/>
          </a:xfrm>
          <a:prstGeom prst="rect">
            <a:avLst/>
          </a:prstGeom>
        </p:spPr>
      </p:pic>
      <p:pic>
        <p:nvPicPr>
          <p:cNvPr id="14" name="Picture 13" descr="lovely-view-beautiful-beauty-clouds-colors-forest-grass-green-lake-landscape-lovely-mountains-nature-peaceful-reflection-sky-splendor-spring-tree-trees-view-water-woods-landscap-1080x1920.jpg"/>
          <p:cNvPicPr>
            <a:picLocks noChangeAspect="1"/>
          </p:cNvPicPr>
          <p:nvPr/>
        </p:nvPicPr>
        <p:blipFill>
          <a:blip r:embed="rId3" cstate="print"/>
          <a:srcRect l="45833" r="20833"/>
          <a:stretch>
            <a:fillRect/>
          </a:stretch>
        </p:blipFill>
        <p:spPr>
          <a:xfrm>
            <a:off x="0" y="0"/>
            <a:ext cx="2667000" cy="3429000"/>
          </a:xfrm>
          <a:prstGeom prst="rect">
            <a:avLst/>
          </a:prstGeo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228600"/>
            <a:ext cx="5562600" cy="1039368"/>
          </a:xfrm>
        </p:spPr>
        <p:txBody>
          <a:bodyPr/>
          <a:lstStyle/>
          <a:p>
            <a:r>
              <a:rPr lang="en-US" dirty="0" smtClean="0"/>
              <a:t>Jewish observances</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10" name="Rectangle 9"/>
          <p:cNvSpPr/>
          <p:nvPr/>
        </p:nvSpPr>
        <p:spPr>
          <a:xfrm>
            <a:off x="2819400" y="2057400"/>
            <a:ext cx="6172200" cy="3416320"/>
          </a:xfrm>
          <a:prstGeom prst="rect">
            <a:avLst/>
          </a:prstGeom>
        </p:spPr>
        <p:txBody>
          <a:bodyPr wrap="square">
            <a:spAutoFit/>
          </a:bodyPr>
          <a:lstStyle/>
          <a:p>
            <a:r>
              <a:rPr lang="en-US" sz="2400" b="1" dirty="0">
                <a:solidFill>
                  <a:prstClr val="black"/>
                </a:solidFill>
              </a:rPr>
              <a:t> </a:t>
            </a:r>
            <a:r>
              <a:rPr lang="en-US" sz="2400" b="1" baseline="30000" dirty="0">
                <a:solidFill>
                  <a:prstClr val="white"/>
                </a:solidFill>
              </a:rPr>
              <a:t>8</a:t>
            </a:r>
            <a:r>
              <a:rPr lang="en-US" sz="2400" b="1" dirty="0">
                <a:solidFill>
                  <a:prstClr val="white"/>
                </a:solidFill>
              </a:rPr>
              <a:t> “ Remember the Sabbath day, to keep it holy. </a:t>
            </a:r>
            <a:r>
              <a:rPr lang="en-US" sz="2400" b="1" baseline="30000" dirty="0">
                <a:solidFill>
                  <a:prstClr val="white"/>
                </a:solidFill>
              </a:rPr>
              <a:t>9</a:t>
            </a:r>
            <a:r>
              <a:rPr lang="en-US" sz="2400" b="1" dirty="0">
                <a:solidFill>
                  <a:prstClr val="white"/>
                </a:solidFill>
              </a:rPr>
              <a:t> Six days you shall labor and do all your work, </a:t>
            </a:r>
            <a:r>
              <a:rPr lang="en-US" sz="2400" b="1" baseline="30000" dirty="0">
                <a:solidFill>
                  <a:prstClr val="white"/>
                </a:solidFill>
              </a:rPr>
              <a:t>10</a:t>
            </a:r>
            <a:r>
              <a:rPr lang="en-US" sz="2400" b="1" dirty="0">
                <a:solidFill>
                  <a:prstClr val="white"/>
                </a:solidFill>
              </a:rPr>
              <a:t> but the seventh day </a:t>
            </a:r>
            <a:r>
              <a:rPr lang="en-US" sz="2400" b="1" i="1" dirty="0">
                <a:solidFill>
                  <a:prstClr val="white"/>
                </a:solidFill>
              </a:rPr>
              <a:t>is</a:t>
            </a:r>
            <a:r>
              <a:rPr lang="en-US" sz="2400" b="1" dirty="0">
                <a:solidFill>
                  <a:prstClr val="white"/>
                </a:solidFill>
              </a:rPr>
              <a:t> the Sabbath of the LORD your God. </a:t>
            </a:r>
            <a:r>
              <a:rPr lang="en-US" sz="2400" b="1" i="1" dirty="0">
                <a:solidFill>
                  <a:prstClr val="white"/>
                </a:solidFill>
              </a:rPr>
              <a:t>In it</a:t>
            </a:r>
            <a:r>
              <a:rPr lang="en-US" sz="2400" b="1" dirty="0">
                <a:solidFill>
                  <a:prstClr val="white"/>
                </a:solidFill>
              </a:rPr>
              <a:t> you shall do no work: you, nor your son, nor your daughter, nor your male servant, nor your female servant, nor your cattle, nor your stranger who </a:t>
            </a:r>
            <a:r>
              <a:rPr lang="en-US" sz="2400" b="1" i="1" dirty="0">
                <a:solidFill>
                  <a:prstClr val="white"/>
                </a:solidFill>
              </a:rPr>
              <a:t>is</a:t>
            </a:r>
            <a:r>
              <a:rPr lang="en-US" sz="2400" b="1" dirty="0">
                <a:solidFill>
                  <a:prstClr val="white"/>
                </a:solidFill>
              </a:rPr>
              <a:t> within your gates. </a:t>
            </a:r>
            <a:endParaRPr lang="en-US" sz="2400" b="1" dirty="0">
              <a:solidFill>
                <a:prstClr val="white"/>
              </a:solidFill>
            </a:endParaRPr>
          </a:p>
        </p:txBody>
      </p:sp>
      <p:sp>
        <p:nvSpPr>
          <p:cNvPr id="13" name="Rectangle 12"/>
          <p:cNvSpPr/>
          <p:nvPr/>
        </p:nvSpPr>
        <p:spPr>
          <a:xfrm>
            <a:off x="4419600" y="1295400"/>
            <a:ext cx="3200400" cy="769441"/>
          </a:xfrm>
          <a:prstGeom prst="rect">
            <a:avLst/>
          </a:prstGeom>
        </p:spPr>
        <p:txBody>
          <a:bodyPr wrap="square">
            <a:spAutoFit/>
          </a:bodyPr>
          <a:lstStyle/>
          <a:p>
            <a:r>
              <a:rPr lang="en-US" sz="4400" b="1" baseline="30000" dirty="0">
                <a:solidFill>
                  <a:srgbClr val="F9B639">
                    <a:lumMod val="60000"/>
                    <a:lumOff val="40000"/>
                  </a:srgbClr>
                </a:solidFill>
              </a:rPr>
              <a:t>EXODUS 20:8-10</a:t>
            </a:r>
            <a:endParaRPr lang="en-US" sz="4400" dirty="0">
              <a:solidFill>
                <a:srgbClr val="F9B639">
                  <a:lumMod val="60000"/>
                  <a:lumOff val="40000"/>
                </a:srgbClr>
              </a:solidFill>
            </a:endParaRPr>
          </a:p>
        </p:txBody>
      </p:sp>
      <p:pic>
        <p:nvPicPr>
          <p:cNvPr id="18" name="Picture 17" descr="booths 001 (2).jpg"/>
          <p:cNvPicPr>
            <a:picLocks noChangeAspect="1"/>
          </p:cNvPicPr>
          <p:nvPr/>
        </p:nvPicPr>
        <p:blipFill>
          <a:blip r:embed="rId2" cstate="print"/>
          <a:stretch>
            <a:fillRect/>
          </a:stretch>
        </p:blipFill>
        <p:spPr>
          <a:xfrm>
            <a:off x="0" y="3429000"/>
            <a:ext cx="2667000" cy="3429000"/>
          </a:xfrm>
          <a:prstGeom prst="rect">
            <a:avLst/>
          </a:prstGeom>
        </p:spPr>
      </p:pic>
      <p:pic>
        <p:nvPicPr>
          <p:cNvPr id="14" name="Picture 13" descr="lovely-view-beautiful-beauty-clouds-colors-forest-grass-green-lake-landscape-lovely-mountains-nature-peaceful-reflection-sky-splendor-spring-tree-trees-view-water-woods-landscap-1080x1920.jpg"/>
          <p:cNvPicPr>
            <a:picLocks noChangeAspect="1"/>
          </p:cNvPicPr>
          <p:nvPr/>
        </p:nvPicPr>
        <p:blipFill>
          <a:blip r:embed="rId3" cstate="print"/>
          <a:srcRect l="45833" r="20833"/>
          <a:stretch>
            <a:fillRect/>
          </a:stretch>
        </p:blipFill>
        <p:spPr>
          <a:xfrm>
            <a:off x="0" y="0"/>
            <a:ext cx="2667000" cy="342900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228600"/>
            <a:ext cx="4953000" cy="1039368"/>
          </a:xfrm>
        </p:spPr>
        <p:txBody>
          <a:bodyPr/>
          <a:lstStyle/>
          <a:p>
            <a:r>
              <a:rPr lang="en-US" dirty="0" smtClean="0"/>
              <a:t>1 PETER 1:23-25</a:t>
            </a:r>
            <a:endParaRPr lang="en-US" dirty="0"/>
          </a:p>
        </p:txBody>
      </p:sp>
      <p:sp>
        <p:nvSpPr>
          <p:cNvPr id="3" name="Subtitle 2"/>
          <p:cNvSpPr>
            <a:spLocks noGrp="1"/>
          </p:cNvSpPr>
          <p:nvPr>
            <p:ph type="subTitle" idx="1"/>
          </p:nvPr>
        </p:nvSpPr>
        <p:spPr>
          <a:xfrm>
            <a:off x="-3429000" y="990600"/>
            <a:ext cx="5943600" cy="5867400"/>
          </a:xfrm>
        </p:spPr>
        <p:txBody>
          <a:bodyPr>
            <a:normAutofit/>
          </a:bodyPr>
          <a:lstStyle/>
          <a:p>
            <a:r>
              <a:rPr lang="en-US" dirty="0" smtClean="0"/>
              <a:t> </a:t>
            </a:r>
            <a:br>
              <a:rPr lang="en-US" dirty="0" smtClean="0"/>
            </a:br>
            <a:endParaRPr lang="en-US" dirty="0" smtClean="0"/>
          </a:p>
          <a:p>
            <a:pPr algn="l"/>
            <a:endParaRPr lang="en-US" dirty="0">
              <a:solidFill>
                <a:schemeClr val="bg1"/>
              </a:solidFill>
            </a:endParaRPr>
          </a:p>
        </p:txBody>
      </p:sp>
      <p:pic>
        <p:nvPicPr>
          <p:cNvPr id="12" name="Picture 11" descr="the-holy-bible-the-bible-27076200-1101-795.jpg"/>
          <p:cNvPicPr>
            <a:picLocks noChangeAspect="1"/>
          </p:cNvPicPr>
          <p:nvPr/>
        </p:nvPicPr>
        <p:blipFill>
          <a:blip r:embed="rId2" cstate="print"/>
          <a:stretch>
            <a:fillRect/>
          </a:stretch>
        </p:blipFill>
        <p:spPr>
          <a:xfrm flipH="1">
            <a:off x="0" y="1600202"/>
            <a:ext cx="2667000" cy="3505201"/>
          </a:xfrm>
          <a:prstGeom prst="rect">
            <a:avLst/>
          </a:prstGeom>
        </p:spPr>
      </p:pic>
      <p:sp>
        <p:nvSpPr>
          <p:cNvPr id="7" name="Rectangle 6"/>
          <p:cNvSpPr/>
          <p:nvPr/>
        </p:nvSpPr>
        <p:spPr>
          <a:xfrm>
            <a:off x="33528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9" name="Rectangle 8"/>
          <p:cNvSpPr/>
          <p:nvPr/>
        </p:nvSpPr>
        <p:spPr>
          <a:xfrm>
            <a:off x="2819400" y="856357"/>
            <a:ext cx="6172200" cy="6093976"/>
          </a:xfrm>
          <a:prstGeom prst="rect">
            <a:avLst/>
          </a:prstGeom>
        </p:spPr>
        <p:txBody>
          <a:bodyPr wrap="square">
            <a:spAutoFit/>
          </a:bodyPr>
          <a:lstStyle/>
          <a:p>
            <a:pPr marL="274320" indent="-274320">
              <a:spcBef>
                <a:spcPts val="600"/>
              </a:spcBef>
              <a:buClr>
                <a:srgbClr val="B13F9A"/>
              </a:buClr>
              <a:buSzPct val="73000"/>
            </a:pPr>
            <a:r>
              <a:rPr lang="en-US" sz="2600" b="1" baseline="30000" dirty="0">
                <a:solidFill>
                  <a:prstClr val="white"/>
                </a:solidFill>
              </a:rPr>
              <a:t>23</a:t>
            </a:r>
            <a:r>
              <a:rPr lang="en-US" sz="2600" b="1" dirty="0">
                <a:solidFill>
                  <a:prstClr val="white"/>
                </a:solidFill>
              </a:rPr>
              <a:t> having been born again, not of corruptible seed but incorruptible, through the word of God which lives and abides forever, </a:t>
            </a:r>
            <a:r>
              <a:rPr lang="en-US" sz="2600" b="1" baseline="30000" dirty="0">
                <a:solidFill>
                  <a:prstClr val="white"/>
                </a:solidFill>
              </a:rPr>
              <a:t>24</a:t>
            </a:r>
            <a:r>
              <a:rPr lang="en-US" sz="2600" b="1" dirty="0">
                <a:solidFill>
                  <a:prstClr val="white"/>
                </a:solidFill>
              </a:rPr>
              <a:t> because </a:t>
            </a:r>
            <a:br>
              <a:rPr lang="en-US" sz="2600" b="1" dirty="0">
                <a:solidFill>
                  <a:prstClr val="white"/>
                </a:solidFill>
              </a:rPr>
            </a:br>
            <a:r>
              <a:rPr lang="en-US" sz="2600" b="1" dirty="0">
                <a:solidFill>
                  <a:prstClr val="white"/>
                </a:solidFill>
              </a:rPr>
              <a:t/>
            </a:r>
            <a:br>
              <a:rPr lang="en-US" sz="2600" b="1" dirty="0">
                <a:solidFill>
                  <a:prstClr val="white"/>
                </a:solidFill>
              </a:rPr>
            </a:br>
            <a:r>
              <a:rPr lang="en-US" sz="2600" b="1" dirty="0">
                <a:solidFill>
                  <a:prstClr val="white"/>
                </a:solidFill>
              </a:rPr>
              <a:t/>
            </a:r>
            <a:br>
              <a:rPr lang="en-US" sz="2600" b="1" dirty="0">
                <a:solidFill>
                  <a:prstClr val="white"/>
                </a:solidFill>
              </a:rPr>
            </a:br>
            <a:r>
              <a:rPr lang="en-US" sz="2600" b="1" i="1" dirty="0">
                <a:solidFill>
                  <a:prstClr val="white"/>
                </a:solidFill>
              </a:rPr>
              <a:t>“ All flesh</a:t>
            </a:r>
            <a:r>
              <a:rPr lang="en-US" sz="2600" b="1" dirty="0">
                <a:solidFill>
                  <a:prstClr val="white"/>
                </a:solidFill>
              </a:rPr>
              <a:t> </a:t>
            </a:r>
            <a:r>
              <a:rPr lang="en-US" sz="2600" b="1" i="1" dirty="0">
                <a:solidFill>
                  <a:prstClr val="white"/>
                </a:solidFill>
              </a:rPr>
              <a:t>is</a:t>
            </a:r>
            <a:r>
              <a:rPr lang="en-US" sz="2600" b="1" dirty="0">
                <a:solidFill>
                  <a:prstClr val="white"/>
                </a:solidFill>
              </a:rPr>
              <a:t> </a:t>
            </a:r>
            <a:r>
              <a:rPr lang="en-US" sz="2600" b="1" i="1" dirty="0">
                <a:solidFill>
                  <a:prstClr val="white"/>
                </a:solidFill>
              </a:rPr>
              <a:t>as grass,</a:t>
            </a:r>
            <a:r>
              <a:rPr lang="en-US" sz="2600" b="1" dirty="0">
                <a:solidFill>
                  <a:prstClr val="white"/>
                </a:solidFill>
              </a:rPr>
              <a:t/>
            </a:r>
            <a:br>
              <a:rPr lang="en-US" sz="2600" b="1" dirty="0">
                <a:solidFill>
                  <a:prstClr val="white"/>
                </a:solidFill>
              </a:rPr>
            </a:br>
            <a:r>
              <a:rPr lang="en-US" sz="2600" b="1" i="1" dirty="0">
                <a:solidFill>
                  <a:prstClr val="white"/>
                </a:solidFill>
              </a:rPr>
              <a:t>And all</a:t>
            </a:r>
            <a:r>
              <a:rPr lang="en-US" sz="2600" b="1" dirty="0">
                <a:solidFill>
                  <a:prstClr val="white"/>
                </a:solidFill>
              </a:rPr>
              <a:t> </a:t>
            </a:r>
            <a:r>
              <a:rPr lang="en-US" sz="2600" b="1" i="1" dirty="0">
                <a:solidFill>
                  <a:prstClr val="white"/>
                </a:solidFill>
              </a:rPr>
              <a:t>the glory of man</a:t>
            </a:r>
            <a:r>
              <a:rPr lang="en-US" sz="2600" b="1" dirty="0">
                <a:solidFill>
                  <a:prstClr val="white"/>
                </a:solidFill>
              </a:rPr>
              <a:t> </a:t>
            </a:r>
            <a:r>
              <a:rPr lang="en-US" sz="2600" b="1" i="1" dirty="0">
                <a:solidFill>
                  <a:prstClr val="white"/>
                </a:solidFill>
              </a:rPr>
              <a:t>as the flower of the grass.</a:t>
            </a:r>
            <a:r>
              <a:rPr lang="en-US" sz="2600" b="1" dirty="0">
                <a:solidFill>
                  <a:prstClr val="white"/>
                </a:solidFill>
              </a:rPr>
              <a:t/>
            </a:r>
            <a:br>
              <a:rPr lang="en-US" sz="2600" b="1" dirty="0">
                <a:solidFill>
                  <a:prstClr val="white"/>
                </a:solidFill>
              </a:rPr>
            </a:br>
            <a:r>
              <a:rPr lang="en-US" sz="2600" b="1" i="1" dirty="0">
                <a:solidFill>
                  <a:prstClr val="white"/>
                </a:solidFill>
              </a:rPr>
              <a:t>The grass withers,</a:t>
            </a:r>
            <a:r>
              <a:rPr lang="en-US" sz="2600" b="1" dirty="0">
                <a:solidFill>
                  <a:prstClr val="white"/>
                </a:solidFill>
              </a:rPr>
              <a:t/>
            </a:r>
            <a:br>
              <a:rPr lang="en-US" sz="2600" b="1" dirty="0">
                <a:solidFill>
                  <a:prstClr val="white"/>
                </a:solidFill>
              </a:rPr>
            </a:br>
            <a:r>
              <a:rPr lang="en-US" sz="2600" b="1" i="1" dirty="0">
                <a:solidFill>
                  <a:prstClr val="white"/>
                </a:solidFill>
              </a:rPr>
              <a:t>And its flower falls away,</a:t>
            </a:r>
            <a:r>
              <a:rPr lang="en-US" sz="2600" b="1" dirty="0">
                <a:solidFill>
                  <a:prstClr val="white"/>
                </a:solidFill>
              </a:rPr>
              <a:t/>
            </a:r>
            <a:br>
              <a:rPr lang="en-US" sz="2600" b="1" dirty="0">
                <a:solidFill>
                  <a:prstClr val="white"/>
                </a:solidFill>
              </a:rPr>
            </a:br>
            <a:r>
              <a:rPr lang="en-US" sz="2600" b="1" baseline="30000" dirty="0">
                <a:solidFill>
                  <a:prstClr val="white"/>
                </a:solidFill>
              </a:rPr>
              <a:t>25</a:t>
            </a:r>
            <a:r>
              <a:rPr lang="en-US" sz="2600" b="1" dirty="0">
                <a:solidFill>
                  <a:prstClr val="white"/>
                </a:solidFill>
              </a:rPr>
              <a:t> </a:t>
            </a:r>
            <a:r>
              <a:rPr lang="en-US" sz="2600" b="1" i="1" dirty="0">
                <a:solidFill>
                  <a:prstClr val="white"/>
                </a:solidFill>
              </a:rPr>
              <a:t>But the</a:t>
            </a:r>
            <a:r>
              <a:rPr lang="en-US" sz="2600" b="1" dirty="0">
                <a:solidFill>
                  <a:prstClr val="white"/>
                </a:solidFill>
              </a:rPr>
              <a:t> </a:t>
            </a:r>
            <a:r>
              <a:rPr lang="en-US" sz="2600" b="1" i="1" dirty="0">
                <a:solidFill>
                  <a:prstClr val="white"/>
                </a:solidFill>
              </a:rPr>
              <a:t>word of the LORD endures forever.”</a:t>
            </a:r>
            <a:r>
              <a:rPr lang="en-US" sz="2600" b="1" dirty="0">
                <a:solidFill>
                  <a:prstClr val="black"/>
                </a:solidFill>
              </a:rPr>
              <a:t/>
            </a:r>
            <a:br>
              <a:rPr lang="en-US" sz="2600" b="1" dirty="0">
                <a:solidFill>
                  <a:prstClr val="black"/>
                </a:solidFill>
              </a:rPr>
            </a:br>
            <a:r>
              <a:rPr lang="en-US" sz="2600" b="1" dirty="0">
                <a:solidFill>
                  <a:prstClr val="black"/>
                </a:solidFill>
              </a:rPr>
              <a:t/>
            </a:r>
            <a:br>
              <a:rPr lang="en-US" sz="2600" b="1" dirty="0">
                <a:solidFill>
                  <a:prstClr val="black"/>
                </a:solidFill>
              </a:rPr>
            </a:br>
            <a:endParaRPr lang="en-US" sz="2600" b="1" dirty="0">
              <a:solidFill>
                <a:prstClr val="black"/>
              </a:solidFill>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457200"/>
            <a:ext cx="5562600" cy="1039368"/>
          </a:xfrm>
        </p:spPr>
        <p:txBody>
          <a:bodyPr/>
          <a:lstStyle/>
          <a:p>
            <a:r>
              <a:rPr lang="en-US" dirty="0" smtClean="0"/>
              <a:t>Feast of booths</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11" name="Picture 10" descr="booths 001.jpg"/>
          <p:cNvPicPr>
            <a:picLocks noChangeAspect="1"/>
          </p:cNvPicPr>
          <p:nvPr/>
        </p:nvPicPr>
        <p:blipFill>
          <a:blip r:embed="rId3" cstate="print"/>
          <a:stretch>
            <a:fillRect/>
          </a:stretch>
        </p:blipFill>
        <p:spPr>
          <a:xfrm>
            <a:off x="0" y="3352800"/>
            <a:ext cx="2667000" cy="3505200"/>
          </a:xfrm>
          <a:prstGeom prst="rect">
            <a:avLst/>
          </a:prstGeom>
        </p:spPr>
      </p:pic>
      <p:pic>
        <p:nvPicPr>
          <p:cNvPr id="12" name="Picture 11" descr="tab. in wild 001.jpg"/>
          <p:cNvPicPr>
            <a:picLocks noChangeAspect="1"/>
          </p:cNvPicPr>
          <p:nvPr/>
        </p:nvPicPr>
        <p:blipFill>
          <a:blip r:embed="rId4" cstate="print"/>
          <a:stretch>
            <a:fillRect/>
          </a:stretch>
        </p:blipFill>
        <p:spPr>
          <a:xfrm>
            <a:off x="0" y="0"/>
            <a:ext cx="2667000" cy="3352800"/>
          </a:xfrm>
          <a:prstGeom prst="rect">
            <a:avLst/>
          </a:prstGeom>
        </p:spPr>
      </p:pic>
      <p:sp>
        <p:nvSpPr>
          <p:cNvPr id="13" name="Rectangle 12"/>
          <p:cNvSpPr/>
          <p:nvPr/>
        </p:nvSpPr>
        <p:spPr>
          <a:xfrm>
            <a:off x="2971800" y="1676400"/>
            <a:ext cx="5943600" cy="2677656"/>
          </a:xfrm>
          <a:prstGeom prst="rect">
            <a:avLst/>
          </a:prstGeom>
        </p:spPr>
        <p:txBody>
          <a:bodyPr wrap="square">
            <a:spAutoFit/>
          </a:bodyPr>
          <a:lstStyle/>
          <a:p>
            <a:r>
              <a:rPr lang="en-US" sz="2400" b="1" dirty="0">
                <a:solidFill>
                  <a:prstClr val="white"/>
                </a:solidFill>
              </a:rPr>
              <a:t>The </a:t>
            </a:r>
            <a:r>
              <a:rPr lang="en-US" sz="2400" b="1" dirty="0" err="1">
                <a:solidFill>
                  <a:prstClr val="white"/>
                </a:solidFill>
              </a:rPr>
              <a:t>Sukkot</a:t>
            </a:r>
            <a:r>
              <a:rPr lang="en-US" sz="2400" b="1" dirty="0">
                <a:solidFill>
                  <a:prstClr val="white"/>
                </a:solidFill>
              </a:rPr>
              <a:t>  feast  is reminiscent of the period during the forty years of wandering in the dessert after God delivered the Israelites from Egyptian slavery. The booths are intended to be like the fragile dwellings  they lived in through their wilderness journey.          </a:t>
            </a:r>
            <a:endParaRPr lang="en-US" sz="2400" b="1" dirty="0">
              <a:solidFill>
                <a:prstClr val="white"/>
              </a:solidFill>
            </a:endParaRPr>
          </a:p>
        </p:txBody>
      </p:sp>
      <p:sp>
        <p:nvSpPr>
          <p:cNvPr id="18" name="Rectangle 17"/>
          <p:cNvSpPr/>
          <p:nvPr/>
        </p:nvSpPr>
        <p:spPr>
          <a:xfrm>
            <a:off x="2895600" y="4876800"/>
            <a:ext cx="6096000" cy="369332"/>
          </a:xfrm>
          <a:prstGeom prst="rect">
            <a:avLst/>
          </a:prstGeom>
        </p:spPr>
        <p:txBody>
          <a:bodyPr wrap="square">
            <a:spAutoFit/>
          </a:bodyPr>
          <a:lstStyle/>
          <a:p>
            <a:r>
              <a:rPr lang="en-US" dirty="0">
                <a:solidFill>
                  <a:prstClr val="black"/>
                </a:solidFill>
              </a:rPr>
              <a:t> </a:t>
            </a:r>
            <a:endParaRPr lang="en-US" dirty="0">
              <a:solidFill>
                <a:prstClr val="white"/>
              </a:solidFill>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0"/>
            <a:ext cx="5562600" cy="1039368"/>
          </a:xfrm>
        </p:spPr>
        <p:txBody>
          <a:bodyPr/>
          <a:lstStyle/>
          <a:p>
            <a:r>
              <a:rPr lang="en-US" dirty="0" smtClean="0"/>
              <a:t>Feast of booths</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11" name="Picture 10" descr="booths 001.jpg"/>
          <p:cNvPicPr>
            <a:picLocks noChangeAspect="1"/>
          </p:cNvPicPr>
          <p:nvPr/>
        </p:nvPicPr>
        <p:blipFill>
          <a:blip r:embed="rId3" cstate="print"/>
          <a:stretch>
            <a:fillRect/>
          </a:stretch>
        </p:blipFill>
        <p:spPr>
          <a:xfrm>
            <a:off x="0" y="3352800"/>
            <a:ext cx="2667000" cy="3505200"/>
          </a:xfrm>
          <a:prstGeom prst="rect">
            <a:avLst/>
          </a:prstGeom>
        </p:spPr>
      </p:pic>
      <p:pic>
        <p:nvPicPr>
          <p:cNvPr id="12" name="Picture 11" descr="tab. in wild 001.jpg"/>
          <p:cNvPicPr>
            <a:picLocks noChangeAspect="1"/>
          </p:cNvPicPr>
          <p:nvPr/>
        </p:nvPicPr>
        <p:blipFill>
          <a:blip r:embed="rId4" cstate="print"/>
          <a:stretch>
            <a:fillRect/>
          </a:stretch>
        </p:blipFill>
        <p:spPr>
          <a:xfrm>
            <a:off x="0" y="0"/>
            <a:ext cx="2667000" cy="3352800"/>
          </a:xfrm>
          <a:prstGeom prst="rect">
            <a:avLst/>
          </a:prstGeom>
        </p:spPr>
      </p:pic>
      <p:sp>
        <p:nvSpPr>
          <p:cNvPr id="14" name="Rectangle 13"/>
          <p:cNvSpPr/>
          <p:nvPr/>
        </p:nvSpPr>
        <p:spPr>
          <a:xfrm>
            <a:off x="2895600" y="1905000"/>
            <a:ext cx="6248400" cy="3416320"/>
          </a:xfrm>
          <a:prstGeom prst="rect">
            <a:avLst/>
          </a:prstGeom>
        </p:spPr>
        <p:txBody>
          <a:bodyPr wrap="square">
            <a:spAutoFit/>
          </a:bodyPr>
          <a:lstStyle/>
          <a:p>
            <a:r>
              <a:rPr lang="en-US" sz="2400" b="1" baseline="30000" dirty="0">
                <a:solidFill>
                  <a:prstClr val="white"/>
                </a:solidFill>
              </a:rPr>
              <a:t>13</a:t>
            </a:r>
            <a:r>
              <a:rPr lang="en-US" sz="2400" b="1" dirty="0">
                <a:solidFill>
                  <a:prstClr val="white"/>
                </a:solidFill>
              </a:rPr>
              <a:t> “You shall observe the Feast of Tabernacles seven days, when you have gathered from your threshing floor and from your winepress. </a:t>
            </a:r>
            <a:r>
              <a:rPr lang="en-US" sz="2400" b="1" baseline="30000" dirty="0">
                <a:solidFill>
                  <a:prstClr val="white"/>
                </a:solidFill>
              </a:rPr>
              <a:t>14</a:t>
            </a:r>
            <a:r>
              <a:rPr lang="en-US" sz="2400" b="1" dirty="0">
                <a:solidFill>
                  <a:prstClr val="white"/>
                </a:solidFill>
              </a:rPr>
              <a:t> And you shall rejoice in your feast, you and your son and your daughter, your male servant and your female servant and the Levite, the stranger and the fatherless and the widow, who </a:t>
            </a:r>
            <a:r>
              <a:rPr lang="en-US" sz="2400" b="1" i="1" dirty="0">
                <a:solidFill>
                  <a:prstClr val="white"/>
                </a:solidFill>
              </a:rPr>
              <a:t>are</a:t>
            </a:r>
            <a:r>
              <a:rPr lang="en-US" sz="2400" b="1" dirty="0">
                <a:solidFill>
                  <a:prstClr val="white"/>
                </a:solidFill>
              </a:rPr>
              <a:t> within your gates.</a:t>
            </a:r>
            <a:endParaRPr lang="en-US" sz="2400" b="1" dirty="0">
              <a:solidFill>
                <a:prstClr val="white"/>
              </a:solidFill>
            </a:endParaRPr>
          </a:p>
        </p:txBody>
      </p:sp>
      <p:sp>
        <p:nvSpPr>
          <p:cNvPr id="15" name="Rectangle 14"/>
          <p:cNvSpPr/>
          <p:nvPr/>
        </p:nvSpPr>
        <p:spPr>
          <a:xfrm>
            <a:off x="3581400" y="1066800"/>
            <a:ext cx="4667240" cy="584775"/>
          </a:xfrm>
          <a:prstGeom prst="rect">
            <a:avLst/>
          </a:prstGeom>
        </p:spPr>
        <p:txBody>
          <a:bodyPr wrap="none">
            <a:spAutoFit/>
          </a:bodyPr>
          <a:lstStyle/>
          <a:p>
            <a:r>
              <a:rPr lang="en-US" sz="3200" dirty="0">
                <a:solidFill>
                  <a:srgbClr val="F9B639">
                    <a:lumMod val="60000"/>
                    <a:lumOff val="40000"/>
                  </a:srgbClr>
                </a:solidFill>
              </a:rPr>
              <a:t>DEUTERONOMY 16:13,14</a:t>
            </a:r>
            <a:endParaRPr lang="en-US" sz="3200" dirty="0">
              <a:solidFill>
                <a:srgbClr val="F9B639">
                  <a:lumMod val="60000"/>
                  <a:lumOff val="40000"/>
                </a:srgbClr>
              </a:solidFill>
            </a:endParaRPr>
          </a:p>
        </p:txBody>
      </p:sp>
      <p:sp>
        <p:nvSpPr>
          <p:cNvPr id="18" name="Rectangle 17"/>
          <p:cNvSpPr/>
          <p:nvPr/>
        </p:nvSpPr>
        <p:spPr>
          <a:xfrm>
            <a:off x="2895600" y="4876800"/>
            <a:ext cx="6096000" cy="369332"/>
          </a:xfrm>
          <a:prstGeom prst="rect">
            <a:avLst/>
          </a:prstGeom>
        </p:spPr>
        <p:txBody>
          <a:bodyPr wrap="square">
            <a:spAutoFit/>
          </a:bodyPr>
          <a:lstStyle/>
          <a:p>
            <a:r>
              <a:rPr lang="en-US" dirty="0">
                <a:solidFill>
                  <a:prstClr val="black"/>
                </a:solidFill>
              </a:rPr>
              <a:t> </a:t>
            </a:r>
            <a:endParaRPr lang="en-US" dirty="0">
              <a:solidFill>
                <a:prstClr val="white"/>
              </a:solidFill>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609600"/>
            <a:ext cx="5562600" cy="1039368"/>
          </a:xfrm>
        </p:spPr>
        <p:txBody>
          <a:bodyPr/>
          <a:lstStyle/>
          <a:p>
            <a:r>
              <a:rPr lang="en-US" dirty="0" smtClean="0"/>
              <a:t>Feast of booths</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11" name="Picture 10" descr="booths 001.jpg"/>
          <p:cNvPicPr>
            <a:picLocks noChangeAspect="1"/>
          </p:cNvPicPr>
          <p:nvPr/>
        </p:nvPicPr>
        <p:blipFill>
          <a:blip r:embed="rId3" cstate="print"/>
          <a:stretch>
            <a:fillRect/>
          </a:stretch>
        </p:blipFill>
        <p:spPr>
          <a:xfrm>
            <a:off x="0" y="3352800"/>
            <a:ext cx="2667000" cy="3505200"/>
          </a:xfrm>
          <a:prstGeom prst="rect">
            <a:avLst/>
          </a:prstGeom>
        </p:spPr>
      </p:pic>
      <p:pic>
        <p:nvPicPr>
          <p:cNvPr id="12" name="Picture 11" descr="tab. in wild 001.jpg"/>
          <p:cNvPicPr>
            <a:picLocks noChangeAspect="1"/>
          </p:cNvPicPr>
          <p:nvPr/>
        </p:nvPicPr>
        <p:blipFill>
          <a:blip r:embed="rId4" cstate="print"/>
          <a:stretch>
            <a:fillRect/>
          </a:stretch>
        </p:blipFill>
        <p:spPr>
          <a:xfrm>
            <a:off x="0" y="0"/>
            <a:ext cx="2667000" cy="3352800"/>
          </a:xfrm>
          <a:prstGeom prst="rect">
            <a:avLst/>
          </a:prstGeom>
        </p:spPr>
      </p:pic>
      <p:sp>
        <p:nvSpPr>
          <p:cNvPr id="18" name="Rectangle 17"/>
          <p:cNvSpPr/>
          <p:nvPr/>
        </p:nvSpPr>
        <p:spPr>
          <a:xfrm>
            <a:off x="2895600" y="2438400"/>
            <a:ext cx="6096000" cy="2677656"/>
          </a:xfrm>
          <a:prstGeom prst="rect">
            <a:avLst/>
          </a:prstGeom>
        </p:spPr>
        <p:txBody>
          <a:bodyPr wrap="square">
            <a:spAutoFit/>
          </a:bodyPr>
          <a:lstStyle/>
          <a:p>
            <a:r>
              <a:rPr lang="en-US" dirty="0">
                <a:solidFill>
                  <a:prstClr val="black"/>
                </a:solidFill>
              </a:rPr>
              <a:t> </a:t>
            </a:r>
            <a:r>
              <a:rPr lang="en-US" sz="2400" b="1" baseline="30000" dirty="0">
                <a:solidFill>
                  <a:prstClr val="white"/>
                </a:solidFill>
              </a:rPr>
              <a:t>42</a:t>
            </a:r>
            <a:r>
              <a:rPr lang="en-US" sz="2400" b="1" dirty="0">
                <a:solidFill>
                  <a:prstClr val="white"/>
                </a:solidFill>
              </a:rPr>
              <a:t> You shall dwell in booths for seven days. All who are native Israelites shall dwell in booths, </a:t>
            </a:r>
            <a:r>
              <a:rPr lang="en-US" sz="2400" b="1" baseline="30000" dirty="0">
                <a:solidFill>
                  <a:prstClr val="white"/>
                </a:solidFill>
              </a:rPr>
              <a:t>43</a:t>
            </a:r>
            <a:r>
              <a:rPr lang="en-US" sz="2400" b="1" dirty="0">
                <a:solidFill>
                  <a:prstClr val="white"/>
                </a:solidFill>
              </a:rPr>
              <a:t> that your generations may know that I made the children of Israel dwell in booths when I brought them out of the land of Egypt: I </a:t>
            </a:r>
            <a:r>
              <a:rPr lang="en-US" sz="2400" b="1" i="1" dirty="0">
                <a:solidFill>
                  <a:prstClr val="white"/>
                </a:solidFill>
              </a:rPr>
              <a:t>am</a:t>
            </a:r>
            <a:r>
              <a:rPr lang="en-US" sz="2400" b="1" dirty="0">
                <a:solidFill>
                  <a:prstClr val="white"/>
                </a:solidFill>
              </a:rPr>
              <a:t> the LORD your God.’” </a:t>
            </a:r>
            <a:endParaRPr lang="en-US" sz="2400" b="1" dirty="0">
              <a:solidFill>
                <a:prstClr val="white"/>
              </a:solidFill>
            </a:endParaRPr>
          </a:p>
        </p:txBody>
      </p:sp>
      <p:sp>
        <p:nvSpPr>
          <p:cNvPr id="19" name="Rectangle 18"/>
          <p:cNvSpPr/>
          <p:nvPr/>
        </p:nvSpPr>
        <p:spPr>
          <a:xfrm>
            <a:off x="4267200" y="1676400"/>
            <a:ext cx="3475631" cy="584775"/>
          </a:xfrm>
          <a:prstGeom prst="rect">
            <a:avLst/>
          </a:prstGeom>
        </p:spPr>
        <p:txBody>
          <a:bodyPr wrap="none">
            <a:spAutoFit/>
          </a:bodyPr>
          <a:lstStyle/>
          <a:p>
            <a:r>
              <a:rPr lang="en-US" sz="3200" dirty="0">
                <a:solidFill>
                  <a:srgbClr val="F9B639">
                    <a:lumMod val="60000"/>
                    <a:lumOff val="40000"/>
                  </a:srgbClr>
                </a:solidFill>
              </a:rPr>
              <a:t>LEVITICS 23:42,43</a:t>
            </a:r>
            <a:endParaRPr lang="en-US" sz="3200" dirty="0">
              <a:solidFill>
                <a:srgbClr val="F9B639">
                  <a:lumMod val="60000"/>
                  <a:lumOff val="40000"/>
                </a:srgbClr>
              </a:solidFill>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533400"/>
            <a:ext cx="5562600" cy="838200"/>
          </a:xfrm>
        </p:spPr>
        <p:txBody>
          <a:bodyPr/>
          <a:lstStyle/>
          <a:p>
            <a:r>
              <a:rPr lang="en-US" dirty="0" smtClean="0"/>
              <a:t>Passover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10" name="Picture 9" descr="pasover2 001.jpg"/>
          <p:cNvPicPr>
            <a:picLocks noChangeAspect="1"/>
          </p:cNvPicPr>
          <p:nvPr/>
        </p:nvPicPr>
        <p:blipFill>
          <a:blip r:embed="rId2" cstate="print"/>
          <a:stretch>
            <a:fillRect/>
          </a:stretch>
        </p:blipFill>
        <p:spPr>
          <a:xfrm>
            <a:off x="0" y="0"/>
            <a:ext cx="2667000" cy="3505200"/>
          </a:xfrm>
          <a:prstGeom prst="rect">
            <a:avLst/>
          </a:prstGeom>
        </p:spPr>
      </p:pic>
      <p:pic>
        <p:nvPicPr>
          <p:cNvPr id="11" name="Picture 10" descr="passover3 001.jpg"/>
          <p:cNvPicPr>
            <a:picLocks noChangeAspect="1"/>
          </p:cNvPicPr>
          <p:nvPr/>
        </p:nvPicPr>
        <p:blipFill>
          <a:blip r:embed="rId3" cstate="print"/>
          <a:stretch>
            <a:fillRect/>
          </a:stretch>
        </p:blipFill>
        <p:spPr>
          <a:xfrm>
            <a:off x="0" y="3505200"/>
            <a:ext cx="2667000" cy="3352800"/>
          </a:xfrm>
          <a:prstGeom prst="rect">
            <a:avLst/>
          </a:prstGeom>
        </p:spPr>
      </p:pic>
      <p:sp>
        <p:nvSpPr>
          <p:cNvPr id="12" name="Rectangle 11"/>
          <p:cNvSpPr/>
          <p:nvPr/>
        </p:nvSpPr>
        <p:spPr>
          <a:xfrm>
            <a:off x="2743200" y="1524000"/>
            <a:ext cx="6400800" cy="3416320"/>
          </a:xfrm>
          <a:prstGeom prst="rect">
            <a:avLst/>
          </a:prstGeom>
        </p:spPr>
        <p:txBody>
          <a:bodyPr wrap="square">
            <a:spAutoFit/>
          </a:bodyPr>
          <a:lstStyle/>
          <a:p>
            <a:r>
              <a:rPr lang="en-US" sz="2400" b="1" dirty="0">
                <a:solidFill>
                  <a:prstClr val="white"/>
                </a:solidFill>
              </a:rPr>
              <a:t>The Bible tells how God delivered the children of Israel from Egypt by inflicting ten plagues on the Egyptians, the last of which was the death of the first born. The Israelites were instructed to mark the door post of their homes with the blood of a spotless lamb. Upon seeing this, the spirit of the Lord passed over their homes and their first born were spared. </a:t>
            </a:r>
            <a:r>
              <a:rPr lang="en-US" sz="2400" b="1" dirty="0">
                <a:solidFill>
                  <a:prstClr val="black"/>
                </a:solidFill>
              </a:rPr>
              <a:t> </a:t>
            </a: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52400"/>
            <a:ext cx="5562600" cy="838200"/>
          </a:xfrm>
        </p:spPr>
        <p:txBody>
          <a:bodyPr/>
          <a:lstStyle/>
          <a:p>
            <a:r>
              <a:rPr lang="en-US" dirty="0" smtClean="0"/>
              <a:t>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10" name="Picture 9" descr="pasover2 001.jpg"/>
          <p:cNvPicPr>
            <a:picLocks noChangeAspect="1"/>
          </p:cNvPicPr>
          <p:nvPr/>
        </p:nvPicPr>
        <p:blipFill>
          <a:blip r:embed="rId2" cstate="print"/>
          <a:stretch>
            <a:fillRect/>
          </a:stretch>
        </p:blipFill>
        <p:spPr>
          <a:xfrm>
            <a:off x="0" y="0"/>
            <a:ext cx="2667000" cy="3505200"/>
          </a:xfrm>
          <a:prstGeom prst="rect">
            <a:avLst/>
          </a:prstGeom>
        </p:spPr>
      </p:pic>
      <p:pic>
        <p:nvPicPr>
          <p:cNvPr id="11" name="Picture 10" descr="passover3 001.jpg"/>
          <p:cNvPicPr>
            <a:picLocks noChangeAspect="1"/>
          </p:cNvPicPr>
          <p:nvPr/>
        </p:nvPicPr>
        <p:blipFill>
          <a:blip r:embed="rId3" cstate="print"/>
          <a:stretch>
            <a:fillRect/>
          </a:stretch>
        </p:blipFill>
        <p:spPr>
          <a:xfrm>
            <a:off x="0" y="3505200"/>
            <a:ext cx="2667000" cy="3352800"/>
          </a:xfrm>
          <a:prstGeom prst="rect">
            <a:avLst/>
          </a:prstGeom>
        </p:spPr>
      </p:pic>
      <p:sp>
        <p:nvSpPr>
          <p:cNvPr id="13" name="Rectangle 12"/>
          <p:cNvSpPr/>
          <p:nvPr/>
        </p:nvSpPr>
        <p:spPr>
          <a:xfrm>
            <a:off x="2895600" y="609600"/>
            <a:ext cx="6248400" cy="830997"/>
          </a:xfrm>
          <a:prstGeom prst="rect">
            <a:avLst/>
          </a:prstGeom>
        </p:spPr>
        <p:txBody>
          <a:bodyPr wrap="square">
            <a:spAutoFit/>
          </a:bodyPr>
          <a:lstStyle/>
          <a:p>
            <a:r>
              <a:rPr lang="en-US" sz="2400" b="1" baseline="30000" dirty="0">
                <a:solidFill>
                  <a:prstClr val="white"/>
                </a:solidFill>
              </a:rPr>
              <a:t>1</a:t>
            </a:r>
            <a:r>
              <a:rPr lang="en-US" sz="2400" b="1" dirty="0">
                <a:solidFill>
                  <a:prstClr val="white"/>
                </a:solidFill>
              </a:rPr>
              <a:t> Now the LORD spoke to Moses and Aaron in the land of Egypt, saying,</a:t>
            </a:r>
            <a:endParaRPr lang="en-US" sz="2400" b="1" dirty="0">
              <a:solidFill>
                <a:prstClr val="white"/>
              </a:solidFill>
            </a:endParaRPr>
          </a:p>
        </p:txBody>
      </p:sp>
      <p:sp>
        <p:nvSpPr>
          <p:cNvPr id="15" name="Rectangle 14"/>
          <p:cNvSpPr/>
          <p:nvPr/>
        </p:nvSpPr>
        <p:spPr>
          <a:xfrm>
            <a:off x="2895600" y="1295400"/>
            <a:ext cx="5943600" cy="1569660"/>
          </a:xfrm>
          <a:prstGeom prst="rect">
            <a:avLst/>
          </a:prstGeom>
        </p:spPr>
        <p:txBody>
          <a:bodyPr wrap="square">
            <a:spAutoFit/>
          </a:bodyPr>
          <a:lstStyle/>
          <a:p>
            <a:r>
              <a:rPr lang="en-US" b="1" dirty="0">
                <a:solidFill>
                  <a:prstClr val="white"/>
                </a:solidFill>
              </a:rPr>
              <a:t> </a:t>
            </a:r>
            <a:r>
              <a:rPr lang="en-US" sz="2400" b="1" baseline="30000" dirty="0">
                <a:solidFill>
                  <a:prstClr val="white"/>
                </a:solidFill>
              </a:rPr>
              <a:t>5</a:t>
            </a:r>
            <a:r>
              <a:rPr lang="en-US" sz="2400" b="1" dirty="0">
                <a:solidFill>
                  <a:prstClr val="white"/>
                </a:solidFill>
              </a:rPr>
              <a:t> Your lamb shall be without blemish, a male of the first year. You may take </a:t>
            </a:r>
            <a:r>
              <a:rPr lang="en-US" sz="2400" b="1" i="1" dirty="0">
                <a:solidFill>
                  <a:prstClr val="white"/>
                </a:solidFill>
              </a:rPr>
              <a:t>it</a:t>
            </a:r>
            <a:r>
              <a:rPr lang="en-US" sz="2400" b="1" dirty="0">
                <a:solidFill>
                  <a:prstClr val="white"/>
                </a:solidFill>
              </a:rPr>
              <a:t> from the sheep or from the goats.</a:t>
            </a:r>
            <a:endParaRPr lang="en-US" sz="2400" b="1" dirty="0">
              <a:solidFill>
                <a:prstClr val="white"/>
              </a:solidFill>
            </a:endParaRPr>
          </a:p>
        </p:txBody>
      </p:sp>
      <p:sp>
        <p:nvSpPr>
          <p:cNvPr id="16" name="Rectangle 15"/>
          <p:cNvSpPr/>
          <p:nvPr/>
        </p:nvSpPr>
        <p:spPr>
          <a:xfrm>
            <a:off x="2819400" y="2703016"/>
            <a:ext cx="6324600" cy="4154984"/>
          </a:xfrm>
          <a:prstGeom prst="rect">
            <a:avLst/>
          </a:prstGeom>
        </p:spPr>
        <p:txBody>
          <a:bodyPr wrap="square">
            <a:spAutoFit/>
          </a:bodyPr>
          <a:lstStyle/>
          <a:p>
            <a:r>
              <a:rPr lang="en-US" sz="2400" b="1" baseline="30000" dirty="0">
                <a:solidFill>
                  <a:prstClr val="white"/>
                </a:solidFill>
              </a:rPr>
              <a:t>13</a:t>
            </a:r>
            <a:r>
              <a:rPr lang="en-US" sz="2400" dirty="0">
                <a:solidFill>
                  <a:prstClr val="white"/>
                </a:solidFill>
              </a:rPr>
              <a:t> </a:t>
            </a:r>
            <a:r>
              <a:rPr lang="en-US" sz="2400" b="1" dirty="0">
                <a:solidFill>
                  <a:prstClr val="white"/>
                </a:solidFill>
              </a:rPr>
              <a:t>Now the blood shall be a sign for you on the houses where you </a:t>
            </a:r>
            <a:r>
              <a:rPr lang="en-US" sz="2400" b="1" i="1" dirty="0">
                <a:solidFill>
                  <a:prstClr val="white"/>
                </a:solidFill>
              </a:rPr>
              <a:t>are.</a:t>
            </a:r>
            <a:r>
              <a:rPr lang="en-US" sz="2400" b="1" dirty="0">
                <a:solidFill>
                  <a:prstClr val="white"/>
                </a:solidFill>
              </a:rPr>
              <a:t> And when I see the blood, I will pass over you; and the plague shall not be on you to destroy </a:t>
            </a:r>
            <a:r>
              <a:rPr lang="en-US" sz="2400" b="1" i="1" dirty="0">
                <a:solidFill>
                  <a:prstClr val="white"/>
                </a:solidFill>
              </a:rPr>
              <a:t>you</a:t>
            </a:r>
            <a:r>
              <a:rPr lang="en-US" sz="2400" b="1" dirty="0">
                <a:solidFill>
                  <a:prstClr val="white"/>
                </a:solidFill>
              </a:rPr>
              <a:t> when I strike the land of Egypt. </a:t>
            </a:r>
            <a:br>
              <a:rPr lang="en-US" sz="2400" b="1" dirty="0">
                <a:solidFill>
                  <a:prstClr val="white"/>
                </a:solidFill>
              </a:rPr>
            </a:br>
            <a:r>
              <a:rPr lang="en-US" sz="2400" b="1" baseline="30000" dirty="0">
                <a:solidFill>
                  <a:prstClr val="white"/>
                </a:solidFill>
              </a:rPr>
              <a:t>14</a:t>
            </a:r>
            <a:r>
              <a:rPr lang="en-US" sz="2400" b="1" dirty="0">
                <a:solidFill>
                  <a:prstClr val="white"/>
                </a:solidFill>
              </a:rPr>
              <a:t> ‘So this day shall be to you a memorial; and you shall keep it as a feast to the LORD throughout your generations. You shall keep it as a feast by an everlasting ordinance.</a:t>
            </a:r>
            <a:endParaRPr lang="en-US" sz="2400" b="1" dirty="0">
              <a:solidFill>
                <a:prstClr val="white"/>
              </a:solidFill>
            </a:endParaRPr>
          </a:p>
        </p:txBody>
      </p:sp>
      <p:sp>
        <p:nvSpPr>
          <p:cNvPr id="18" name="Rectangle 17"/>
          <p:cNvSpPr/>
          <p:nvPr/>
        </p:nvSpPr>
        <p:spPr>
          <a:xfrm>
            <a:off x="3810000" y="0"/>
            <a:ext cx="4070345" cy="584775"/>
          </a:xfrm>
          <a:prstGeom prst="rect">
            <a:avLst/>
          </a:prstGeom>
        </p:spPr>
        <p:txBody>
          <a:bodyPr wrap="none">
            <a:spAutoFit/>
          </a:bodyPr>
          <a:lstStyle/>
          <a:p>
            <a:r>
              <a:rPr lang="en-US" sz="3200" dirty="0">
                <a:solidFill>
                  <a:srgbClr val="F9B639">
                    <a:lumMod val="60000"/>
                    <a:lumOff val="40000"/>
                  </a:srgbClr>
                </a:solidFill>
              </a:rPr>
              <a:t>EXODUS 12:1,5,13,14</a:t>
            </a:r>
            <a:endParaRPr lang="en-US" sz="3200" dirty="0">
              <a:solidFill>
                <a:srgbClr val="F9B639">
                  <a:lumMod val="60000"/>
                  <a:lumOff val="40000"/>
                </a:srgbClr>
              </a:solidFill>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228600"/>
            <a:ext cx="6248400" cy="1039368"/>
          </a:xfrm>
        </p:spPr>
        <p:txBody>
          <a:bodyPr/>
          <a:lstStyle/>
          <a:p>
            <a:r>
              <a:rPr lang="en-US" dirty="0" smtClean="0"/>
              <a:t>the fast of </a:t>
            </a:r>
            <a:r>
              <a:rPr lang="en-US" dirty="0" err="1" smtClean="0"/>
              <a:t>tisha</a:t>
            </a:r>
            <a:r>
              <a:rPr lang="en-US" dirty="0" smtClean="0"/>
              <a:t> </a:t>
            </a:r>
            <a:r>
              <a:rPr lang="en-US" dirty="0" err="1" smtClean="0"/>
              <a:t>B’av</a:t>
            </a:r>
            <a:r>
              <a:rPr lang="en-US" dirty="0" smtClean="0"/>
              <a:t>  </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76962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sp>
        <p:nvSpPr>
          <p:cNvPr id="5" name="Rectangle 4"/>
          <p:cNvSpPr/>
          <p:nvPr/>
        </p:nvSpPr>
        <p:spPr>
          <a:xfrm>
            <a:off x="4417951" y="3244334"/>
            <a:ext cx="253596" cy="369332"/>
          </a:xfrm>
          <a:prstGeom prst="rect">
            <a:avLst/>
          </a:prstGeom>
        </p:spPr>
        <p:txBody>
          <a:bodyPr wrap="none">
            <a:spAutoFit/>
          </a:bodyPr>
          <a:lstStyle/>
          <a:p>
            <a:r>
              <a:rPr lang="en-US" dirty="0">
                <a:solidFill>
                  <a:prstClr val="black"/>
                </a:solidFill>
              </a:rPr>
              <a:t> </a:t>
            </a:r>
            <a:endParaRPr lang="en-US" dirty="0">
              <a:solidFill>
                <a:prstClr val="black"/>
              </a:solidFill>
            </a:endParaRPr>
          </a:p>
        </p:txBody>
      </p:sp>
      <p:sp>
        <p:nvSpPr>
          <p:cNvPr id="6" name="Rectangle 5"/>
          <p:cNvSpPr/>
          <p:nvPr/>
        </p:nvSpPr>
        <p:spPr>
          <a:xfrm>
            <a:off x="2819400" y="1524000"/>
            <a:ext cx="6324600" cy="3046988"/>
          </a:xfrm>
          <a:prstGeom prst="rect">
            <a:avLst/>
          </a:prstGeom>
        </p:spPr>
        <p:txBody>
          <a:bodyPr wrap="square">
            <a:spAutoFit/>
          </a:bodyPr>
          <a:lstStyle/>
          <a:p>
            <a:r>
              <a:rPr lang="en-US" sz="2400" b="1" dirty="0" err="1">
                <a:solidFill>
                  <a:prstClr val="white"/>
                </a:solidFill>
              </a:rPr>
              <a:t>Tisha</a:t>
            </a:r>
            <a:r>
              <a:rPr lang="en-US" sz="2400" b="1" dirty="0">
                <a:solidFill>
                  <a:prstClr val="white"/>
                </a:solidFill>
              </a:rPr>
              <a:t> </a:t>
            </a:r>
            <a:r>
              <a:rPr lang="en-US" sz="2400" b="1" dirty="0" err="1">
                <a:solidFill>
                  <a:prstClr val="white"/>
                </a:solidFill>
              </a:rPr>
              <a:t>B’Av</a:t>
            </a:r>
            <a:r>
              <a:rPr lang="en-US" sz="2400" b="1" dirty="0">
                <a:solidFill>
                  <a:prstClr val="white"/>
                </a:solidFill>
              </a:rPr>
              <a:t> is a designated day of mourning for the Jews and memorializes, among other events, the  destruction of Jerusalem and the temple of Solomon by Babylon in 586 BC and the destruction of Jerusalem again by the Romans in 70 AD which also destroyed the temple built by Herod.        </a:t>
            </a:r>
            <a:endParaRPr lang="en-US" sz="2400" b="1" dirty="0">
              <a:solidFill>
                <a:prstClr val="white"/>
              </a:solidFill>
            </a:endParaRPr>
          </a:p>
        </p:txBody>
      </p:sp>
      <p:pic>
        <p:nvPicPr>
          <p:cNvPr id="11" name="Picture 10" descr="temple3 001.jpg"/>
          <p:cNvPicPr>
            <a:picLocks noChangeAspect="1"/>
          </p:cNvPicPr>
          <p:nvPr/>
        </p:nvPicPr>
        <p:blipFill>
          <a:blip r:embed="rId2" cstate="print"/>
          <a:stretch>
            <a:fillRect/>
          </a:stretch>
        </p:blipFill>
        <p:spPr>
          <a:xfrm>
            <a:off x="0" y="0"/>
            <a:ext cx="2667000" cy="3657600"/>
          </a:xfrm>
          <a:prstGeom prst="rect">
            <a:avLst/>
          </a:prstGeom>
        </p:spPr>
      </p:pic>
      <p:pic>
        <p:nvPicPr>
          <p:cNvPr id="12" name="Picture 11" descr="temple 6.jpg"/>
          <p:cNvPicPr>
            <a:picLocks noChangeAspect="1"/>
          </p:cNvPicPr>
          <p:nvPr/>
        </p:nvPicPr>
        <p:blipFill>
          <a:blip r:embed="rId3" cstate="print"/>
          <a:stretch>
            <a:fillRect/>
          </a:stretch>
        </p:blipFill>
        <p:spPr>
          <a:xfrm>
            <a:off x="0" y="3657600"/>
            <a:ext cx="2667000" cy="3200400"/>
          </a:xfrm>
          <a:prstGeom prst="rect">
            <a:avLst/>
          </a:prstGeom>
        </p:spPr>
      </p:pic>
      <p:sp>
        <p:nvSpPr>
          <p:cNvPr id="10" name="Rectangle 9"/>
          <p:cNvSpPr/>
          <p:nvPr/>
        </p:nvSpPr>
        <p:spPr>
          <a:xfrm>
            <a:off x="2895600" y="4876800"/>
            <a:ext cx="6019800" cy="830997"/>
          </a:xfrm>
          <a:prstGeom prst="rect">
            <a:avLst/>
          </a:prstGeom>
        </p:spPr>
        <p:txBody>
          <a:bodyPr wrap="square">
            <a:spAutoFit/>
          </a:bodyPr>
          <a:lstStyle/>
          <a:p>
            <a:r>
              <a:rPr lang="en-US" sz="2400" b="1" dirty="0">
                <a:solidFill>
                  <a:prstClr val="white"/>
                </a:solidFill>
              </a:rPr>
              <a:t>The details of these events are given in </a:t>
            </a:r>
            <a:br>
              <a:rPr lang="en-US" sz="2400" b="1" dirty="0">
                <a:solidFill>
                  <a:prstClr val="white"/>
                </a:solidFill>
              </a:rPr>
            </a:br>
            <a:r>
              <a:rPr lang="en-US" sz="2400" b="1" dirty="0">
                <a:solidFill>
                  <a:prstClr val="white"/>
                </a:solidFill>
              </a:rPr>
              <a:t>II Kings 25:8-11 and Matthew 24.</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381000"/>
            <a:ext cx="5562600" cy="1039368"/>
          </a:xfrm>
        </p:spPr>
        <p:txBody>
          <a:bodyPr/>
          <a:lstStyle/>
          <a:p>
            <a:r>
              <a:rPr lang="en-US" dirty="0" smtClean="0"/>
              <a:t>The wailing wall</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2590800" y="137160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6" name="Picture 5" descr="jerusalem1 307.jpg"/>
          <p:cNvPicPr>
            <a:picLocks noChangeAspect="1"/>
          </p:cNvPicPr>
          <p:nvPr/>
        </p:nvPicPr>
        <p:blipFill>
          <a:blip r:embed="rId2" cstate="print"/>
          <a:stretch>
            <a:fillRect/>
          </a:stretch>
        </p:blipFill>
        <p:spPr>
          <a:xfrm>
            <a:off x="0" y="0"/>
            <a:ext cx="2667000" cy="3581400"/>
          </a:xfrm>
          <a:prstGeom prst="rect">
            <a:avLst/>
          </a:prstGeom>
        </p:spPr>
      </p:pic>
      <p:pic>
        <p:nvPicPr>
          <p:cNvPr id="8" name="Picture 7" descr="DSC_0244.jpg"/>
          <p:cNvPicPr>
            <a:picLocks noChangeAspect="1"/>
          </p:cNvPicPr>
          <p:nvPr/>
        </p:nvPicPr>
        <p:blipFill>
          <a:blip r:embed="rId3" cstate="print"/>
          <a:stretch>
            <a:fillRect/>
          </a:stretch>
        </p:blipFill>
        <p:spPr>
          <a:xfrm>
            <a:off x="0" y="3581400"/>
            <a:ext cx="2667000" cy="3276600"/>
          </a:xfrm>
          <a:prstGeom prst="rect">
            <a:avLst/>
          </a:prstGeom>
        </p:spPr>
      </p:pic>
      <p:sp>
        <p:nvSpPr>
          <p:cNvPr id="12" name="Rectangle 11"/>
          <p:cNvSpPr/>
          <p:nvPr/>
        </p:nvSpPr>
        <p:spPr>
          <a:xfrm>
            <a:off x="2743200" y="685800"/>
            <a:ext cx="6400800" cy="6740307"/>
          </a:xfrm>
          <a:prstGeom prst="rect">
            <a:avLst/>
          </a:prstGeom>
        </p:spPr>
        <p:txBody>
          <a:bodyPr wrap="square">
            <a:spAutoFit/>
          </a:bodyPr>
          <a:lstStyle/>
          <a:p>
            <a:r>
              <a:rPr lang="en-US" sz="2400" b="1" dirty="0">
                <a:solidFill>
                  <a:prstClr val="white"/>
                </a:solidFill>
              </a:rPr>
              <a:t>The western wall is a remnant of the ancient wall that surrounded the Jewish temples courtyard, and is one of the most sacred sites in Judaism. Just about half the wall including  seventeen courses located below street level, dates from the end of the second temple period and was constructed by Herod the Great around 19 BC. </a:t>
            </a:r>
          </a:p>
          <a:p>
            <a:r>
              <a:rPr lang="en-US" sz="2400" b="1" dirty="0">
                <a:solidFill>
                  <a:prstClr val="white"/>
                </a:solidFill>
              </a:rPr>
              <a:t>The siege of Jerusalem in the year 70 AD was the decisive event of the first Jewish-Roman war. The siege ended with the sacking of the city and the destruction of its famous temple. Jesus predicted the destruction of Jerusalem in detail in both Matthew and Luke. </a:t>
            </a:r>
          </a:p>
          <a:p>
            <a:endParaRPr lang="en-US" sz="2400" b="1" dirty="0">
              <a:solidFill>
                <a:prstClr val="white"/>
              </a:solidFill>
            </a:endParaRPr>
          </a:p>
          <a:p>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2806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381000"/>
            <a:ext cx="5562600" cy="1039368"/>
          </a:xfrm>
        </p:spPr>
        <p:txBody>
          <a:bodyPr/>
          <a:lstStyle/>
          <a:p>
            <a:r>
              <a:rPr lang="en-US" dirty="0" smtClean="0"/>
              <a:t>The wailing wall</a:t>
            </a:r>
            <a:endParaRPr lang="en-US" dirty="0"/>
          </a:p>
        </p:txBody>
      </p:sp>
      <p:sp>
        <p:nvSpPr>
          <p:cNvPr id="3" name="Subtitle 2"/>
          <p:cNvSpPr>
            <a:spLocks noGrp="1"/>
          </p:cNvSpPr>
          <p:nvPr>
            <p:ph type="subTitle" idx="1"/>
          </p:nvPr>
        </p:nvSpPr>
        <p:spPr>
          <a:xfrm>
            <a:off x="-3352800" y="990600"/>
            <a:ext cx="5943600" cy="5867400"/>
          </a:xfrm>
        </p:spPr>
        <p:txBody>
          <a:bodyPr>
            <a:normAutofit/>
          </a:bodyPr>
          <a:lstStyle/>
          <a:p>
            <a:r>
              <a:rPr lang="en-US" dirty="0" smtClean="0"/>
              <a:t> </a:t>
            </a:r>
            <a:br>
              <a:rPr lang="en-US" dirty="0" smtClean="0"/>
            </a:br>
            <a:endParaRPr lang="en-US" dirty="0" smtClean="0"/>
          </a:p>
          <a:p>
            <a:endParaRPr lang="en-US" dirty="0">
              <a:solidFill>
                <a:schemeClr val="bg1"/>
              </a:solidFill>
            </a:endParaRPr>
          </a:p>
        </p:txBody>
      </p:sp>
      <p:sp>
        <p:nvSpPr>
          <p:cNvPr id="7" name="Rectangle 6"/>
          <p:cNvSpPr/>
          <p:nvPr/>
        </p:nvSpPr>
        <p:spPr>
          <a:xfrm>
            <a:off x="3200400" y="0"/>
            <a:ext cx="4572000" cy="369332"/>
          </a:xfrm>
          <a:prstGeom prst="rect">
            <a:avLst/>
          </a:prstGeom>
        </p:spPr>
        <p:txBody>
          <a:bodyPr>
            <a:spAutoFit/>
          </a:bodyPr>
          <a:lstStyle/>
          <a:p>
            <a:r>
              <a:rPr lang="en-US" dirty="0">
                <a:solidFill>
                  <a:prstClr val="black"/>
                </a:solidFill>
              </a:rPr>
              <a:t>	</a:t>
            </a:r>
            <a:endParaRPr lang="en-US" dirty="0">
              <a:solidFill>
                <a:prstClr val="black"/>
              </a:solidFill>
            </a:endParaRPr>
          </a:p>
        </p:txBody>
      </p:sp>
      <p:pic>
        <p:nvPicPr>
          <p:cNvPr id="6" name="Picture 5" descr="jerusalem1 307.jpg"/>
          <p:cNvPicPr>
            <a:picLocks noChangeAspect="1"/>
          </p:cNvPicPr>
          <p:nvPr/>
        </p:nvPicPr>
        <p:blipFill>
          <a:blip r:embed="rId2" cstate="print"/>
          <a:stretch>
            <a:fillRect/>
          </a:stretch>
        </p:blipFill>
        <p:spPr>
          <a:xfrm>
            <a:off x="0" y="0"/>
            <a:ext cx="2667000" cy="3581400"/>
          </a:xfrm>
          <a:prstGeom prst="rect">
            <a:avLst/>
          </a:prstGeom>
        </p:spPr>
      </p:pic>
      <p:pic>
        <p:nvPicPr>
          <p:cNvPr id="8" name="Picture 7" descr="DSC_0244.jpg"/>
          <p:cNvPicPr>
            <a:picLocks noChangeAspect="1"/>
          </p:cNvPicPr>
          <p:nvPr/>
        </p:nvPicPr>
        <p:blipFill>
          <a:blip r:embed="rId3" cstate="print"/>
          <a:stretch>
            <a:fillRect/>
          </a:stretch>
        </p:blipFill>
        <p:spPr>
          <a:xfrm>
            <a:off x="0" y="3581400"/>
            <a:ext cx="2667000" cy="3276600"/>
          </a:xfrm>
          <a:prstGeom prst="rect">
            <a:avLst/>
          </a:prstGeom>
        </p:spPr>
      </p:pic>
      <p:sp>
        <p:nvSpPr>
          <p:cNvPr id="9" name="Rectangle 8"/>
          <p:cNvSpPr/>
          <p:nvPr/>
        </p:nvSpPr>
        <p:spPr>
          <a:xfrm>
            <a:off x="4343400" y="1676400"/>
            <a:ext cx="3278654" cy="584775"/>
          </a:xfrm>
          <a:prstGeom prst="rect">
            <a:avLst/>
          </a:prstGeom>
        </p:spPr>
        <p:txBody>
          <a:bodyPr wrap="none">
            <a:spAutoFit/>
          </a:bodyPr>
          <a:lstStyle/>
          <a:p>
            <a:r>
              <a:rPr lang="en-US" sz="3200" dirty="0">
                <a:solidFill>
                  <a:srgbClr val="F9B639">
                    <a:lumMod val="60000"/>
                    <a:lumOff val="40000"/>
                  </a:srgbClr>
                </a:solidFill>
              </a:rPr>
              <a:t>MATTHEW 24:1,2</a:t>
            </a:r>
            <a:endParaRPr lang="en-US" sz="3200" dirty="0">
              <a:solidFill>
                <a:srgbClr val="F9B639">
                  <a:lumMod val="60000"/>
                  <a:lumOff val="40000"/>
                </a:srgbClr>
              </a:solidFill>
            </a:endParaRPr>
          </a:p>
        </p:txBody>
      </p:sp>
      <p:sp>
        <p:nvSpPr>
          <p:cNvPr id="10" name="Rectangle 9"/>
          <p:cNvSpPr/>
          <p:nvPr/>
        </p:nvSpPr>
        <p:spPr>
          <a:xfrm>
            <a:off x="2819400" y="2362200"/>
            <a:ext cx="6324600" cy="2677656"/>
          </a:xfrm>
          <a:prstGeom prst="rect">
            <a:avLst/>
          </a:prstGeom>
        </p:spPr>
        <p:txBody>
          <a:bodyPr wrap="square">
            <a:spAutoFit/>
          </a:bodyPr>
          <a:lstStyle/>
          <a:p>
            <a:r>
              <a:rPr lang="en-US" sz="2400" b="1" dirty="0">
                <a:solidFill>
                  <a:prstClr val="black"/>
                </a:solidFill>
              </a:rPr>
              <a:t> </a:t>
            </a:r>
            <a:r>
              <a:rPr lang="en-US" sz="2400" b="1" baseline="30000" dirty="0">
                <a:solidFill>
                  <a:prstClr val="white"/>
                </a:solidFill>
              </a:rPr>
              <a:t>1</a:t>
            </a:r>
            <a:r>
              <a:rPr lang="en-US" sz="2400" b="1" dirty="0">
                <a:solidFill>
                  <a:prstClr val="white"/>
                </a:solidFill>
              </a:rPr>
              <a:t> Then Jesus went out and departed from the temple, and His disciples came up to show Him the buildings of the temple. </a:t>
            </a:r>
            <a:r>
              <a:rPr lang="en-US" sz="2400" b="1" baseline="30000" dirty="0">
                <a:solidFill>
                  <a:prstClr val="white"/>
                </a:solidFill>
              </a:rPr>
              <a:t>2</a:t>
            </a:r>
            <a:r>
              <a:rPr lang="en-US" sz="2400" b="1" dirty="0">
                <a:solidFill>
                  <a:prstClr val="white"/>
                </a:solidFill>
              </a:rPr>
              <a:t> And Jesus said to them, “Do you not see all these things? Assuredly, I say to you, not </a:t>
            </a:r>
            <a:r>
              <a:rPr lang="en-US" sz="2400" b="1" i="1" dirty="0">
                <a:solidFill>
                  <a:prstClr val="white"/>
                </a:solidFill>
              </a:rPr>
              <a:t>one</a:t>
            </a:r>
            <a:r>
              <a:rPr lang="en-US" sz="2400" b="1" dirty="0">
                <a:solidFill>
                  <a:prstClr val="white"/>
                </a:solidFill>
              </a:rPr>
              <a:t> stone shall be left here upon another, that shall not be thrown down.”</a:t>
            </a:r>
            <a:endParaRPr lang="en-US" sz="2400" b="1" dirty="0">
              <a:solidFill>
                <a:prstClr val="white"/>
              </a:solidFill>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848600" cy="1066800"/>
          </a:xfrm>
        </p:spPr>
        <p:txBody>
          <a:bodyPr>
            <a:normAutofit fontScale="90000"/>
          </a:bodyPr>
          <a:lstStyle/>
          <a:p>
            <a:r>
              <a:rPr lang="en-US" dirty="0" smtClean="0"/>
              <a:t>The preservation of the scriptures </a:t>
            </a:r>
            <a:endParaRPr lang="en-US" dirty="0"/>
          </a:p>
        </p:txBody>
      </p:sp>
      <p:sp>
        <p:nvSpPr>
          <p:cNvPr id="3" name="Subtitle 2"/>
          <p:cNvSpPr>
            <a:spLocks noGrp="1"/>
          </p:cNvSpPr>
          <p:nvPr>
            <p:ph type="subTitle" idx="1"/>
          </p:nvPr>
        </p:nvSpPr>
        <p:spPr>
          <a:xfrm>
            <a:off x="0" y="1676400"/>
            <a:ext cx="9144000" cy="1752600"/>
          </a:xfrm>
        </p:spPr>
        <p:txBody>
          <a:bodyPr>
            <a:noAutofit/>
          </a:bodyPr>
          <a:lstStyle/>
          <a:p>
            <a:r>
              <a:rPr lang="en-US" b="1" dirty="0" smtClean="0"/>
              <a:t>The writers of the Bible intended to convey reliable history to its readers, and they  were in a position to know what they were talking about.</a:t>
            </a:r>
          </a:p>
          <a:p>
            <a:endParaRPr lang="en-US" b="1" dirty="0" smtClean="0"/>
          </a:p>
          <a:p>
            <a:r>
              <a:rPr lang="en-US" b="1" dirty="0" smtClean="0"/>
              <a:t>The documents are self-consistent and consistent with all other reliable history as we have seen in previous slides. </a:t>
            </a:r>
          </a:p>
          <a:p>
            <a:endParaRPr lang="en-US" b="1" dirty="0" smtClean="0"/>
          </a:p>
          <a:p>
            <a:endParaRPr lang="en-US" sz="2400" b="1" dirty="0" smtClean="0"/>
          </a:p>
          <a:p>
            <a:endParaRPr lang="en-US" b="1" dirty="0" smtClean="0"/>
          </a:p>
          <a:p>
            <a:endParaRPr lang="en-US" b="1" dirty="0" smtClean="0"/>
          </a:p>
          <a:p>
            <a:endParaRPr lang="en-US" b="1" dirty="0" smtClean="0"/>
          </a:p>
          <a:p>
            <a:r>
              <a:rPr lang="en-US" b="1" dirty="0" smtClean="0"/>
              <a:t>   </a:t>
            </a:r>
            <a:endParaRPr lang="en-US" b="1" dirty="0"/>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848600" cy="1066800"/>
          </a:xfrm>
        </p:spPr>
        <p:txBody>
          <a:bodyPr>
            <a:normAutofit fontScale="90000"/>
          </a:bodyPr>
          <a:lstStyle/>
          <a:p>
            <a:r>
              <a:rPr lang="en-US" dirty="0" smtClean="0"/>
              <a:t>The preservation of the scriptures </a:t>
            </a:r>
            <a:endParaRPr lang="en-US" dirty="0"/>
          </a:p>
        </p:txBody>
      </p:sp>
      <p:sp>
        <p:nvSpPr>
          <p:cNvPr id="3" name="Subtitle 2"/>
          <p:cNvSpPr>
            <a:spLocks noGrp="1"/>
          </p:cNvSpPr>
          <p:nvPr>
            <p:ph type="subTitle" idx="1"/>
          </p:nvPr>
        </p:nvSpPr>
        <p:spPr>
          <a:xfrm>
            <a:off x="0" y="1143000"/>
            <a:ext cx="9144000" cy="1752600"/>
          </a:xfrm>
        </p:spPr>
        <p:txBody>
          <a:bodyPr>
            <a:noAutofit/>
          </a:bodyPr>
          <a:lstStyle/>
          <a:p>
            <a:endParaRPr lang="en-US" sz="2400" b="1" dirty="0" smtClean="0"/>
          </a:p>
          <a:p>
            <a:r>
              <a:rPr lang="en-US" b="1" dirty="0" smtClean="0"/>
              <a:t>The preservation of the manuscripts themselves shows that the writers knew how important the scriptures were and that is why they were so meticulous in their copying practices.</a:t>
            </a:r>
          </a:p>
          <a:p>
            <a:endParaRPr lang="en-US" b="1" dirty="0" smtClean="0"/>
          </a:p>
          <a:p>
            <a:r>
              <a:rPr lang="en-US" b="1" dirty="0" smtClean="0"/>
              <a:t>The following slides are a sampling of some of the oldest of these copies and show how trustworthy the process of preservation has been.  </a:t>
            </a:r>
          </a:p>
          <a:p>
            <a:endParaRPr lang="en-US" b="1" dirty="0" smtClean="0"/>
          </a:p>
          <a:p>
            <a:r>
              <a:rPr lang="en-US" b="1" dirty="0" smtClean="0"/>
              <a:t>     </a:t>
            </a:r>
          </a:p>
          <a:p>
            <a:endParaRPr lang="en-US" sz="2400" b="1" dirty="0" smtClean="0"/>
          </a:p>
          <a:p>
            <a:endParaRPr lang="en-US" sz="2400" b="1" dirty="0" smtClean="0"/>
          </a:p>
          <a:p>
            <a:endParaRPr lang="en-US" b="1" dirty="0" smtClean="0"/>
          </a:p>
          <a:p>
            <a:endParaRPr lang="en-US" b="1" dirty="0" smtClean="0"/>
          </a:p>
          <a:p>
            <a:endParaRPr lang="en-US" b="1" dirty="0" smtClean="0"/>
          </a:p>
          <a:p>
            <a:r>
              <a:rPr lang="en-US" b="1" dirty="0" smtClean="0"/>
              <a:t>   </a:t>
            </a:r>
            <a:endParaRPr lang="en-US" b="1" dirty="0"/>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1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5717</Words>
  <Application>Microsoft Office PowerPoint</Application>
  <PresentationFormat>On-screen Show (4:3)</PresentationFormat>
  <Paragraphs>626</Paragraphs>
  <Slides>123</Slides>
  <Notes>18</Notes>
  <HiddenSlides>7</HiddenSlides>
  <MMClips>0</MMClips>
  <ScaleCrop>false</ScaleCrop>
  <HeadingPairs>
    <vt:vector size="4" baseType="variant">
      <vt:variant>
        <vt:lpstr>Theme</vt:lpstr>
      </vt:variant>
      <vt:variant>
        <vt:i4>3</vt:i4>
      </vt:variant>
      <vt:variant>
        <vt:lpstr>Slide Titles</vt:lpstr>
      </vt:variant>
      <vt:variant>
        <vt:i4>123</vt:i4>
      </vt:variant>
    </vt:vector>
  </HeadingPairs>
  <TitlesOfParts>
    <vt:vector size="126" baseType="lpstr">
      <vt:lpstr>Flow</vt:lpstr>
      <vt:lpstr>Apex</vt:lpstr>
      <vt:lpstr>1_Opulent</vt:lpstr>
      <vt:lpstr>LESSON 1</vt:lpstr>
      <vt:lpstr>introduction   </vt:lpstr>
      <vt:lpstr>Introduction</vt:lpstr>
      <vt:lpstr>introduction  </vt:lpstr>
      <vt:lpstr>Slide 5</vt:lpstr>
      <vt:lpstr> </vt:lpstr>
      <vt:lpstr> </vt:lpstr>
      <vt:lpstr>Hebrews 4 :12-13</vt:lpstr>
      <vt:lpstr>1 PETER 1:23-25</vt:lpstr>
      <vt:lpstr>Slide 10</vt:lpstr>
      <vt:lpstr>2 TIMOTHY  3:16-17</vt:lpstr>
      <vt:lpstr>2 peter 1:20-21</vt:lpstr>
      <vt:lpstr>Slide 13</vt:lpstr>
      <vt:lpstr>Exodus 20:22</vt:lpstr>
      <vt:lpstr>Isaiah 51:16</vt:lpstr>
      <vt:lpstr>John 17:8,14</vt:lpstr>
      <vt:lpstr>John 16:13</vt:lpstr>
      <vt:lpstr>1 Corinthians 2:7-13</vt:lpstr>
      <vt:lpstr>1 Corinthians 2:7-13</vt:lpstr>
      <vt:lpstr>1 Corinthians 2:7-13</vt:lpstr>
      <vt:lpstr>Galations 1:11,12</vt:lpstr>
      <vt:lpstr>Slide 22</vt:lpstr>
      <vt:lpstr>Slide 23</vt:lpstr>
      <vt:lpstr>   Unity of the bible</vt:lpstr>
      <vt:lpstr>Slide 25</vt:lpstr>
      <vt:lpstr>Slide 26</vt:lpstr>
      <vt:lpstr>Fulfilled prophecy</vt:lpstr>
      <vt:lpstr>Isaiah 46:9-10</vt:lpstr>
      <vt:lpstr>John 5:39,45-47</vt:lpstr>
      <vt:lpstr>examples</vt:lpstr>
      <vt:lpstr>Ezekiel 26 and tyre</vt:lpstr>
      <vt:lpstr>Ezekiel 26 and tyre</vt:lpstr>
      <vt:lpstr>Ezekiel 26 and tyre</vt:lpstr>
      <vt:lpstr>Ezekiel 26 fulfilled</vt:lpstr>
      <vt:lpstr>Ezekiel 26 fulfilled</vt:lpstr>
      <vt:lpstr>Isaiah 44 and Cyrus </vt:lpstr>
      <vt:lpstr>Isaiah 44 and Cyrus </vt:lpstr>
      <vt:lpstr>Fulfillment of isaiah 44  </vt:lpstr>
      <vt:lpstr>Fulfillment of isaiah 44  </vt:lpstr>
      <vt:lpstr>Fulfillment of isaiah 44  </vt:lpstr>
      <vt:lpstr>Sennacherib vs Hezekiah  (plus one) </vt:lpstr>
      <vt:lpstr>Sennacherib vs Hezekiah  (plus one) </vt:lpstr>
      <vt:lpstr>The lord speaks  </vt:lpstr>
      <vt:lpstr>The lord speaks  </vt:lpstr>
      <vt:lpstr>His word fulfilled</vt:lpstr>
      <vt:lpstr>His word fulfilled</vt:lpstr>
      <vt:lpstr>His word fulfilled</vt:lpstr>
      <vt:lpstr>Slide 48</vt:lpstr>
      <vt:lpstr>Tel dan stele </vt:lpstr>
      <vt:lpstr>The kurkh monolith picturing shalmaneser iii</vt:lpstr>
      <vt:lpstr>The black obelisk of shalmanezer iii</vt:lpstr>
      <vt:lpstr>The black obelisk of shalmanezer iii</vt:lpstr>
      <vt:lpstr>Hezekiah’s tunnel</vt:lpstr>
      <vt:lpstr>Hezekiah’s tunnel</vt:lpstr>
      <vt:lpstr>Hezekiah’s tunnel</vt:lpstr>
      <vt:lpstr>The cylinder of Cyrus king of persia</vt:lpstr>
      <vt:lpstr>The cylinder of Cyrus king of persia</vt:lpstr>
      <vt:lpstr>The seal of baruch Jeremiah's scribe</vt:lpstr>
      <vt:lpstr>The seal of baruch Jeremiah's scribe</vt:lpstr>
      <vt:lpstr>The seal of baruch Jeremiah's scribe</vt:lpstr>
      <vt:lpstr>Ossuary of Caiaphas </vt:lpstr>
      <vt:lpstr>Ossuary of Caiaphas </vt:lpstr>
      <vt:lpstr>Ossuary of Caiaphas </vt:lpstr>
      <vt:lpstr>   the Pilate stone </vt:lpstr>
      <vt:lpstr>   the Pilate stone </vt:lpstr>
      <vt:lpstr>Pre-scientific knowledge</vt:lpstr>
      <vt:lpstr>Roundness of earth</vt:lpstr>
      <vt:lpstr>Roundness of earth</vt:lpstr>
      <vt:lpstr>Matthew maury  father of oceanography </vt:lpstr>
      <vt:lpstr>Matthew maury  father of oceanography </vt:lpstr>
      <vt:lpstr>The cradle of civilization and the fertile crescent</vt:lpstr>
      <vt:lpstr>The cradle of civilization and the fertile crescent</vt:lpstr>
      <vt:lpstr>Flawless land and people specificity  </vt:lpstr>
      <vt:lpstr>Flawless land and people specificity  </vt:lpstr>
      <vt:lpstr>Flawless land and people specificity  </vt:lpstr>
      <vt:lpstr>The Jewish people</vt:lpstr>
      <vt:lpstr>The Jewish people</vt:lpstr>
      <vt:lpstr>Genesis 12:6-7</vt:lpstr>
      <vt:lpstr>Slide 79</vt:lpstr>
      <vt:lpstr>Promises fulfilled</vt:lpstr>
      <vt:lpstr>Promises fulfilled</vt:lpstr>
      <vt:lpstr>Joshua’s farewell address </vt:lpstr>
      <vt:lpstr>Joshua’s address</vt:lpstr>
      <vt:lpstr>Joshua’s address</vt:lpstr>
      <vt:lpstr>What happened to the Jewish people?</vt:lpstr>
      <vt:lpstr>What happened to the Jewish people?</vt:lpstr>
      <vt:lpstr>Jewish observances</vt:lpstr>
      <vt:lpstr>Jewish observances</vt:lpstr>
      <vt:lpstr>Jewish observances</vt:lpstr>
      <vt:lpstr>Feast of booths</vt:lpstr>
      <vt:lpstr>Feast of booths</vt:lpstr>
      <vt:lpstr>Feast of booths</vt:lpstr>
      <vt:lpstr>Passover </vt:lpstr>
      <vt:lpstr> </vt:lpstr>
      <vt:lpstr>the fast of tisha B’av  </vt:lpstr>
      <vt:lpstr>The wailing wall</vt:lpstr>
      <vt:lpstr>The wailing wall</vt:lpstr>
      <vt:lpstr>The preservation of the scriptures </vt:lpstr>
      <vt:lpstr>The preservation of the scriptures </vt:lpstr>
      <vt:lpstr>Safeguarding the sacred text </vt:lpstr>
      <vt:lpstr>Safeguarding the sacred text </vt:lpstr>
      <vt:lpstr>The ketef hinnom amulets </vt:lpstr>
      <vt:lpstr>The ketef hinnom amulets </vt:lpstr>
      <vt:lpstr>The dead sea scrolls </vt:lpstr>
      <vt:lpstr>The dead sea scrolls </vt:lpstr>
      <vt:lpstr>Nash papyrus</vt:lpstr>
      <vt:lpstr>Major collections of old testament manuscripts </vt:lpstr>
      <vt:lpstr>Major collections of old testament manuscripts </vt:lpstr>
      <vt:lpstr>The massorites and the old testament text</vt:lpstr>
      <vt:lpstr>The massorites and the old testament text</vt:lpstr>
      <vt:lpstr>Older text which are used to compare to the massoretic text</vt:lpstr>
      <vt:lpstr>Older text which are used to compare to the massoretic text</vt:lpstr>
      <vt:lpstr>Important old and new testament manuscripts   </vt:lpstr>
      <vt:lpstr>The new testament preservation </vt:lpstr>
      <vt:lpstr>The new testament preservation </vt:lpstr>
      <vt:lpstr> </vt:lpstr>
      <vt:lpstr> </vt:lpstr>
      <vt:lpstr> </vt:lpstr>
      <vt:lpstr> new testament manuscript evidence  </vt:lpstr>
      <vt:lpstr> new testament manuscript evidence  </vt:lpstr>
      <vt:lpstr>Non-Biblical references  </vt:lpstr>
      <vt:lpstr>Non-Biblical references  </vt:lpstr>
      <vt:lpstr>Conclusion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les</dc:creator>
  <cp:lastModifiedBy>les</cp:lastModifiedBy>
  <cp:revision>1</cp:revision>
  <dcterms:created xsi:type="dcterms:W3CDTF">2012-09-05T13:00:41Z</dcterms:created>
  <dcterms:modified xsi:type="dcterms:W3CDTF">2012-09-05T13:01:19Z</dcterms:modified>
</cp:coreProperties>
</file>