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8" r:id="rId2"/>
    <p:sldId id="270" r:id="rId3"/>
    <p:sldId id="269" r:id="rId4"/>
    <p:sldId id="264" r:id="rId5"/>
    <p:sldId id="271" r:id="rId6"/>
    <p:sldId id="272" r:id="rId7"/>
    <p:sldId id="274" r:id="rId8"/>
    <p:sldId id="273" r:id="rId9"/>
    <p:sldId id="256" r:id="rId10"/>
    <p:sldId id="265" r:id="rId11"/>
    <p:sldId id="259" r:id="rId12"/>
    <p:sldId id="267"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111E"/>
    <a:srgbClr val="FFB71F"/>
    <a:srgbClr val="E4B62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25" d="100"/>
          <a:sy n="125" d="100"/>
        </p:scale>
        <p:origin x="-1704"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printerSettings" Target="printerSettings/printerSettings1.bin"/><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F8CFFF-749A-B344-B286-F6ACF9F2D41B}" type="datetimeFigureOut">
              <a:rPr lang="en-US" smtClean="0"/>
              <a:t>4/1/15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57EB-7ABE-9F4A-BBD1-D2DDA9009BED}" type="slidenum">
              <a:rPr lang="en-US" smtClean="0"/>
              <a:t>‹#›</a:t>
            </a:fld>
            <a:endParaRPr lang="en-US"/>
          </a:p>
        </p:txBody>
      </p:sp>
    </p:spTree>
    <p:extLst>
      <p:ext uri="{BB962C8B-B14F-4D97-AF65-F5344CB8AC3E}">
        <p14:creationId xmlns:p14="http://schemas.microsoft.com/office/powerpoint/2010/main" val="3796710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F8CFFF-749A-B344-B286-F6ACF9F2D41B}" type="datetimeFigureOut">
              <a:rPr lang="en-US" smtClean="0"/>
              <a:t>4/1/15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57EB-7ABE-9F4A-BBD1-D2DDA9009BED}" type="slidenum">
              <a:rPr lang="en-US" smtClean="0"/>
              <a:t>‹#›</a:t>
            </a:fld>
            <a:endParaRPr lang="en-US"/>
          </a:p>
        </p:txBody>
      </p:sp>
    </p:spTree>
    <p:extLst>
      <p:ext uri="{BB962C8B-B14F-4D97-AF65-F5344CB8AC3E}">
        <p14:creationId xmlns:p14="http://schemas.microsoft.com/office/powerpoint/2010/main" val="402678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F8CFFF-749A-B344-B286-F6ACF9F2D41B}" type="datetimeFigureOut">
              <a:rPr lang="en-US" smtClean="0"/>
              <a:t>4/1/15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57EB-7ABE-9F4A-BBD1-D2DDA9009BED}" type="slidenum">
              <a:rPr lang="en-US" smtClean="0"/>
              <a:t>‹#›</a:t>
            </a:fld>
            <a:endParaRPr lang="en-US"/>
          </a:p>
        </p:txBody>
      </p:sp>
    </p:spTree>
    <p:extLst>
      <p:ext uri="{BB962C8B-B14F-4D97-AF65-F5344CB8AC3E}">
        <p14:creationId xmlns:p14="http://schemas.microsoft.com/office/powerpoint/2010/main" val="2464319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F8CFFF-749A-B344-B286-F6ACF9F2D41B}" type="datetimeFigureOut">
              <a:rPr lang="en-US" smtClean="0"/>
              <a:t>4/1/15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57EB-7ABE-9F4A-BBD1-D2DDA9009BED}" type="slidenum">
              <a:rPr lang="en-US" smtClean="0"/>
              <a:t>‹#›</a:t>
            </a:fld>
            <a:endParaRPr lang="en-US"/>
          </a:p>
        </p:txBody>
      </p:sp>
    </p:spTree>
    <p:extLst>
      <p:ext uri="{BB962C8B-B14F-4D97-AF65-F5344CB8AC3E}">
        <p14:creationId xmlns:p14="http://schemas.microsoft.com/office/powerpoint/2010/main" val="2193420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F8CFFF-749A-B344-B286-F6ACF9F2D41B}" type="datetimeFigureOut">
              <a:rPr lang="en-US" smtClean="0"/>
              <a:t>4/1/15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57EB-7ABE-9F4A-BBD1-D2DDA9009BED}" type="slidenum">
              <a:rPr lang="en-US" smtClean="0"/>
              <a:t>‹#›</a:t>
            </a:fld>
            <a:endParaRPr lang="en-US"/>
          </a:p>
        </p:txBody>
      </p:sp>
    </p:spTree>
    <p:extLst>
      <p:ext uri="{BB962C8B-B14F-4D97-AF65-F5344CB8AC3E}">
        <p14:creationId xmlns:p14="http://schemas.microsoft.com/office/powerpoint/2010/main" val="985869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F8CFFF-749A-B344-B286-F6ACF9F2D41B}" type="datetimeFigureOut">
              <a:rPr lang="en-US" smtClean="0"/>
              <a:t>4/1/15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057EB-7ABE-9F4A-BBD1-D2DDA9009BED}" type="slidenum">
              <a:rPr lang="en-US" smtClean="0"/>
              <a:t>‹#›</a:t>
            </a:fld>
            <a:endParaRPr lang="en-US"/>
          </a:p>
        </p:txBody>
      </p:sp>
    </p:spTree>
    <p:extLst>
      <p:ext uri="{BB962C8B-B14F-4D97-AF65-F5344CB8AC3E}">
        <p14:creationId xmlns:p14="http://schemas.microsoft.com/office/powerpoint/2010/main" val="919562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F8CFFF-749A-B344-B286-F6ACF9F2D41B}" type="datetimeFigureOut">
              <a:rPr lang="en-US" smtClean="0"/>
              <a:t>4/1/15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1057EB-7ABE-9F4A-BBD1-D2DDA9009BED}" type="slidenum">
              <a:rPr lang="en-US" smtClean="0"/>
              <a:t>‹#›</a:t>
            </a:fld>
            <a:endParaRPr lang="en-US"/>
          </a:p>
        </p:txBody>
      </p:sp>
    </p:spTree>
    <p:extLst>
      <p:ext uri="{BB962C8B-B14F-4D97-AF65-F5344CB8AC3E}">
        <p14:creationId xmlns:p14="http://schemas.microsoft.com/office/powerpoint/2010/main" val="2646957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F8CFFF-749A-B344-B286-F6ACF9F2D41B}" type="datetimeFigureOut">
              <a:rPr lang="en-US" smtClean="0"/>
              <a:t>4/1/15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1057EB-7ABE-9F4A-BBD1-D2DDA9009BED}" type="slidenum">
              <a:rPr lang="en-US" smtClean="0"/>
              <a:t>‹#›</a:t>
            </a:fld>
            <a:endParaRPr lang="en-US"/>
          </a:p>
        </p:txBody>
      </p:sp>
    </p:spTree>
    <p:extLst>
      <p:ext uri="{BB962C8B-B14F-4D97-AF65-F5344CB8AC3E}">
        <p14:creationId xmlns:p14="http://schemas.microsoft.com/office/powerpoint/2010/main" val="780130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F8CFFF-749A-B344-B286-F6ACF9F2D41B}" type="datetimeFigureOut">
              <a:rPr lang="en-US" smtClean="0"/>
              <a:t>4/1/15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1057EB-7ABE-9F4A-BBD1-D2DDA9009BED}" type="slidenum">
              <a:rPr lang="en-US" smtClean="0"/>
              <a:t>‹#›</a:t>
            </a:fld>
            <a:endParaRPr lang="en-US"/>
          </a:p>
        </p:txBody>
      </p:sp>
    </p:spTree>
    <p:extLst>
      <p:ext uri="{BB962C8B-B14F-4D97-AF65-F5344CB8AC3E}">
        <p14:creationId xmlns:p14="http://schemas.microsoft.com/office/powerpoint/2010/main" val="2974881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F8CFFF-749A-B344-B286-F6ACF9F2D41B}" type="datetimeFigureOut">
              <a:rPr lang="en-US" smtClean="0"/>
              <a:t>4/1/15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057EB-7ABE-9F4A-BBD1-D2DDA9009BED}" type="slidenum">
              <a:rPr lang="en-US" smtClean="0"/>
              <a:t>‹#›</a:t>
            </a:fld>
            <a:endParaRPr lang="en-US"/>
          </a:p>
        </p:txBody>
      </p:sp>
    </p:spTree>
    <p:extLst>
      <p:ext uri="{BB962C8B-B14F-4D97-AF65-F5344CB8AC3E}">
        <p14:creationId xmlns:p14="http://schemas.microsoft.com/office/powerpoint/2010/main" val="3387936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F8CFFF-749A-B344-B286-F6ACF9F2D41B}" type="datetimeFigureOut">
              <a:rPr lang="en-US" smtClean="0"/>
              <a:t>4/1/15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057EB-7ABE-9F4A-BBD1-D2DDA9009BED}" type="slidenum">
              <a:rPr lang="en-US" smtClean="0"/>
              <a:t>‹#›</a:t>
            </a:fld>
            <a:endParaRPr lang="en-US"/>
          </a:p>
        </p:txBody>
      </p:sp>
    </p:spTree>
    <p:extLst>
      <p:ext uri="{BB962C8B-B14F-4D97-AF65-F5344CB8AC3E}">
        <p14:creationId xmlns:p14="http://schemas.microsoft.com/office/powerpoint/2010/main" val="19403089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F8CFFF-749A-B344-B286-F6ACF9F2D41B}" type="datetimeFigureOut">
              <a:rPr lang="en-US" smtClean="0"/>
              <a:t>4/1/15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1057EB-7ABE-9F4A-BBD1-D2DDA9009BED}" type="slidenum">
              <a:rPr lang="en-US" smtClean="0"/>
              <a:t>‹#›</a:t>
            </a:fld>
            <a:endParaRPr lang="en-US"/>
          </a:p>
        </p:txBody>
      </p:sp>
    </p:spTree>
    <p:extLst>
      <p:ext uri="{BB962C8B-B14F-4D97-AF65-F5344CB8AC3E}">
        <p14:creationId xmlns:p14="http://schemas.microsoft.com/office/powerpoint/2010/main" val="4814503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5" name="TextBox 4"/>
          <p:cNvSpPr txBox="1"/>
          <p:nvPr/>
        </p:nvSpPr>
        <p:spPr>
          <a:xfrm>
            <a:off x="2136140" y="3934180"/>
            <a:ext cx="4871721" cy="584776"/>
          </a:xfrm>
          <a:prstGeom prst="rect">
            <a:avLst/>
          </a:prstGeom>
          <a:noFill/>
        </p:spPr>
        <p:txBody>
          <a:bodyPr wrap="square" rtlCol="0">
            <a:spAutoFit/>
            <a:scene3d>
              <a:camera prst="orthographicFront"/>
              <a:lightRig rig="threePt" dir="t"/>
            </a:scene3d>
            <a:sp3d extrusionH="57150">
              <a:bevelT w="38100" h="38100" prst="convex"/>
            </a:sp3d>
          </a:bodyPr>
          <a:lstStyle/>
          <a:p>
            <a:pPr algn="ctr"/>
            <a:r>
              <a:rPr lang="en-US" sz="3200" dirty="0" smtClean="0">
                <a:solidFill>
                  <a:schemeClr val="bg2">
                    <a:lumMod val="75000"/>
                  </a:schemeClr>
                </a:solidFill>
                <a:latin typeface="Avenir Book"/>
                <a:cs typeface="Avenir Book"/>
              </a:rPr>
              <a:t>AN  INTRODUCTION</a:t>
            </a:r>
            <a:endParaRPr lang="en-US" sz="3200" dirty="0">
              <a:solidFill>
                <a:schemeClr val="bg2">
                  <a:lumMod val="75000"/>
                </a:schemeClr>
              </a:solidFill>
              <a:latin typeface="Avenir Book"/>
              <a:cs typeface="Avenir Book"/>
            </a:endParaRPr>
          </a:p>
        </p:txBody>
      </p:sp>
    </p:spTree>
    <p:extLst>
      <p:ext uri="{BB962C8B-B14F-4D97-AF65-F5344CB8AC3E}">
        <p14:creationId xmlns:p14="http://schemas.microsoft.com/office/powerpoint/2010/main" val="196998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756919" y="591540"/>
            <a:ext cx="3225801"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bg2">
                    <a:lumMod val="75000"/>
                  </a:schemeClr>
                </a:solidFill>
                <a:latin typeface="Avenir Book"/>
                <a:cs typeface="Avenir Book"/>
              </a:rPr>
              <a:t>AUDIENCE</a:t>
            </a:r>
            <a:endParaRPr lang="en-US" sz="3200" dirty="0">
              <a:solidFill>
                <a:schemeClr val="bg2">
                  <a:lumMod val="75000"/>
                </a:schemeClr>
              </a:solidFill>
              <a:latin typeface="Avenir Book"/>
              <a:cs typeface="Avenir Book"/>
            </a:endParaRPr>
          </a:p>
        </p:txBody>
      </p:sp>
      <p:sp>
        <p:nvSpPr>
          <p:cNvPr id="5" name="TextBox 4"/>
          <p:cNvSpPr txBox="1"/>
          <p:nvPr/>
        </p:nvSpPr>
        <p:spPr>
          <a:xfrm>
            <a:off x="756919" y="1686576"/>
            <a:ext cx="7848601" cy="3416320"/>
          </a:xfrm>
          <a:prstGeom prst="rect">
            <a:avLst/>
          </a:prstGeom>
          <a:noFill/>
        </p:spPr>
        <p:txBody>
          <a:bodyPr wrap="square" rtlCol="0">
            <a:spAutoFit/>
            <a:scene3d>
              <a:camera prst="orthographicFront"/>
              <a:lightRig rig="threePt" dir="t"/>
            </a:scene3d>
            <a:sp3d extrusionH="57150">
              <a:bevelT w="38100" h="38100" prst="convex"/>
            </a:sp3d>
          </a:bodyPr>
          <a:lstStyle/>
          <a:p>
            <a:pPr marL="342900" indent="-342900">
              <a:buFont typeface="Arial"/>
              <a:buChar char="•"/>
            </a:pPr>
            <a:r>
              <a:rPr lang="en-US" sz="2400" dirty="0" smtClean="0">
                <a:solidFill>
                  <a:schemeClr val="bg2">
                    <a:lumMod val="75000"/>
                  </a:schemeClr>
                </a:solidFill>
                <a:latin typeface="Avenir Book"/>
                <a:cs typeface="Avenir Book"/>
              </a:rPr>
              <a:t>Acts 13:1-</a:t>
            </a:r>
            <a:r>
              <a:rPr lang="en-US" sz="2400" dirty="0" smtClean="0">
                <a:solidFill>
                  <a:schemeClr val="bg2">
                    <a:lumMod val="75000"/>
                  </a:schemeClr>
                </a:solidFill>
                <a:latin typeface="Avenir Book"/>
                <a:cs typeface="Avenir Book"/>
              </a:rPr>
              <a:t>5  (Antioch of Syria)</a:t>
            </a:r>
            <a:endParaRPr lang="en-US" sz="2400" dirty="0" smtClean="0">
              <a:solidFill>
                <a:schemeClr val="bg2">
                  <a:lumMod val="75000"/>
                </a:schemeClr>
              </a:solidFill>
              <a:latin typeface="Avenir Book"/>
              <a:cs typeface="Avenir Book"/>
            </a:endParaRPr>
          </a:p>
          <a:p>
            <a:pPr marL="342900" indent="-342900">
              <a:buFont typeface="Arial"/>
              <a:buChar char="•"/>
            </a:pPr>
            <a:r>
              <a:rPr lang="en-US" sz="2400" dirty="0" smtClean="0">
                <a:solidFill>
                  <a:schemeClr val="bg2">
                    <a:lumMod val="75000"/>
                  </a:schemeClr>
                </a:solidFill>
                <a:latin typeface="Avenir Book"/>
                <a:cs typeface="Avenir Book"/>
              </a:rPr>
              <a:t>Acts 13:13-14 (Antioch of </a:t>
            </a:r>
            <a:r>
              <a:rPr lang="en-US" sz="2400" dirty="0" err="1" smtClean="0">
                <a:solidFill>
                  <a:schemeClr val="bg2">
                    <a:lumMod val="75000"/>
                  </a:schemeClr>
                </a:solidFill>
                <a:latin typeface="Avenir Book"/>
                <a:cs typeface="Avenir Book"/>
              </a:rPr>
              <a:t>Pisidia</a:t>
            </a:r>
            <a:r>
              <a:rPr lang="en-US" sz="2400" dirty="0" smtClean="0">
                <a:solidFill>
                  <a:schemeClr val="bg2">
                    <a:lumMod val="75000"/>
                  </a:schemeClr>
                </a:solidFill>
                <a:latin typeface="Avenir Book"/>
                <a:cs typeface="Avenir Book"/>
              </a:rPr>
              <a:t>)</a:t>
            </a:r>
          </a:p>
          <a:p>
            <a:pPr marL="342900" indent="-342900">
              <a:buFont typeface="Arial"/>
              <a:buChar char="•"/>
            </a:pPr>
            <a:r>
              <a:rPr lang="en-US" sz="2400" dirty="0" smtClean="0">
                <a:solidFill>
                  <a:schemeClr val="bg2">
                    <a:lumMod val="75000"/>
                  </a:schemeClr>
                </a:solidFill>
                <a:latin typeface="Avenir Book"/>
                <a:cs typeface="Avenir Book"/>
              </a:rPr>
              <a:t>Acts 13:42-</a:t>
            </a:r>
            <a:r>
              <a:rPr lang="en-US" sz="2400" dirty="0" smtClean="0">
                <a:solidFill>
                  <a:schemeClr val="bg2">
                    <a:lumMod val="75000"/>
                  </a:schemeClr>
                </a:solidFill>
                <a:latin typeface="Avenir Book"/>
                <a:cs typeface="Avenir Book"/>
              </a:rPr>
              <a:t>23 (Initial response to Paul’s preaching)</a:t>
            </a:r>
            <a:endParaRPr lang="en-US" sz="2400" dirty="0" smtClean="0">
              <a:solidFill>
                <a:schemeClr val="bg2">
                  <a:lumMod val="75000"/>
                </a:schemeClr>
              </a:solidFill>
              <a:latin typeface="Avenir Book"/>
              <a:cs typeface="Avenir Book"/>
            </a:endParaRPr>
          </a:p>
          <a:p>
            <a:pPr marL="342900" indent="-342900">
              <a:buFont typeface="Arial"/>
              <a:buChar char="•"/>
            </a:pPr>
            <a:r>
              <a:rPr lang="en-US" sz="2400" dirty="0" smtClean="0">
                <a:solidFill>
                  <a:schemeClr val="bg2">
                    <a:lumMod val="75000"/>
                  </a:schemeClr>
                </a:solidFill>
                <a:latin typeface="Avenir Book"/>
                <a:cs typeface="Avenir Book"/>
              </a:rPr>
              <a:t>Acts 13:44-</a:t>
            </a:r>
            <a:r>
              <a:rPr lang="en-US" sz="2400" dirty="0" smtClean="0">
                <a:solidFill>
                  <a:schemeClr val="bg2">
                    <a:lumMod val="75000"/>
                  </a:schemeClr>
                </a:solidFill>
                <a:latin typeface="Avenir Book"/>
                <a:cs typeface="Avenir Book"/>
              </a:rPr>
              <a:t>52 (Another response to Paul’s preaching)</a:t>
            </a:r>
            <a:endParaRPr lang="en-US" sz="2400" dirty="0" smtClean="0">
              <a:solidFill>
                <a:schemeClr val="bg2">
                  <a:lumMod val="75000"/>
                </a:schemeClr>
              </a:solidFill>
              <a:latin typeface="Avenir Book"/>
              <a:cs typeface="Avenir Book"/>
            </a:endParaRPr>
          </a:p>
          <a:p>
            <a:pPr marL="342900" indent="-342900">
              <a:buFont typeface="Arial"/>
              <a:buChar char="•"/>
            </a:pPr>
            <a:r>
              <a:rPr lang="en-US" sz="2400" dirty="0" smtClean="0">
                <a:solidFill>
                  <a:schemeClr val="bg2">
                    <a:lumMod val="75000"/>
                  </a:schemeClr>
                </a:solidFill>
                <a:latin typeface="Avenir Book"/>
                <a:cs typeface="Avenir Book"/>
              </a:rPr>
              <a:t>Acts 13:48-14:7 (</a:t>
            </a:r>
            <a:r>
              <a:rPr lang="en-US" sz="2400" dirty="0" err="1" smtClean="0">
                <a:solidFill>
                  <a:schemeClr val="bg2">
                    <a:lumMod val="75000"/>
                  </a:schemeClr>
                </a:solidFill>
                <a:latin typeface="Avenir Book"/>
                <a:cs typeface="Avenir Book"/>
              </a:rPr>
              <a:t>Iconium</a:t>
            </a:r>
            <a:r>
              <a:rPr lang="en-US" sz="2400" dirty="0" smtClean="0">
                <a:solidFill>
                  <a:schemeClr val="bg2">
                    <a:lumMod val="75000"/>
                  </a:schemeClr>
                </a:solidFill>
                <a:latin typeface="Avenir Book"/>
                <a:cs typeface="Avenir Book"/>
              </a:rPr>
              <a:t>)</a:t>
            </a:r>
          </a:p>
          <a:p>
            <a:pPr marL="342900" indent="-342900">
              <a:buFont typeface="Arial"/>
              <a:buChar char="•"/>
            </a:pPr>
            <a:r>
              <a:rPr lang="en-US" sz="2400" dirty="0" smtClean="0">
                <a:solidFill>
                  <a:schemeClr val="bg2">
                    <a:lumMod val="75000"/>
                  </a:schemeClr>
                </a:solidFill>
                <a:latin typeface="Avenir Book"/>
                <a:cs typeface="Avenir Book"/>
              </a:rPr>
              <a:t>Acts 14:8-18 (</a:t>
            </a:r>
            <a:r>
              <a:rPr lang="en-US" sz="2400" dirty="0" err="1" smtClean="0">
                <a:solidFill>
                  <a:schemeClr val="bg2">
                    <a:lumMod val="75000"/>
                  </a:schemeClr>
                </a:solidFill>
                <a:latin typeface="Avenir Book"/>
                <a:cs typeface="Avenir Book"/>
              </a:rPr>
              <a:t>Lystra</a:t>
            </a:r>
            <a:r>
              <a:rPr lang="en-US" sz="2400" dirty="0" smtClean="0">
                <a:solidFill>
                  <a:schemeClr val="bg2">
                    <a:lumMod val="75000"/>
                  </a:schemeClr>
                </a:solidFill>
                <a:latin typeface="Avenir Book"/>
                <a:cs typeface="Avenir Book"/>
              </a:rPr>
              <a:t>)</a:t>
            </a:r>
          </a:p>
          <a:p>
            <a:pPr marL="342900" indent="-342900">
              <a:buFont typeface="Arial"/>
              <a:buChar char="•"/>
            </a:pPr>
            <a:r>
              <a:rPr lang="en-US" sz="2400" dirty="0" smtClean="0">
                <a:solidFill>
                  <a:schemeClr val="bg2">
                    <a:lumMod val="75000"/>
                  </a:schemeClr>
                </a:solidFill>
                <a:latin typeface="Avenir Book"/>
                <a:cs typeface="Avenir Book"/>
              </a:rPr>
              <a:t>Acts 14:19-28 (</a:t>
            </a:r>
            <a:r>
              <a:rPr lang="en-US" sz="2400" dirty="0" err="1" smtClean="0">
                <a:solidFill>
                  <a:schemeClr val="bg2">
                    <a:lumMod val="75000"/>
                  </a:schemeClr>
                </a:solidFill>
                <a:latin typeface="Avenir Book"/>
                <a:cs typeface="Avenir Book"/>
              </a:rPr>
              <a:t>Derbe</a:t>
            </a:r>
            <a:r>
              <a:rPr lang="en-US" sz="2400" dirty="0" smtClean="0">
                <a:solidFill>
                  <a:schemeClr val="bg2">
                    <a:lumMod val="75000"/>
                  </a:schemeClr>
                </a:solidFill>
                <a:latin typeface="Avenir Book"/>
                <a:cs typeface="Avenir Book"/>
              </a:rPr>
              <a:t>)</a:t>
            </a:r>
          </a:p>
          <a:p>
            <a:endParaRPr lang="en-US" sz="2400" dirty="0">
              <a:solidFill>
                <a:schemeClr val="bg2">
                  <a:lumMod val="75000"/>
                </a:schemeClr>
              </a:solidFill>
              <a:latin typeface="Avenir Book"/>
              <a:cs typeface="Avenir Book"/>
            </a:endParaRPr>
          </a:p>
          <a:p>
            <a:r>
              <a:rPr lang="en-US" sz="2400" dirty="0" smtClean="0">
                <a:solidFill>
                  <a:schemeClr val="bg2">
                    <a:lumMod val="75000"/>
                  </a:schemeClr>
                </a:solidFill>
                <a:latin typeface="Avenir Book"/>
                <a:cs typeface="Avenir Book"/>
              </a:rPr>
              <a:t> </a:t>
            </a:r>
          </a:p>
        </p:txBody>
      </p:sp>
    </p:spTree>
    <p:extLst>
      <p:ext uri="{BB962C8B-B14F-4D97-AF65-F5344CB8AC3E}">
        <p14:creationId xmlns:p14="http://schemas.microsoft.com/office/powerpoint/2010/main" val="4248026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dissolv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dissolv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dissolve">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5" name="TextBox 4"/>
          <p:cNvSpPr txBox="1"/>
          <p:nvPr/>
        </p:nvSpPr>
        <p:spPr>
          <a:xfrm>
            <a:off x="756919" y="591540"/>
            <a:ext cx="3865881" cy="584776"/>
          </a:xfrm>
          <a:prstGeom prst="rect">
            <a:avLst/>
          </a:prstGeom>
          <a:solidFill>
            <a:srgbClr val="07111E"/>
          </a:solidFill>
        </p:spPr>
        <p:txBody>
          <a:bodyPr wrap="square" rtlCol="0">
            <a:spAutoFit/>
            <a:scene3d>
              <a:camera prst="orthographicFront"/>
              <a:lightRig rig="threePt" dir="t"/>
            </a:scene3d>
            <a:sp3d extrusionH="57150">
              <a:bevelT w="38100" h="38100" prst="convex"/>
            </a:sp3d>
          </a:bodyPr>
          <a:lstStyle/>
          <a:p>
            <a:r>
              <a:rPr lang="en-US" sz="3200" dirty="0" smtClean="0">
                <a:solidFill>
                  <a:schemeClr val="bg2">
                    <a:lumMod val="75000"/>
                  </a:schemeClr>
                </a:solidFill>
                <a:latin typeface="Avenir Book"/>
                <a:cs typeface="Avenir Book"/>
              </a:rPr>
              <a:t>TIME OF WRITING</a:t>
            </a:r>
            <a:endParaRPr lang="en-US" sz="3200" dirty="0">
              <a:solidFill>
                <a:schemeClr val="bg2">
                  <a:lumMod val="75000"/>
                </a:schemeClr>
              </a:solidFill>
              <a:latin typeface="Avenir Book"/>
              <a:cs typeface="Avenir Book"/>
            </a:endParaRPr>
          </a:p>
        </p:txBody>
      </p:sp>
    </p:spTree>
    <p:extLst>
      <p:ext uri="{BB962C8B-B14F-4D97-AF65-F5344CB8AC3E}">
        <p14:creationId xmlns:p14="http://schemas.microsoft.com/office/powerpoint/2010/main" val="75189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756919" y="591540"/>
            <a:ext cx="3225801"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bg2">
                    <a:lumMod val="75000"/>
                  </a:schemeClr>
                </a:solidFill>
                <a:latin typeface="Avenir Book"/>
                <a:cs typeface="Avenir Book"/>
              </a:rPr>
              <a:t>PURPOSE</a:t>
            </a:r>
            <a:endParaRPr lang="en-US" sz="3200" dirty="0">
              <a:solidFill>
                <a:schemeClr val="bg2">
                  <a:lumMod val="75000"/>
                </a:schemeClr>
              </a:solidFill>
              <a:latin typeface="Avenir Book"/>
              <a:cs typeface="Avenir Book"/>
            </a:endParaRPr>
          </a:p>
        </p:txBody>
      </p:sp>
      <p:sp>
        <p:nvSpPr>
          <p:cNvPr id="5" name="TextBox 4"/>
          <p:cNvSpPr txBox="1"/>
          <p:nvPr/>
        </p:nvSpPr>
        <p:spPr>
          <a:xfrm>
            <a:off x="647700" y="2368064"/>
            <a:ext cx="7848601" cy="2677656"/>
          </a:xfrm>
          <a:prstGeom prst="rect">
            <a:avLst/>
          </a:prstGeom>
          <a:noFill/>
        </p:spPr>
        <p:txBody>
          <a:bodyPr wrap="square" rtlCol="0">
            <a:spAutoFit/>
            <a:scene3d>
              <a:camera prst="orthographicFront"/>
              <a:lightRig rig="threePt" dir="t"/>
            </a:scene3d>
            <a:sp3d extrusionH="57150">
              <a:bevelT w="38100" h="38100" prst="convex"/>
            </a:sp3d>
          </a:bodyPr>
          <a:lstStyle/>
          <a:p>
            <a:r>
              <a:rPr lang="en-US" sz="2400" dirty="0" smtClean="0">
                <a:solidFill>
                  <a:schemeClr val="bg2">
                    <a:lumMod val="75000"/>
                  </a:schemeClr>
                </a:solidFill>
                <a:latin typeface="Avenir Book"/>
                <a:cs typeface="Avenir Book"/>
              </a:rPr>
              <a:t>…nevertheless knowing that a man is not justified by the works of the Law but through faith in Christ Jesus, even we have believed in Christ Jesus, that we may be justified by faith in Christ, and not by the works of the Law; since by the works of the Law shall no flesh be justified. </a:t>
            </a:r>
          </a:p>
          <a:p>
            <a:pPr algn="r"/>
            <a:r>
              <a:rPr lang="en-US" sz="2400" dirty="0" smtClean="0">
                <a:solidFill>
                  <a:schemeClr val="bg2">
                    <a:lumMod val="75000"/>
                  </a:schemeClr>
                </a:solidFill>
                <a:latin typeface="Avenir Book"/>
                <a:cs typeface="Avenir Book"/>
              </a:rPr>
              <a:t>Gal. 2:16</a:t>
            </a:r>
          </a:p>
        </p:txBody>
      </p:sp>
    </p:spTree>
    <p:extLst>
      <p:ext uri="{BB962C8B-B14F-4D97-AF65-F5344CB8AC3E}">
        <p14:creationId xmlns:p14="http://schemas.microsoft.com/office/powerpoint/2010/main" val="179993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3225801"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bg2">
                    <a:lumMod val="75000"/>
                  </a:schemeClr>
                </a:solidFill>
                <a:latin typeface="Avenir Book"/>
                <a:cs typeface="Avenir Book"/>
              </a:rPr>
              <a:t>ANSWERS</a:t>
            </a:r>
            <a:endParaRPr lang="en-US" sz="3200" dirty="0">
              <a:solidFill>
                <a:schemeClr val="bg2">
                  <a:lumMod val="75000"/>
                </a:schemeClr>
              </a:solidFill>
              <a:latin typeface="Avenir Book"/>
              <a:cs typeface="Avenir Book"/>
            </a:endParaRPr>
          </a:p>
        </p:txBody>
      </p:sp>
      <p:sp>
        <p:nvSpPr>
          <p:cNvPr id="5" name="TextBox 4"/>
          <p:cNvSpPr txBox="1"/>
          <p:nvPr/>
        </p:nvSpPr>
        <p:spPr>
          <a:xfrm>
            <a:off x="756919" y="1686576"/>
            <a:ext cx="7848601" cy="5262979"/>
          </a:xfrm>
          <a:prstGeom prst="rect">
            <a:avLst/>
          </a:prstGeom>
          <a:noFill/>
        </p:spPr>
        <p:txBody>
          <a:bodyPr wrap="square" rtlCol="0">
            <a:spAutoFit/>
            <a:scene3d>
              <a:camera prst="orthographicFront"/>
              <a:lightRig rig="threePt" dir="t"/>
            </a:scene3d>
            <a:sp3d extrusionH="57150">
              <a:bevelT w="38100" h="38100" prst="convex"/>
            </a:sp3d>
          </a:bodyPr>
          <a:lstStyle/>
          <a:p>
            <a:pPr marL="342900" indent="-342900">
              <a:buFont typeface="Arial"/>
              <a:buChar char="•"/>
            </a:pPr>
            <a:r>
              <a:rPr lang="en-US" sz="2400" dirty="0" smtClean="0">
                <a:solidFill>
                  <a:schemeClr val="bg2">
                    <a:lumMod val="75000"/>
                  </a:schemeClr>
                </a:solidFill>
                <a:latin typeface="Avenir Book"/>
                <a:cs typeface="Avenir Book"/>
              </a:rPr>
              <a:t>What is the Christian’s responsibility to the Law?</a:t>
            </a:r>
          </a:p>
          <a:p>
            <a:pPr marL="342900" indent="-342900">
              <a:buFont typeface="Arial"/>
              <a:buChar char="•"/>
            </a:pPr>
            <a:endParaRPr lang="en-US" sz="2400" dirty="0">
              <a:solidFill>
                <a:schemeClr val="bg2">
                  <a:lumMod val="75000"/>
                </a:schemeClr>
              </a:solidFill>
              <a:latin typeface="Avenir Book"/>
              <a:cs typeface="Avenir Book"/>
            </a:endParaRPr>
          </a:p>
          <a:p>
            <a:pPr marL="342900" indent="-342900">
              <a:buFont typeface="Arial"/>
              <a:buChar char="•"/>
            </a:pPr>
            <a:r>
              <a:rPr lang="en-US" sz="2400" dirty="0" smtClean="0">
                <a:solidFill>
                  <a:schemeClr val="bg2">
                    <a:lumMod val="75000"/>
                  </a:schemeClr>
                </a:solidFill>
                <a:latin typeface="Avenir Book"/>
                <a:cs typeface="Avenir Book"/>
              </a:rPr>
              <a:t>What purpose did the Law serve?  What was its intent?</a:t>
            </a:r>
          </a:p>
          <a:p>
            <a:pPr marL="342900" indent="-342900">
              <a:buFont typeface="Arial"/>
              <a:buChar char="•"/>
            </a:pPr>
            <a:endParaRPr lang="en-US" sz="2400" dirty="0">
              <a:solidFill>
                <a:schemeClr val="bg2">
                  <a:lumMod val="75000"/>
                </a:schemeClr>
              </a:solidFill>
              <a:latin typeface="Avenir Book"/>
              <a:cs typeface="Avenir Book"/>
            </a:endParaRPr>
          </a:p>
          <a:p>
            <a:pPr marL="342900" indent="-342900">
              <a:buFont typeface="Arial"/>
              <a:buChar char="•"/>
            </a:pPr>
            <a:r>
              <a:rPr lang="en-US" sz="2400" dirty="0" smtClean="0">
                <a:solidFill>
                  <a:schemeClr val="bg2">
                    <a:lumMod val="75000"/>
                  </a:schemeClr>
                </a:solidFill>
                <a:latin typeface="Avenir Book"/>
                <a:cs typeface="Avenir Book"/>
              </a:rPr>
              <a:t>How does the Law relate to God’s promises to Abraham?</a:t>
            </a:r>
          </a:p>
          <a:p>
            <a:pPr marL="342900" indent="-342900">
              <a:buFont typeface="Arial"/>
              <a:buChar char="•"/>
            </a:pPr>
            <a:endParaRPr lang="en-US" sz="2400" dirty="0">
              <a:solidFill>
                <a:schemeClr val="bg2">
                  <a:lumMod val="75000"/>
                </a:schemeClr>
              </a:solidFill>
              <a:latin typeface="Avenir Book"/>
              <a:cs typeface="Avenir Book"/>
            </a:endParaRPr>
          </a:p>
          <a:p>
            <a:pPr marL="342900" indent="-342900">
              <a:buFont typeface="Arial"/>
              <a:buChar char="•"/>
            </a:pPr>
            <a:r>
              <a:rPr lang="en-US" sz="2400" dirty="0" smtClean="0">
                <a:solidFill>
                  <a:schemeClr val="bg2">
                    <a:lumMod val="75000"/>
                  </a:schemeClr>
                </a:solidFill>
                <a:latin typeface="Avenir Book"/>
                <a:cs typeface="Avenir Book"/>
              </a:rPr>
              <a:t>How does the gospel relate to God’s promises to Abraham?</a:t>
            </a:r>
          </a:p>
          <a:p>
            <a:pPr marL="342900" indent="-342900">
              <a:buFont typeface="Arial"/>
              <a:buChar char="•"/>
            </a:pPr>
            <a:endParaRPr lang="en-US" sz="2400" dirty="0">
              <a:solidFill>
                <a:schemeClr val="bg2">
                  <a:lumMod val="75000"/>
                </a:schemeClr>
              </a:solidFill>
              <a:latin typeface="Avenir Book"/>
              <a:cs typeface="Avenir Book"/>
            </a:endParaRPr>
          </a:p>
          <a:p>
            <a:pPr marL="342900" indent="-342900">
              <a:buFont typeface="Arial"/>
              <a:buChar char="•"/>
            </a:pPr>
            <a:r>
              <a:rPr lang="en-US" sz="2400" dirty="0" smtClean="0">
                <a:solidFill>
                  <a:schemeClr val="bg2">
                    <a:lumMod val="75000"/>
                  </a:schemeClr>
                </a:solidFill>
                <a:latin typeface="Avenir Book"/>
                <a:cs typeface="Avenir Book"/>
              </a:rPr>
              <a:t>What value does the Law now serve?</a:t>
            </a:r>
          </a:p>
          <a:p>
            <a:endParaRPr lang="en-US" sz="2400" dirty="0">
              <a:solidFill>
                <a:schemeClr val="bg2">
                  <a:lumMod val="75000"/>
                </a:schemeClr>
              </a:solidFill>
              <a:latin typeface="Avenir Book"/>
              <a:cs typeface="Avenir Book"/>
            </a:endParaRPr>
          </a:p>
          <a:p>
            <a:r>
              <a:rPr lang="en-US" sz="2400" dirty="0" smtClean="0">
                <a:solidFill>
                  <a:schemeClr val="bg2">
                    <a:lumMod val="75000"/>
                  </a:schemeClr>
                </a:solidFill>
                <a:latin typeface="Avenir Book"/>
                <a:cs typeface="Avenir Book"/>
              </a:rPr>
              <a:t> </a:t>
            </a:r>
          </a:p>
        </p:txBody>
      </p:sp>
    </p:spTree>
    <p:extLst>
      <p:ext uri="{BB962C8B-B14F-4D97-AF65-F5344CB8AC3E}">
        <p14:creationId xmlns:p14="http://schemas.microsoft.com/office/powerpoint/2010/main" val="359449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dissolv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dissolv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dissolve">
                                      <p:cBhvr>
                                        <p:cTn id="2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3225801"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bg2">
                    <a:lumMod val="75000"/>
                  </a:schemeClr>
                </a:solidFill>
                <a:latin typeface="Avenir Book"/>
                <a:cs typeface="Avenir Book"/>
              </a:rPr>
              <a:t>ANSWERS</a:t>
            </a:r>
            <a:endParaRPr lang="en-US" sz="3200" dirty="0">
              <a:solidFill>
                <a:schemeClr val="bg2">
                  <a:lumMod val="75000"/>
                </a:schemeClr>
              </a:solidFill>
              <a:latin typeface="Avenir Book"/>
              <a:cs typeface="Avenir Book"/>
            </a:endParaRPr>
          </a:p>
        </p:txBody>
      </p:sp>
      <p:sp>
        <p:nvSpPr>
          <p:cNvPr id="5" name="TextBox 4"/>
          <p:cNvSpPr txBox="1"/>
          <p:nvPr/>
        </p:nvSpPr>
        <p:spPr>
          <a:xfrm>
            <a:off x="647700" y="2459504"/>
            <a:ext cx="7848601" cy="1938992"/>
          </a:xfrm>
          <a:prstGeom prst="rect">
            <a:avLst/>
          </a:prstGeom>
          <a:noFill/>
        </p:spPr>
        <p:txBody>
          <a:bodyPr wrap="square" rtlCol="0">
            <a:spAutoFit/>
            <a:scene3d>
              <a:camera prst="orthographicFront"/>
              <a:lightRig rig="threePt" dir="t"/>
            </a:scene3d>
            <a:sp3d extrusionH="57150">
              <a:bevelT w="38100" h="38100" prst="convex"/>
            </a:sp3d>
          </a:bodyPr>
          <a:lstStyle/>
          <a:p>
            <a:endParaRPr lang="en-US" sz="2400" dirty="0" smtClean="0">
              <a:solidFill>
                <a:schemeClr val="bg2">
                  <a:lumMod val="75000"/>
                </a:schemeClr>
              </a:solidFill>
              <a:latin typeface="Avenir Book"/>
              <a:cs typeface="Avenir Book"/>
            </a:endParaRPr>
          </a:p>
          <a:p>
            <a:r>
              <a:rPr lang="en-US" sz="2400" dirty="0" smtClean="0">
                <a:solidFill>
                  <a:schemeClr val="bg2">
                    <a:lumMod val="75000"/>
                  </a:schemeClr>
                </a:solidFill>
                <a:latin typeface="Avenir Book"/>
                <a:cs typeface="Avenir Book"/>
              </a:rPr>
              <a:t>Be diligent to present yourself approved to God as a workman who does not need to be ashamed, handling accurately the word of truth. </a:t>
            </a:r>
          </a:p>
          <a:p>
            <a:pPr algn="r"/>
            <a:r>
              <a:rPr lang="en-US" sz="2400" dirty="0" smtClean="0">
                <a:solidFill>
                  <a:schemeClr val="bg2">
                    <a:lumMod val="75000"/>
                  </a:schemeClr>
                </a:solidFill>
                <a:latin typeface="Avenir Book"/>
                <a:cs typeface="Avenir Book"/>
              </a:rPr>
              <a:t>2 Tim. 2:15</a:t>
            </a:r>
          </a:p>
        </p:txBody>
      </p:sp>
    </p:spTree>
    <p:extLst>
      <p:ext uri="{BB962C8B-B14F-4D97-AF65-F5344CB8AC3E}">
        <p14:creationId xmlns:p14="http://schemas.microsoft.com/office/powerpoint/2010/main" val="184059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3225801"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bg2">
                    <a:lumMod val="75000"/>
                  </a:schemeClr>
                </a:solidFill>
                <a:latin typeface="Avenir Book"/>
                <a:cs typeface="Avenir Book"/>
              </a:rPr>
              <a:t>AUTHOR</a:t>
            </a:r>
            <a:endParaRPr lang="en-US" sz="3200" dirty="0">
              <a:solidFill>
                <a:schemeClr val="bg2">
                  <a:lumMod val="75000"/>
                </a:schemeClr>
              </a:solidFill>
              <a:latin typeface="Avenir Book"/>
              <a:cs typeface="Avenir Book"/>
            </a:endParaRPr>
          </a:p>
        </p:txBody>
      </p:sp>
      <p:sp>
        <p:nvSpPr>
          <p:cNvPr id="5" name="TextBox 4"/>
          <p:cNvSpPr txBox="1"/>
          <p:nvPr/>
        </p:nvSpPr>
        <p:spPr>
          <a:xfrm>
            <a:off x="756919" y="1473216"/>
            <a:ext cx="3225801" cy="461665"/>
          </a:xfrm>
          <a:prstGeom prst="rect">
            <a:avLst/>
          </a:prstGeom>
          <a:noFill/>
        </p:spPr>
        <p:txBody>
          <a:bodyPr wrap="square" rtlCol="0">
            <a:spAutoFit/>
            <a:scene3d>
              <a:camera prst="orthographicFront"/>
              <a:lightRig rig="threePt" dir="t"/>
            </a:scene3d>
            <a:sp3d extrusionH="57150">
              <a:bevelT w="38100" h="38100" prst="convex"/>
            </a:sp3d>
          </a:bodyPr>
          <a:lstStyle/>
          <a:p>
            <a:r>
              <a:rPr lang="en-US" sz="2400" dirty="0" smtClean="0">
                <a:solidFill>
                  <a:schemeClr val="bg2">
                    <a:lumMod val="75000"/>
                  </a:schemeClr>
                </a:solidFill>
                <a:latin typeface="Avenir Book"/>
                <a:cs typeface="Avenir Book"/>
              </a:rPr>
              <a:t>The Apostle Paul</a:t>
            </a:r>
          </a:p>
        </p:txBody>
      </p:sp>
      <p:sp>
        <p:nvSpPr>
          <p:cNvPr id="7" name="TextBox 6"/>
          <p:cNvSpPr txBox="1"/>
          <p:nvPr/>
        </p:nvSpPr>
        <p:spPr>
          <a:xfrm>
            <a:off x="756919" y="2168561"/>
            <a:ext cx="7929881" cy="4401205"/>
          </a:xfrm>
          <a:prstGeom prst="rect">
            <a:avLst/>
          </a:prstGeom>
          <a:noFill/>
        </p:spPr>
        <p:txBody>
          <a:bodyPr wrap="square" rtlCol="0">
            <a:spAutoFit/>
          </a:bodyPr>
          <a:lstStyle/>
          <a:p>
            <a:r>
              <a:rPr lang="en-US" sz="2000" dirty="0" smtClean="0">
                <a:solidFill>
                  <a:srgbClr val="FFFFFF"/>
                </a:solidFill>
                <a:latin typeface="Avenir Book"/>
                <a:cs typeface="Avenir Book"/>
              </a:rPr>
              <a:t>Even critical liberals acknowledge the Pauline authorship of this book. There is nothing within the book or the writings of the Church Fathers that would cause anyone to question its authenticity. The author called himself Paul twice (1:1; 5:2). The many historical references can be harmonized with the events of Acts and of the other Epistles: his Pharisaical Jewish heritage (1:13–14; cf. Acts 22:3), his persecution of the church (1:13; cf. Acts 7:58; 8:1–3), his dramatic conversion on the way to Damascus (1:15–17; cf. Acts 9:1–25), his visit to Jerusalem (1:18; cf. Acts 11:30), his identification with Titus and Barnabas (2:1; cf. Acts 13:1–2; 2 Cor. 8:16), his home church at Antioch (2:11; cf. Acts 13:1), his physical problems (4:15; 6:11; cf. 2 Cor. 12:7–10), and persecutions (6:12, 17; cf. 2 Cor. 11:23–27). </a:t>
            </a:r>
          </a:p>
          <a:p>
            <a:pPr algn="r"/>
            <a:r>
              <a:rPr lang="en-US" sz="2000" dirty="0" smtClean="0">
                <a:solidFill>
                  <a:srgbClr val="FFFFFF"/>
                </a:solidFill>
                <a:latin typeface="Avenir Book"/>
                <a:cs typeface="Avenir Book"/>
              </a:rPr>
              <a:t>(</a:t>
            </a:r>
            <a:r>
              <a:rPr lang="en-US" sz="2000" dirty="0" err="1" smtClean="0">
                <a:solidFill>
                  <a:srgbClr val="FFFFFF"/>
                </a:solidFill>
                <a:latin typeface="Avenir Book"/>
                <a:cs typeface="Avenir Book"/>
              </a:rPr>
              <a:t>Gromacki</a:t>
            </a:r>
            <a:r>
              <a:rPr lang="en-US" sz="2000" dirty="0" smtClean="0">
                <a:solidFill>
                  <a:srgbClr val="FFFFFF"/>
                </a:solidFill>
                <a:latin typeface="Avenir Book"/>
                <a:cs typeface="Avenir Book"/>
              </a:rPr>
              <a:t>, R.G. (1974) New Testament Survey)</a:t>
            </a:r>
          </a:p>
        </p:txBody>
      </p:sp>
    </p:spTree>
    <p:extLst>
      <p:ext uri="{BB962C8B-B14F-4D97-AF65-F5344CB8AC3E}">
        <p14:creationId xmlns:p14="http://schemas.microsoft.com/office/powerpoint/2010/main" val="2018882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dissolve">
                                      <p:cBhvr>
                                        <p:cTn id="15"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3225801"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bg2">
                    <a:lumMod val="75000"/>
                  </a:schemeClr>
                </a:solidFill>
                <a:latin typeface="Avenir Book"/>
                <a:cs typeface="Avenir Book"/>
              </a:rPr>
              <a:t>AUTHOR</a:t>
            </a:r>
            <a:endParaRPr lang="en-US" sz="3200" dirty="0">
              <a:solidFill>
                <a:schemeClr val="bg2">
                  <a:lumMod val="75000"/>
                </a:schemeClr>
              </a:solidFill>
              <a:latin typeface="Avenir Book"/>
              <a:cs typeface="Avenir Book"/>
            </a:endParaRPr>
          </a:p>
        </p:txBody>
      </p:sp>
      <p:sp>
        <p:nvSpPr>
          <p:cNvPr id="5" name="TextBox 4"/>
          <p:cNvSpPr txBox="1"/>
          <p:nvPr/>
        </p:nvSpPr>
        <p:spPr>
          <a:xfrm>
            <a:off x="756919" y="1473216"/>
            <a:ext cx="3225801" cy="461665"/>
          </a:xfrm>
          <a:prstGeom prst="rect">
            <a:avLst/>
          </a:prstGeom>
          <a:noFill/>
        </p:spPr>
        <p:txBody>
          <a:bodyPr wrap="square" rtlCol="0">
            <a:spAutoFit/>
            <a:scene3d>
              <a:camera prst="orthographicFront"/>
              <a:lightRig rig="threePt" dir="t"/>
            </a:scene3d>
            <a:sp3d extrusionH="57150">
              <a:bevelT w="38100" h="38100" prst="convex"/>
            </a:sp3d>
          </a:bodyPr>
          <a:lstStyle/>
          <a:p>
            <a:r>
              <a:rPr lang="en-US" sz="2400" dirty="0" smtClean="0">
                <a:solidFill>
                  <a:schemeClr val="bg2">
                    <a:lumMod val="75000"/>
                  </a:schemeClr>
                </a:solidFill>
                <a:latin typeface="Avenir Book"/>
                <a:cs typeface="Avenir Book"/>
              </a:rPr>
              <a:t>The Apostle Paul</a:t>
            </a:r>
          </a:p>
        </p:txBody>
      </p:sp>
      <p:sp>
        <p:nvSpPr>
          <p:cNvPr id="6" name="TextBox 5"/>
          <p:cNvSpPr txBox="1"/>
          <p:nvPr/>
        </p:nvSpPr>
        <p:spPr>
          <a:xfrm>
            <a:off x="647700" y="2825264"/>
            <a:ext cx="7848601" cy="1569660"/>
          </a:xfrm>
          <a:prstGeom prst="rect">
            <a:avLst/>
          </a:prstGeom>
          <a:noFill/>
        </p:spPr>
        <p:txBody>
          <a:bodyPr wrap="square" rtlCol="0">
            <a:spAutoFit/>
            <a:scene3d>
              <a:camera prst="orthographicFront"/>
              <a:lightRig rig="threePt" dir="t"/>
            </a:scene3d>
            <a:sp3d extrusionH="57150">
              <a:bevelT w="38100" h="38100" prst="convex"/>
            </a:sp3d>
          </a:bodyPr>
          <a:lstStyle/>
          <a:p>
            <a:r>
              <a:rPr lang="en-US" sz="2400" dirty="0" smtClean="0">
                <a:solidFill>
                  <a:schemeClr val="bg2">
                    <a:lumMod val="75000"/>
                  </a:schemeClr>
                </a:solidFill>
                <a:latin typeface="Avenir Book"/>
                <a:cs typeface="Avenir Book"/>
              </a:rPr>
              <a:t>And when they had driven him out of the city, they began stoning him, and the witnesses laid aside their robes at the feet of a young man named Saul. </a:t>
            </a:r>
          </a:p>
          <a:p>
            <a:pPr algn="r"/>
            <a:r>
              <a:rPr lang="en-US" sz="2400" dirty="0" smtClean="0">
                <a:solidFill>
                  <a:schemeClr val="bg2">
                    <a:lumMod val="75000"/>
                  </a:schemeClr>
                </a:solidFill>
                <a:latin typeface="Avenir Book"/>
                <a:cs typeface="Avenir Book"/>
              </a:rPr>
              <a:t>Acts 7:58</a:t>
            </a:r>
          </a:p>
        </p:txBody>
      </p:sp>
    </p:spTree>
    <p:extLst>
      <p:ext uri="{BB962C8B-B14F-4D97-AF65-F5344CB8AC3E}">
        <p14:creationId xmlns:p14="http://schemas.microsoft.com/office/powerpoint/2010/main" val="18863272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3225801"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bg2">
                    <a:lumMod val="75000"/>
                  </a:schemeClr>
                </a:solidFill>
                <a:latin typeface="Avenir Book"/>
                <a:cs typeface="Avenir Book"/>
              </a:rPr>
              <a:t>AUTHOR</a:t>
            </a:r>
            <a:endParaRPr lang="en-US" sz="3200" dirty="0">
              <a:solidFill>
                <a:schemeClr val="bg2">
                  <a:lumMod val="75000"/>
                </a:schemeClr>
              </a:solidFill>
              <a:latin typeface="Avenir Book"/>
              <a:cs typeface="Avenir Book"/>
            </a:endParaRPr>
          </a:p>
        </p:txBody>
      </p:sp>
      <p:sp>
        <p:nvSpPr>
          <p:cNvPr id="5" name="TextBox 4"/>
          <p:cNvSpPr txBox="1"/>
          <p:nvPr/>
        </p:nvSpPr>
        <p:spPr>
          <a:xfrm>
            <a:off x="756919" y="1473216"/>
            <a:ext cx="3225801" cy="461665"/>
          </a:xfrm>
          <a:prstGeom prst="rect">
            <a:avLst/>
          </a:prstGeom>
          <a:noFill/>
        </p:spPr>
        <p:txBody>
          <a:bodyPr wrap="square" rtlCol="0">
            <a:spAutoFit/>
            <a:scene3d>
              <a:camera prst="orthographicFront"/>
              <a:lightRig rig="threePt" dir="t"/>
            </a:scene3d>
            <a:sp3d extrusionH="57150">
              <a:bevelT w="38100" h="38100" prst="convex"/>
            </a:sp3d>
          </a:bodyPr>
          <a:lstStyle/>
          <a:p>
            <a:r>
              <a:rPr lang="en-US" sz="2400" dirty="0" smtClean="0">
                <a:solidFill>
                  <a:schemeClr val="bg2">
                    <a:lumMod val="75000"/>
                  </a:schemeClr>
                </a:solidFill>
                <a:latin typeface="Avenir Book"/>
                <a:cs typeface="Avenir Book"/>
              </a:rPr>
              <a:t>The Apostle Paul</a:t>
            </a:r>
          </a:p>
        </p:txBody>
      </p:sp>
      <p:sp>
        <p:nvSpPr>
          <p:cNvPr id="6" name="TextBox 5"/>
          <p:cNvSpPr txBox="1"/>
          <p:nvPr/>
        </p:nvSpPr>
        <p:spPr>
          <a:xfrm>
            <a:off x="647700" y="2825264"/>
            <a:ext cx="7848601" cy="1569660"/>
          </a:xfrm>
          <a:prstGeom prst="rect">
            <a:avLst/>
          </a:prstGeom>
          <a:noFill/>
        </p:spPr>
        <p:txBody>
          <a:bodyPr wrap="square" rtlCol="0">
            <a:spAutoFit/>
            <a:scene3d>
              <a:camera prst="orthographicFront"/>
              <a:lightRig rig="threePt" dir="t"/>
            </a:scene3d>
            <a:sp3d extrusionH="57150">
              <a:bevelT w="38100" h="38100" prst="convex"/>
            </a:sp3d>
          </a:bodyPr>
          <a:lstStyle/>
          <a:p>
            <a:r>
              <a:rPr lang="en-US" sz="2400" dirty="0" smtClean="0">
                <a:solidFill>
                  <a:schemeClr val="bg2">
                    <a:lumMod val="75000"/>
                  </a:schemeClr>
                </a:solidFill>
                <a:latin typeface="Avenir Book"/>
                <a:cs typeface="Avenir Book"/>
              </a:rPr>
              <a:t>But Saul began ravaging the church, entering house after house; and dragging off men and women, he would put them in prison. </a:t>
            </a:r>
          </a:p>
          <a:p>
            <a:pPr algn="r"/>
            <a:r>
              <a:rPr lang="en-US" sz="2400" dirty="0" smtClean="0">
                <a:solidFill>
                  <a:schemeClr val="bg2">
                    <a:lumMod val="75000"/>
                  </a:schemeClr>
                </a:solidFill>
                <a:latin typeface="Avenir Book"/>
                <a:cs typeface="Avenir Book"/>
              </a:rPr>
              <a:t>Acts 8:3</a:t>
            </a:r>
          </a:p>
        </p:txBody>
      </p:sp>
    </p:spTree>
    <p:extLst>
      <p:ext uri="{BB962C8B-B14F-4D97-AF65-F5344CB8AC3E}">
        <p14:creationId xmlns:p14="http://schemas.microsoft.com/office/powerpoint/2010/main" val="21342775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3225801"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bg2">
                    <a:lumMod val="75000"/>
                  </a:schemeClr>
                </a:solidFill>
                <a:latin typeface="Avenir Book"/>
                <a:cs typeface="Avenir Book"/>
              </a:rPr>
              <a:t>AUTHOR</a:t>
            </a:r>
            <a:endParaRPr lang="en-US" sz="3200" dirty="0">
              <a:solidFill>
                <a:schemeClr val="bg2">
                  <a:lumMod val="75000"/>
                </a:schemeClr>
              </a:solidFill>
              <a:latin typeface="Avenir Book"/>
              <a:cs typeface="Avenir Book"/>
            </a:endParaRPr>
          </a:p>
        </p:txBody>
      </p:sp>
      <p:sp>
        <p:nvSpPr>
          <p:cNvPr id="5" name="TextBox 4"/>
          <p:cNvSpPr txBox="1"/>
          <p:nvPr/>
        </p:nvSpPr>
        <p:spPr>
          <a:xfrm>
            <a:off x="756919" y="1473216"/>
            <a:ext cx="3225801" cy="461665"/>
          </a:xfrm>
          <a:prstGeom prst="rect">
            <a:avLst/>
          </a:prstGeom>
          <a:noFill/>
        </p:spPr>
        <p:txBody>
          <a:bodyPr wrap="square" rtlCol="0">
            <a:spAutoFit/>
            <a:scene3d>
              <a:camera prst="orthographicFront"/>
              <a:lightRig rig="threePt" dir="t"/>
            </a:scene3d>
            <a:sp3d extrusionH="57150">
              <a:bevelT w="38100" h="38100" prst="convex"/>
            </a:sp3d>
          </a:bodyPr>
          <a:lstStyle/>
          <a:p>
            <a:r>
              <a:rPr lang="en-US" sz="2400" dirty="0" smtClean="0">
                <a:solidFill>
                  <a:schemeClr val="bg2">
                    <a:lumMod val="75000"/>
                  </a:schemeClr>
                </a:solidFill>
                <a:latin typeface="Avenir Book"/>
                <a:cs typeface="Avenir Book"/>
              </a:rPr>
              <a:t>The Apostle Paul</a:t>
            </a:r>
          </a:p>
        </p:txBody>
      </p:sp>
      <p:sp>
        <p:nvSpPr>
          <p:cNvPr id="6" name="TextBox 5"/>
          <p:cNvSpPr txBox="1"/>
          <p:nvPr/>
        </p:nvSpPr>
        <p:spPr>
          <a:xfrm>
            <a:off x="647700" y="2317264"/>
            <a:ext cx="7848601" cy="3046988"/>
          </a:xfrm>
          <a:prstGeom prst="rect">
            <a:avLst/>
          </a:prstGeom>
          <a:noFill/>
        </p:spPr>
        <p:txBody>
          <a:bodyPr wrap="square" rtlCol="0">
            <a:spAutoFit/>
            <a:scene3d>
              <a:camera prst="orthographicFront"/>
              <a:lightRig rig="threePt" dir="t"/>
            </a:scene3d>
            <a:sp3d extrusionH="57150">
              <a:bevelT w="38100" h="38100" prst="convex"/>
            </a:sp3d>
          </a:bodyPr>
          <a:lstStyle/>
          <a:p>
            <a:r>
              <a:rPr lang="en-US" sz="2400" dirty="0" smtClean="0">
                <a:solidFill>
                  <a:schemeClr val="bg2">
                    <a:lumMod val="75000"/>
                  </a:schemeClr>
                </a:solidFill>
                <a:latin typeface="Avenir Book"/>
                <a:cs typeface="Avenir Book"/>
              </a:rPr>
              <a:t>…although I myself might have confidence even in the flesh. If anyone else has a mind to put confidence in the flesh, I far more: circumcised the eighth day, of the nation of Israel, of the tribe of Benjamin, a Hebrew of Hebrews; as to the Law, a Pharisee; as to zeal, a persecutor of the church; as to the righteousness which is in the Law, found blameless. </a:t>
            </a:r>
          </a:p>
          <a:p>
            <a:pPr algn="r"/>
            <a:r>
              <a:rPr lang="en-US" sz="2400" dirty="0" smtClean="0">
                <a:solidFill>
                  <a:schemeClr val="bg2">
                    <a:lumMod val="75000"/>
                  </a:schemeClr>
                </a:solidFill>
                <a:latin typeface="Avenir Book"/>
                <a:cs typeface="Avenir Book"/>
              </a:rPr>
              <a:t>Phil. 3:4-6</a:t>
            </a:r>
          </a:p>
        </p:txBody>
      </p:sp>
    </p:spTree>
    <p:extLst>
      <p:ext uri="{BB962C8B-B14F-4D97-AF65-F5344CB8AC3E}">
        <p14:creationId xmlns:p14="http://schemas.microsoft.com/office/powerpoint/2010/main" val="29800998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3225801"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bg2">
                    <a:lumMod val="75000"/>
                  </a:schemeClr>
                </a:solidFill>
                <a:latin typeface="Avenir Book"/>
                <a:cs typeface="Avenir Book"/>
              </a:rPr>
              <a:t>AUTHOR</a:t>
            </a:r>
            <a:endParaRPr lang="en-US" sz="3200" dirty="0">
              <a:solidFill>
                <a:schemeClr val="bg2">
                  <a:lumMod val="75000"/>
                </a:schemeClr>
              </a:solidFill>
              <a:latin typeface="Avenir Book"/>
              <a:cs typeface="Avenir Book"/>
            </a:endParaRPr>
          </a:p>
        </p:txBody>
      </p:sp>
      <p:sp>
        <p:nvSpPr>
          <p:cNvPr id="5" name="TextBox 4"/>
          <p:cNvSpPr txBox="1"/>
          <p:nvPr/>
        </p:nvSpPr>
        <p:spPr>
          <a:xfrm>
            <a:off x="756919" y="1473216"/>
            <a:ext cx="3225801" cy="461665"/>
          </a:xfrm>
          <a:prstGeom prst="rect">
            <a:avLst/>
          </a:prstGeom>
          <a:noFill/>
        </p:spPr>
        <p:txBody>
          <a:bodyPr wrap="square" rtlCol="0">
            <a:spAutoFit/>
            <a:scene3d>
              <a:camera prst="orthographicFront"/>
              <a:lightRig rig="threePt" dir="t"/>
            </a:scene3d>
            <a:sp3d extrusionH="57150">
              <a:bevelT w="38100" h="38100" prst="convex"/>
            </a:sp3d>
          </a:bodyPr>
          <a:lstStyle/>
          <a:p>
            <a:r>
              <a:rPr lang="en-US" sz="2400" dirty="0" smtClean="0">
                <a:solidFill>
                  <a:schemeClr val="bg2">
                    <a:lumMod val="75000"/>
                  </a:schemeClr>
                </a:solidFill>
                <a:latin typeface="Avenir Book"/>
                <a:cs typeface="Avenir Book"/>
              </a:rPr>
              <a:t>The Apostle Paul</a:t>
            </a:r>
          </a:p>
        </p:txBody>
      </p:sp>
      <p:sp>
        <p:nvSpPr>
          <p:cNvPr id="6" name="TextBox 5"/>
          <p:cNvSpPr txBox="1"/>
          <p:nvPr/>
        </p:nvSpPr>
        <p:spPr>
          <a:xfrm>
            <a:off x="756919" y="2119313"/>
            <a:ext cx="7848601" cy="461665"/>
          </a:xfrm>
          <a:prstGeom prst="rect">
            <a:avLst/>
          </a:prstGeom>
          <a:noFill/>
        </p:spPr>
        <p:txBody>
          <a:bodyPr wrap="square" rtlCol="0">
            <a:spAutoFit/>
            <a:scene3d>
              <a:camera prst="orthographicFront"/>
              <a:lightRig rig="threePt" dir="t"/>
            </a:scene3d>
            <a:sp3d extrusionH="57150">
              <a:bevelT w="38100" h="38100" prst="convex"/>
            </a:sp3d>
          </a:bodyPr>
          <a:lstStyle/>
          <a:p>
            <a:pPr marL="342900" indent="-342900">
              <a:buFont typeface="Arial"/>
              <a:buChar char="•"/>
            </a:pPr>
            <a:r>
              <a:rPr lang="en-US" sz="2400" dirty="0" smtClean="0">
                <a:solidFill>
                  <a:schemeClr val="bg2">
                    <a:lumMod val="75000"/>
                  </a:schemeClr>
                </a:solidFill>
                <a:latin typeface="Avenir Book"/>
                <a:cs typeface="Avenir Book"/>
              </a:rPr>
              <a:t>Acts 22:1-21 (Paul’s Conversion)</a:t>
            </a:r>
          </a:p>
        </p:txBody>
      </p:sp>
    </p:spTree>
    <p:extLst>
      <p:ext uri="{BB962C8B-B14F-4D97-AF65-F5344CB8AC3E}">
        <p14:creationId xmlns:p14="http://schemas.microsoft.com/office/powerpoint/2010/main" val="3301024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Galatians Map 1.png"/>
          <p:cNvPicPr>
            <a:picLocks noChangeAspect="1"/>
          </p:cNvPicPr>
          <p:nvPr/>
        </p:nvPicPr>
        <p:blipFill rotWithShape="1">
          <a:blip r:embed="rId2">
            <a:extLst>
              <a:ext uri="{28A0092B-C50C-407E-A947-70E740481C1C}">
                <a14:useLocalDpi xmlns:a14="http://schemas.microsoft.com/office/drawing/2010/main" val="0"/>
              </a:ext>
            </a:extLst>
          </a:blip>
          <a:srcRect l="2916" t="12115" r="2905" b="12073"/>
          <a:stretch/>
        </p:blipFill>
        <p:spPr>
          <a:xfrm>
            <a:off x="0" y="-20672"/>
            <a:ext cx="9144000" cy="6905672"/>
          </a:xfrm>
          <a:prstGeom prst="rect">
            <a:avLst/>
          </a:prstGeom>
        </p:spPr>
      </p:pic>
    </p:spTree>
    <p:extLst>
      <p:ext uri="{BB962C8B-B14F-4D97-AF65-F5344CB8AC3E}">
        <p14:creationId xmlns:p14="http://schemas.microsoft.com/office/powerpoint/2010/main" val="4072167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361</TotalTime>
  <Words>679</Words>
  <Application>Microsoft Macintosh PowerPoint</Application>
  <PresentationFormat>On-screen Show (4:3)</PresentationFormat>
  <Paragraphs>50</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Rick Harrington</dc:creator>
  <cp:lastModifiedBy>Rick Harrington</cp:lastModifiedBy>
  <cp:revision>12</cp:revision>
  <dcterms:created xsi:type="dcterms:W3CDTF">2015-04-01T15:01:49Z</dcterms:created>
  <dcterms:modified xsi:type="dcterms:W3CDTF">2015-04-01T21:17:08Z</dcterms:modified>
</cp:coreProperties>
</file>