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60" r:id="rId5"/>
    <p:sldId id="297" r:id="rId6"/>
    <p:sldId id="298" r:id="rId7"/>
    <p:sldId id="302" r:id="rId8"/>
    <p:sldId id="296" r:id="rId9"/>
    <p:sldId id="301" r:id="rId10"/>
    <p:sldId id="261" r:id="rId11"/>
    <p:sldId id="303" r:id="rId12"/>
    <p:sldId id="304" r:id="rId13"/>
    <p:sldId id="30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3" d="100"/>
          <a:sy n="103" d="100"/>
        </p:scale>
        <p:origin x="-96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5/27/15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5/27/15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5/27/15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5/27/15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5/27/15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Tree>
    <p:extLst>
      <p:ext uri="{BB962C8B-B14F-4D97-AF65-F5344CB8AC3E}">
        <p14:creationId xmlns:p14="http://schemas.microsoft.com/office/powerpoint/2010/main" val="23401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effectLst>
                  <a:glow rad="101600">
                    <a:schemeClr val="accent6">
                      <a:satMod val="175000"/>
                      <a:alpha val="40000"/>
                    </a:schemeClr>
                  </a:glow>
                </a:effectLst>
                <a:latin typeface="Avenir Book"/>
                <a:cs typeface="Avenir Book"/>
              </a:rPr>
              <a:t>11</a:t>
            </a:r>
            <a:r>
              <a:rPr lang="en-US" sz="2200" dirty="0" smtClean="0">
                <a:solidFill>
                  <a:srgbClr val="FAC090"/>
                </a:solidFill>
                <a:effectLst>
                  <a:glow rad="101600">
                    <a:schemeClr val="accent6">
                      <a:satMod val="175000"/>
                      <a:alpha val="40000"/>
                    </a:schemeClr>
                  </a:glow>
                </a:effectLst>
                <a:latin typeface="Avenir Book"/>
                <a:cs typeface="Avenir Book"/>
              </a:rPr>
              <a:t> For I would have you know, brethren, that the gospel which was preached by me is not according to man</a:t>
            </a:r>
            <a:r>
              <a:rPr lang="en-US" sz="2200" dirty="0" smtClean="0">
                <a:solidFill>
                  <a:srgbClr val="FAC090"/>
                </a:solidFill>
                <a:latin typeface="Avenir Book"/>
                <a:cs typeface="Avenir Book"/>
              </a:rPr>
              <a:t>.</a:t>
            </a:r>
            <a:r>
              <a:rPr lang="en-US" sz="2200" baseline="30000" dirty="0" smtClean="0">
                <a:solidFill>
                  <a:srgbClr val="FAC090"/>
                </a:solidFill>
                <a:effectLst>
                  <a:glow rad="101600">
                    <a:schemeClr val="accent6">
                      <a:satMod val="175000"/>
                      <a:alpha val="40000"/>
                    </a:schemeClr>
                  </a:glow>
                </a:effectLst>
                <a:latin typeface="Avenir Book"/>
                <a:cs typeface="Avenir Book"/>
              </a:rPr>
              <a:t>12</a:t>
            </a:r>
            <a:r>
              <a:rPr lang="en-US" sz="2200" dirty="0" smtClean="0">
                <a:solidFill>
                  <a:srgbClr val="FAC090"/>
                </a:solidFill>
                <a:effectLst>
                  <a:glow rad="101600">
                    <a:schemeClr val="accent6">
                      <a:satMod val="175000"/>
                      <a:alpha val="40000"/>
                    </a:schemeClr>
                  </a:glow>
                </a:effectLst>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
        <p:nvSpPr>
          <p:cNvPr id="5" name="TextBox 4"/>
          <p:cNvSpPr txBox="1">
            <a:spLocks/>
          </p:cNvSpPr>
          <p:nvPr/>
        </p:nvSpPr>
        <p:spPr>
          <a:xfrm>
            <a:off x="211667" y="2905081"/>
            <a:ext cx="5084249" cy="73866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“not according to man”</a:t>
            </a:r>
            <a:endParaRPr lang="en-US" sz="36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6" name="TextBox 5"/>
          <p:cNvSpPr txBox="1">
            <a:spLocks/>
          </p:cNvSpPr>
          <p:nvPr/>
        </p:nvSpPr>
        <p:spPr>
          <a:xfrm>
            <a:off x="4569723" y="4374623"/>
            <a:ext cx="3434762" cy="738664"/>
          </a:xfrm>
          <a:prstGeom prst="rect">
            <a:avLst/>
          </a:prstGeom>
          <a:solidFill>
            <a:srgbClr val="FAC090"/>
          </a:solidFill>
          <a:ln/>
        </p:spPr>
        <p:style>
          <a:lnRef idx="2">
            <a:schemeClr val="accent6"/>
          </a:lnRef>
          <a:fillRef idx="1">
            <a:schemeClr val="lt1"/>
          </a:fillRef>
          <a:effectRef idx="0">
            <a:schemeClr val="accent6"/>
          </a:effectRef>
          <a:fontRef idx="minor">
            <a:schemeClr val="dk1"/>
          </a:fontRef>
        </p:style>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tx1"/>
                </a:solidFill>
                <a:effectLst>
                  <a:outerShdw blurRad="50800" dist="38100" dir="2700000" algn="tl" rotWithShape="0">
                    <a:prstClr val="black">
                      <a:alpha val="40000"/>
                    </a:prstClr>
                  </a:outerShdw>
                </a:effectLst>
                <a:latin typeface="Avenir Book"/>
                <a:cs typeface="Avenir Book"/>
              </a:rPr>
              <a:t>Ephesians 3:3-8</a:t>
            </a:r>
            <a:endParaRPr lang="en-US" sz="3600" dirty="0">
              <a:solidFill>
                <a:schemeClr val="tx1"/>
              </a:solidFill>
              <a:effectLst>
                <a:outerShdw blurRad="50800" dist="38100" dir="2700000" algn="tl" rotWithShape="0">
                  <a:prstClr val="black">
                    <a:alpha val="40000"/>
                  </a:prstClr>
                </a:outerShdw>
              </a:effectLst>
              <a:latin typeface="Avenir Book"/>
              <a:cs typeface="Avenir Book"/>
            </a:endParaRPr>
          </a:p>
        </p:txBody>
      </p:sp>
      <p:sp>
        <p:nvSpPr>
          <p:cNvPr id="7" name="TextBox 6"/>
          <p:cNvSpPr txBox="1">
            <a:spLocks/>
          </p:cNvSpPr>
          <p:nvPr/>
        </p:nvSpPr>
        <p:spPr>
          <a:xfrm>
            <a:off x="211667" y="3643745"/>
            <a:ext cx="6726833" cy="73866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“I neither received it from man”</a:t>
            </a:r>
            <a:endParaRPr lang="en-US" sz="36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9" name="TextBox 8"/>
          <p:cNvSpPr txBox="1">
            <a:spLocks/>
          </p:cNvSpPr>
          <p:nvPr/>
        </p:nvSpPr>
        <p:spPr>
          <a:xfrm>
            <a:off x="211667" y="4382409"/>
            <a:ext cx="4358056" cy="73866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“nor was I taught it”</a:t>
            </a:r>
            <a:endParaRPr lang="en-US" sz="36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10" name="TextBox 9"/>
          <p:cNvSpPr txBox="1">
            <a:spLocks/>
          </p:cNvSpPr>
          <p:nvPr/>
        </p:nvSpPr>
        <p:spPr>
          <a:xfrm>
            <a:off x="211667" y="5121073"/>
            <a:ext cx="8750744" cy="73866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“but through a revelation of Jesus Christ”</a:t>
            </a:r>
            <a:endParaRPr lang="en-US" sz="36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1280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effectLst>
                  <a:glow rad="101600">
                    <a:schemeClr val="accent6">
                      <a:satMod val="175000"/>
                      <a:alpha val="40000"/>
                    </a:schemeClr>
                  </a:glow>
                </a:effectLst>
                <a:latin typeface="Avenir Book"/>
                <a:cs typeface="Avenir Book"/>
              </a:rPr>
              <a:t>13</a:t>
            </a:r>
            <a:r>
              <a:rPr lang="en-US" sz="2200" dirty="0" smtClean="0">
                <a:solidFill>
                  <a:srgbClr val="FAC090"/>
                </a:solidFill>
                <a:effectLst>
                  <a:glow rad="101600">
                    <a:schemeClr val="accent6">
                      <a:satMod val="175000"/>
                      <a:alpha val="40000"/>
                    </a:schemeClr>
                  </a:glow>
                </a:effectLst>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effectLst>
                  <a:glow rad="101600">
                    <a:schemeClr val="accent6">
                      <a:satMod val="175000"/>
                      <a:alpha val="40000"/>
                    </a:schemeClr>
                  </a:glow>
                </a:effectLst>
                <a:latin typeface="Avenir Book"/>
                <a:cs typeface="Avenir Book"/>
              </a:rPr>
              <a:t>14</a:t>
            </a:r>
            <a:r>
              <a:rPr lang="en-US" sz="2200" dirty="0" smtClean="0">
                <a:solidFill>
                  <a:srgbClr val="FAC090"/>
                </a:solidFill>
                <a:effectLst>
                  <a:glow rad="101600">
                    <a:schemeClr val="accent6">
                      <a:satMod val="175000"/>
                      <a:alpha val="40000"/>
                    </a:schemeClr>
                  </a:glow>
                </a:effectLst>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
        <p:nvSpPr>
          <p:cNvPr id="5" name="TextBox 4"/>
          <p:cNvSpPr txBox="1"/>
          <p:nvPr/>
        </p:nvSpPr>
        <p:spPr>
          <a:xfrm>
            <a:off x="352778" y="2110697"/>
            <a:ext cx="8438444" cy="332398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I </a:t>
            </a:r>
            <a:r>
              <a:rPr lang="en-US" sz="2400" dirty="0">
                <a:solidFill>
                  <a:schemeClr val="bg1"/>
                </a:solidFill>
                <a:latin typeface="Avenir Book"/>
                <a:cs typeface="Avenir Book"/>
              </a:rPr>
              <a:t>urge you therefore, brethren, by the mercies of God, to present your bodies a living and holy sacrifice, acceptable to God, which is your spiritual service of worship</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And do not be conformed to this world, but be transformed by the renewing of your mind, that you may prove what the will of God is, that which is good and acceptable and perfect. </a:t>
            </a:r>
          </a:p>
          <a:p>
            <a:pPr algn="r"/>
            <a:r>
              <a:rPr lang="en-US" dirty="0" smtClean="0">
                <a:solidFill>
                  <a:schemeClr val="bg1"/>
                </a:solidFill>
                <a:latin typeface="Avenir Book"/>
                <a:cs typeface="Avenir Book"/>
              </a:rPr>
              <a:t>Romans 12:1-2</a:t>
            </a:r>
            <a:endParaRPr lang="en-US" dirty="0">
              <a:solidFill>
                <a:schemeClr val="bg1"/>
              </a:solidFill>
              <a:latin typeface="Avenir Book"/>
              <a:cs typeface="Avenir Book"/>
            </a:endParaRPr>
          </a:p>
        </p:txBody>
      </p:sp>
      <p:sp>
        <p:nvSpPr>
          <p:cNvPr id="6" name="TextBox 5"/>
          <p:cNvSpPr txBox="1"/>
          <p:nvPr/>
        </p:nvSpPr>
        <p:spPr>
          <a:xfrm>
            <a:off x="352778" y="2110697"/>
            <a:ext cx="8438444" cy="332398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Husbands</a:t>
            </a:r>
            <a:r>
              <a:rPr lang="en-US" sz="2400" dirty="0">
                <a:solidFill>
                  <a:schemeClr val="bg1"/>
                </a:solidFill>
                <a:latin typeface="Avenir Book"/>
                <a:cs typeface="Avenir Book"/>
              </a:rPr>
              <a:t>, love your wives, just as Christ also loved the church and gave Himself up for her</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that He might sanctify her, having cleansed her by the washing of water with the word</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that He might present to Himself the church in all her glory, having no spot or wrinkle or any such thing; but that she should be holy and blameless</a:t>
            </a:r>
            <a:r>
              <a:rPr lang="en-US" sz="2400" dirty="0" smtClean="0">
                <a:solidFill>
                  <a:schemeClr val="bg1"/>
                </a:solidFill>
                <a:latin typeface="Avenir Book"/>
                <a:cs typeface="Avenir Book"/>
              </a:rPr>
              <a:t>.</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Ephesians 5:25-27</a:t>
            </a:r>
            <a:endParaRPr lang="en-US" dirty="0">
              <a:solidFill>
                <a:schemeClr val="bg1"/>
              </a:solidFill>
              <a:latin typeface="Avenir Book"/>
              <a:cs typeface="Avenir Book"/>
            </a:endParaRPr>
          </a:p>
        </p:txBody>
      </p:sp>
      <p:sp>
        <p:nvSpPr>
          <p:cNvPr id="7" name="TextBox 6"/>
          <p:cNvSpPr txBox="1">
            <a:spLocks/>
          </p:cNvSpPr>
          <p:nvPr/>
        </p:nvSpPr>
        <p:spPr>
          <a:xfrm>
            <a:off x="453395" y="4136367"/>
            <a:ext cx="4551482" cy="73866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“ancestral traditions”</a:t>
            </a:r>
            <a:endParaRPr lang="en-US" sz="36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9" name="TextBox 8"/>
          <p:cNvSpPr txBox="1"/>
          <p:nvPr/>
        </p:nvSpPr>
        <p:spPr>
          <a:xfrm>
            <a:off x="352778" y="2307961"/>
            <a:ext cx="8438444" cy="295465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Brethren</a:t>
            </a:r>
            <a:r>
              <a:rPr lang="en-US" sz="2400" dirty="0">
                <a:solidFill>
                  <a:schemeClr val="bg1"/>
                </a:solidFill>
                <a:latin typeface="Avenir Book"/>
                <a:cs typeface="Avenir Book"/>
              </a:rPr>
              <a:t>, my heart’s desire and my prayer to God for them is for their salvation</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For I bear them witness that they have a zeal for God, but not in accordance with knowledge</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For not knowing about God’s righteousness, and seeking to establish their own, they did not subject themselves to the righteousness of God</a:t>
            </a:r>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10:1-3</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351506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effectLst>
                  <a:glow rad="101600">
                    <a:schemeClr val="accent6">
                      <a:satMod val="175000"/>
                      <a:alpha val="40000"/>
                    </a:schemeClr>
                  </a:glow>
                </a:effectLst>
                <a:latin typeface="Avenir Book"/>
                <a:cs typeface="Avenir Book"/>
              </a:rPr>
              <a:t>15</a:t>
            </a:r>
            <a:r>
              <a:rPr lang="en-US" sz="2200" dirty="0" smtClean="0">
                <a:solidFill>
                  <a:srgbClr val="FAC090"/>
                </a:solidFill>
                <a:effectLst>
                  <a:glow rad="101600">
                    <a:schemeClr val="accent6">
                      <a:satMod val="175000"/>
                      <a:alpha val="40000"/>
                    </a:schemeClr>
                  </a:glow>
                </a:effectLst>
                <a:latin typeface="Avenir Book"/>
                <a:cs typeface="Avenir Book"/>
              </a:rPr>
              <a:t> But when He who had set me apart, even from my mother’s womb, and called me through His grace, was pleased</a:t>
            </a:r>
            <a:r>
              <a:rPr lang="en-US" sz="2200" baseline="30000" dirty="0" smtClean="0">
                <a:solidFill>
                  <a:srgbClr val="FAC090"/>
                </a:solidFill>
                <a:effectLst>
                  <a:glow rad="101600">
                    <a:schemeClr val="accent6">
                      <a:satMod val="175000"/>
                      <a:alpha val="40000"/>
                    </a:schemeClr>
                  </a:glow>
                </a:effectLst>
                <a:latin typeface="Avenir Book"/>
                <a:cs typeface="Avenir Book"/>
              </a:rPr>
              <a:t>16</a:t>
            </a:r>
            <a:r>
              <a:rPr lang="en-US" sz="2200" dirty="0" smtClean="0">
                <a:solidFill>
                  <a:srgbClr val="FAC090"/>
                </a:solidFill>
                <a:effectLst>
                  <a:glow rad="101600">
                    <a:schemeClr val="accent6">
                      <a:satMod val="175000"/>
                      <a:alpha val="40000"/>
                    </a:schemeClr>
                  </a:glow>
                </a:effectLst>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effectLst>
                  <a:glow rad="101600">
                    <a:schemeClr val="accent6">
                      <a:satMod val="175000"/>
                      <a:alpha val="40000"/>
                    </a:schemeClr>
                  </a:glow>
                </a:effectLst>
                <a:latin typeface="Avenir Book"/>
                <a:cs typeface="Avenir Book"/>
              </a:rPr>
              <a:t>17</a:t>
            </a:r>
            <a:r>
              <a:rPr lang="en-US" sz="2200" dirty="0" smtClean="0">
                <a:solidFill>
                  <a:srgbClr val="FAC090"/>
                </a:solidFill>
                <a:effectLst>
                  <a:glow rad="101600">
                    <a:schemeClr val="accent6">
                      <a:satMod val="175000"/>
                      <a:alpha val="40000"/>
                    </a:schemeClr>
                  </a:glow>
                </a:effectLst>
                <a:latin typeface="Avenir Book"/>
                <a:cs typeface="Avenir Book"/>
              </a:rPr>
              <a:t> nor did I go up to Jerusalem to those who were apostles before me; but I went away to Arabia, and returned once more to Damascus. </a:t>
            </a:r>
            <a:endParaRPr lang="en-US" sz="2200" dirty="0">
              <a:solidFill>
                <a:srgbClr val="FAC090"/>
              </a:solidFill>
              <a:effectLst>
                <a:glow rad="101600">
                  <a:schemeClr val="accent6">
                    <a:satMod val="175000"/>
                    <a:alpha val="40000"/>
                  </a:schemeClr>
                </a:glow>
              </a:effectLst>
              <a:latin typeface="Avenir Book"/>
              <a:cs typeface="Avenir Book"/>
            </a:endParaRPr>
          </a:p>
        </p:txBody>
      </p:sp>
      <p:sp>
        <p:nvSpPr>
          <p:cNvPr id="5" name="TextBox 4"/>
          <p:cNvSpPr txBox="1"/>
          <p:nvPr/>
        </p:nvSpPr>
        <p:spPr>
          <a:xfrm>
            <a:off x="352778" y="1955090"/>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Now </a:t>
            </a:r>
            <a:r>
              <a:rPr lang="en-US" sz="2400" dirty="0">
                <a:solidFill>
                  <a:schemeClr val="bg1"/>
                </a:solidFill>
                <a:latin typeface="Avenir Book"/>
                <a:cs typeface="Avenir Book"/>
              </a:rPr>
              <a:t>the word of the Lord came to me saying</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“Before I formed you in the womb I knew </a:t>
            </a:r>
            <a:r>
              <a:rPr lang="en-US" sz="2400" dirty="0" err="1">
                <a:solidFill>
                  <a:schemeClr val="bg1"/>
                </a:solidFill>
                <a:latin typeface="Avenir Book"/>
                <a:cs typeface="Avenir Book"/>
              </a:rPr>
              <a:t>you,And</a:t>
            </a:r>
            <a:r>
              <a:rPr lang="en-US" sz="2400" dirty="0">
                <a:solidFill>
                  <a:schemeClr val="bg1"/>
                </a:solidFill>
                <a:latin typeface="Avenir Book"/>
                <a:cs typeface="Avenir Book"/>
              </a:rPr>
              <a:t> before you were born I consecrated you; I have appointed you a prophet to the nations.” </a:t>
            </a:r>
          </a:p>
          <a:p>
            <a:pPr algn="r"/>
            <a:r>
              <a:rPr lang="en-US" dirty="0" smtClean="0">
                <a:solidFill>
                  <a:schemeClr val="bg1"/>
                </a:solidFill>
                <a:latin typeface="Avenir Book"/>
                <a:cs typeface="Avenir Book"/>
              </a:rPr>
              <a:t>Jeremiah 1:4-5</a:t>
            </a:r>
            <a:endParaRPr lang="en-US" dirty="0">
              <a:solidFill>
                <a:schemeClr val="bg1"/>
              </a:solidFill>
              <a:latin typeface="Avenir Book"/>
              <a:cs typeface="Avenir Book"/>
            </a:endParaRPr>
          </a:p>
        </p:txBody>
      </p:sp>
      <p:sp>
        <p:nvSpPr>
          <p:cNvPr id="6" name="TextBox 5"/>
          <p:cNvSpPr txBox="1"/>
          <p:nvPr/>
        </p:nvSpPr>
        <p:spPr>
          <a:xfrm>
            <a:off x="352778" y="1955090"/>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But </a:t>
            </a:r>
            <a:r>
              <a:rPr lang="en-US" sz="2400" dirty="0">
                <a:solidFill>
                  <a:schemeClr val="bg1"/>
                </a:solidFill>
                <a:latin typeface="Avenir Book"/>
                <a:cs typeface="Avenir Book"/>
              </a:rPr>
              <a:t>you are a chosen race, a royal priesthood, a holy nation, a people for God’s own possession, that you may proclaim the </a:t>
            </a:r>
            <a:r>
              <a:rPr lang="en-US" sz="2400" dirty="0" err="1">
                <a:solidFill>
                  <a:schemeClr val="bg1"/>
                </a:solidFill>
                <a:latin typeface="Avenir Book"/>
                <a:cs typeface="Avenir Book"/>
              </a:rPr>
              <a:t>excellencies</a:t>
            </a:r>
            <a:r>
              <a:rPr lang="en-US" sz="2400" dirty="0">
                <a:solidFill>
                  <a:schemeClr val="bg1"/>
                </a:solidFill>
                <a:latin typeface="Avenir Book"/>
                <a:cs typeface="Avenir Book"/>
              </a:rPr>
              <a:t> of Him who has called you out of darkness into His marvelous light; </a:t>
            </a:r>
          </a:p>
          <a:p>
            <a:pPr algn="r"/>
            <a:r>
              <a:rPr lang="en-US" dirty="0" smtClean="0">
                <a:solidFill>
                  <a:schemeClr val="bg1"/>
                </a:solidFill>
                <a:latin typeface="Avenir Book"/>
                <a:cs typeface="Avenir Book"/>
              </a:rPr>
              <a:t>1 Peter 2:9</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411295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THEME</a:t>
            </a:r>
            <a:endParaRPr lang="en-US" sz="3200" dirty="0">
              <a:solidFill>
                <a:srgbClr val="D9B662"/>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u="sng" dirty="0" smtClean="0">
                <a:solidFill>
                  <a:schemeClr val="bg2">
                    <a:lumMod val="75000"/>
                  </a:schemeClr>
                </a:solidFill>
                <a:latin typeface="Avenir Book"/>
                <a:cs typeface="Avenir Book"/>
              </a:rPr>
              <a:t>Freedom in Christ</a:t>
            </a:r>
          </a:p>
        </p:txBody>
      </p:sp>
      <p:sp>
        <p:nvSpPr>
          <p:cNvPr id="7" name="TextBox 6"/>
          <p:cNvSpPr txBox="1"/>
          <p:nvPr/>
        </p:nvSpPr>
        <p:spPr>
          <a:xfrm>
            <a:off x="647700" y="2521059"/>
            <a:ext cx="7848601" cy="1692771"/>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smtClean="0">
                <a:ln>
                  <a:solidFill>
                    <a:srgbClr val="D9B662"/>
                  </a:solidFill>
                </a:ln>
                <a:solidFill>
                  <a:schemeClr val="bg2">
                    <a:lumMod val="75000"/>
                  </a:schemeClr>
                </a:solidFill>
                <a:latin typeface="Avenir Book"/>
                <a:cs typeface="Avenir Book"/>
              </a:rPr>
              <a:t>It </a:t>
            </a:r>
            <a:r>
              <a:rPr lang="en-US" sz="2800" dirty="0">
                <a:ln>
                  <a:solidFill>
                    <a:srgbClr val="D9B662"/>
                  </a:solidFill>
                </a:ln>
                <a:solidFill>
                  <a:schemeClr val="bg2">
                    <a:lumMod val="75000"/>
                  </a:schemeClr>
                </a:solidFill>
                <a:latin typeface="Avenir Book"/>
                <a:cs typeface="Avenir Book"/>
              </a:rPr>
              <a:t>was for freedom that Christ set us free; therefore keep standing firm and do not be subject again to a yoke of slavery. </a:t>
            </a:r>
            <a:endParaRPr lang="en-US" sz="2800" dirty="0" smtClean="0">
              <a:ln>
                <a:solidFill>
                  <a:srgbClr val="D9B662"/>
                </a:solidFill>
              </a:ln>
              <a:solidFill>
                <a:schemeClr val="bg2">
                  <a:lumMod val="75000"/>
                </a:schemeClr>
              </a:solidFill>
              <a:latin typeface="Avenir Book"/>
              <a:cs typeface="Avenir Book"/>
            </a:endParaRPr>
          </a:p>
          <a:p>
            <a:pPr algn="r"/>
            <a:r>
              <a:rPr lang="en-US" sz="2000" dirty="0" smtClean="0">
                <a:ln>
                  <a:solidFill>
                    <a:srgbClr val="D9B662"/>
                  </a:solidFill>
                </a:ln>
                <a:solidFill>
                  <a:schemeClr val="bg2">
                    <a:lumMod val="75000"/>
                  </a:schemeClr>
                </a:solidFill>
                <a:latin typeface="Avenir Book"/>
                <a:cs typeface="Avenir Book"/>
              </a:rPr>
              <a:t>Gal. 5:1</a:t>
            </a:r>
            <a:endParaRPr lang="en-US" sz="2000" dirty="0">
              <a:ln>
                <a:solidFill>
                  <a:srgbClr val="D9B662"/>
                </a:solidFill>
              </a:ln>
              <a:solidFill>
                <a:schemeClr val="bg2">
                  <a:lumMod val="75000"/>
                </a:schemeClr>
              </a:solidFill>
              <a:latin typeface="Avenir Book"/>
              <a:cs typeface="Avenir Book"/>
            </a:endParaRPr>
          </a:p>
        </p:txBody>
      </p:sp>
    </p:spTree>
    <p:extLst>
      <p:ext uri="{BB962C8B-B14F-4D97-AF65-F5344CB8AC3E}">
        <p14:creationId xmlns:p14="http://schemas.microsoft.com/office/powerpoint/2010/main" val="3106212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KEY VERSE</a:t>
            </a:r>
            <a:endParaRPr lang="en-US" sz="3200" dirty="0">
              <a:solidFill>
                <a:srgbClr val="D9B662"/>
              </a:solidFill>
              <a:latin typeface="Avenir Book"/>
              <a:cs typeface="Avenir Book"/>
            </a:endParaRPr>
          </a:p>
        </p:txBody>
      </p:sp>
      <p:sp>
        <p:nvSpPr>
          <p:cNvPr id="5" name="TextBox 4"/>
          <p:cNvSpPr txBox="1"/>
          <p:nvPr/>
        </p:nvSpPr>
        <p:spPr>
          <a:xfrm>
            <a:off x="647700" y="1874728"/>
            <a:ext cx="7848601" cy="3416320"/>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a:solidFill>
                  <a:srgbClr val="D9B662"/>
                </a:solidFill>
                <a:latin typeface="Avenir Book"/>
                <a:cs typeface="Avenir Book"/>
              </a:rPr>
              <a:t>N</a:t>
            </a:r>
            <a:r>
              <a:rPr lang="en-US" sz="2800" dirty="0" smtClean="0">
                <a:solidFill>
                  <a:srgbClr val="D9B662"/>
                </a:solidFill>
                <a:latin typeface="Avenir Book"/>
                <a:cs typeface="Avenir Book"/>
              </a:rPr>
              <a:t>evertheless knowing that a man is not justified by the works of the Law but through faith in Christ Jesus, even we have believed in Christ Jesus, that we may be justified by faith in Christ, and not by the works of the Law; since by the works of the Law shall no flesh be justified.</a:t>
            </a:r>
          </a:p>
          <a:p>
            <a:endParaRPr lang="en-US" sz="2800" dirty="0" smtClean="0">
              <a:solidFill>
                <a:srgbClr val="D9B662"/>
              </a:solidFill>
              <a:latin typeface="Avenir Book"/>
              <a:cs typeface="Avenir Book"/>
            </a:endParaRPr>
          </a:p>
          <a:p>
            <a:pPr algn="r"/>
            <a:r>
              <a:rPr lang="en-US" sz="2000" dirty="0" smtClean="0">
                <a:solidFill>
                  <a:srgbClr val="D9B662"/>
                </a:solidFill>
                <a:latin typeface="Avenir Book"/>
                <a:cs typeface="Avenir Book"/>
              </a:rPr>
              <a:t>Gal. 2:16 </a:t>
            </a:r>
          </a:p>
        </p:txBody>
      </p:sp>
    </p:spTree>
    <p:extLst>
      <p:ext uri="{BB962C8B-B14F-4D97-AF65-F5344CB8AC3E}">
        <p14:creationId xmlns:p14="http://schemas.microsoft.com/office/powerpoint/2010/main" val="1470299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4893647"/>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a:p>
            <a:pPr marL="342900" indent="-342900">
              <a:buFont typeface="Wingdings" charset="2"/>
              <a:buChar char="§"/>
            </a:pPr>
            <a:r>
              <a:rPr lang="en-US" sz="2400" u="sng" dirty="0" smtClean="0">
                <a:solidFill>
                  <a:srgbClr val="FAC090"/>
                </a:solidFill>
                <a:latin typeface="Avenir Book"/>
                <a:cs typeface="Avenir Book"/>
              </a:rPr>
              <a:t>Doctrinal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Doctrine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justification is by "faith working through love" instead of by "works of law." </a:t>
            </a:r>
            <a:r>
              <a:rPr lang="en-US" sz="2400" u="sng" dirty="0" smtClean="0">
                <a:solidFill>
                  <a:srgbClr val="FAC090"/>
                </a:solidFill>
                <a:latin typeface="Avenir Book"/>
                <a:cs typeface="Avenir Book"/>
              </a:rPr>
              <a:t>Chapters 3-4</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a:p>
            <a:pPr marL="342900" indent="-342900">
              <a:buFont typeface="Wingdings" charset="2"/>
              <a:buChar char="§"/>
            </a:pPr>
            <a:r>
              <a:rPr lang="en-US" sz="2400" u="sng" dirty="0" smtClean="0">
                <a:solidFill>
                  <a:srgbClr val="FAC090"/>
                </a:solidFill>
                <a:latin typeface="Avenir Book"/>
                <a:cs typeface="Avenir Book"/>
              </a:rPr>
              <a:t>Practical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Life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exhorts those "having begun in the Spirit" to "walk by the Spirit" and to bear "the fruit of the Spirit." </a:t>
            </a:r>
            <a:r>
              <a:rPr lang="en-US" sz="2400" u="sng" dirty="0" smtClean="0">
                <a:solidFill>
                  <a:srgbClr val="FAC090"/>
                </a:solidFill>
                <a:latin typeface="Avenir Book"/>
                <a:cs typeface="Avenir Book"/>
              </a:rPr>
              <a:t>Chapters 5-6</a:t>
            </a:r>
            <a:r>
              <a:rPr lang="en-US" sz="2400" dirty="0" smtClean="0">
                <a:solidFill>
                  <a:srgbClr val="FAC090"/>
                </a:solidFill>
                <a:latin typeface="Avenir Book"/>
                <a:cs typeface="Avenir Book"/>
              </a:rPr>
              <a:t>.</a:t>
            </a:r>
          </a:p>
          <a:p>
            <a:pPr indent="-274320" algn="r"/>
            <a:r>
              <a:rPr lang="en-US" sz="2400" dirty="0" smtClean="0">
                <a:solidFill>
                  <a:srgbClr val="FAC090"/>
                </a:solidFill>
                <a:latin typeface="Avenir Book"/>
                <a:cs typeface="Avenir Book"/>
              </a:rPr>
              <a:t>R.C. Bell</a:t>
            </a:r>
          </a:p>
        </p:txBody>
      </p:sp>
    </p:spTree>
    <p:extLst>
      <p:ext uri="{BB962C8B-B14F-4D97-AF65-F5344CB8AC3E}">
        <p14:creationId xmlns:p14="http://schemas.microsoft.com/office/powerpoint/2010/main" val="1779372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dissolve">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3139321"/>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AFFIRMATION 1:11-2:14</a:t>
            </a: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97250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3139321"/>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glow rad="101600">
                    <a:schemeClr val="accent6">
                      <a:satMod val="175000"/>
                      <a:alpha val="40000"/>
                    </a:schemeClr>
                  </a:glow>
                </a:effectLst>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AFFIRMATION 1:11-2:14</a:t>
            </a: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30297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Tree>
    <p:extLst>
      <p:ext uri="{BB962C8B-B14F-4D97-AF65-F5344CB8AC3E}">
        <p14:creationId xmlns:p14="http://schemas.microsoft.com/office/powerpoint/2010/main" val="397965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352778" y="1629866"/>
            <a:ext cx="8438444" cy="443198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What </a:t>
            </a:r>
            <a:r>
              <a:rPr lang="en-US" sz="2400" dirty="0">
                <a:solidFill>
                  <a:schemeClr val="bg1"/>
                </a:solidFill>
                <a:latin typeface="Avenir Book"/>
                <a:cs typeface="Avenir Book"/>
              </a:rPr>
              <a:t>then? Shall we sin because we are not under law but under grace? May it never be!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Do you not know that when you present yourselves to someone as slaves for obedience, you are slaves of the one whom you obey, either of sin resulting in death, or of obedience resulting in righteousness?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But thanks be to God that though you were slaves of sin, you became obedient from the heart to that form of teaching to which you were committed</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and having been freed from sin, you became slaves of </a:t>
            </a:r>
            <a:r>
              <a:rPr lang="en-US" sz="2400" dirty="0" smtClean="0">
                <a:solidFill>
                  <a:schemeClr val="bg1"/>
                </a:solidFill>
                <a:latin typeface="Avenir Book"/>
                <a:cs typeface="Avenir Book"/>
              </a:rPr>
              <a:t>righteousness.</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6:15-18</a:t>
            </a:r>
            <a:endParaRPr lang="en-US" dirty="0">
              <a:solidFill>
                <a:schemeClr val="bg1"/>
              </a:solidFill>
              <a:latin typeface="Avenir Book"/>
              <a:cs typeface="Avenir Book"/>
            </a:endParaRPr>
          </a:p>
        </p:txBody>
      </p:sp>
      <p:sp>
        <p:nvSpPr>
          <p:cNvPr id="6" name="TextBox 5"/>
          <p:cNvSpPr txBox="1">
            <a:spLocks/>
          </p:cNvSpPr>
          <p:nvPr/>
        </p:nvSpPr>
        <p:spPr>
          <a:xfrm>
            <a:off x="606778" y="5719485"/>
            <a:ext cx="4103384"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“bond-servant”</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7" name="TextBox 6"/>
          <p:cNvSpPr txBox="1"/>
          <p:nvPr/>
        </p:nvSpPr>
        <p:spPr>
          <a:xfrm>
            <a:off x="352778" y="2810621"/>
            <a:ext cx="8438444" cy="2308324"/>
          </a:xfrm>
          <a:prstGeom prst="rect">
            <a:avLst/>
          </a:prstGeom>
          <a:solidFill>
            <a:schemeClr val="bg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b="1" dirty="0">
                <a:solidFill>
                  <a:srgbClr val="000000"/>
                </a:solidFill>
                <a:latin typeface="Avenir Book"/>
                <a:cs typeface="Avenir Book"/>
              </a:rPr>
              <a:t>“</a:t>
            </a:r>
            <a:r>
              <a:rPr lang="en-US" sz="2400" b="1" u="sng" dirty="0">
                <a:solidFill>
                  <a:srgbClr val="000000"/>
                </a:solidFill>
                <a:latin typeface="Avenir Book"/>
                <a:cs typeface="Avenir Book"/>
              </a:rPr>
              <a:t>Making Space for </a:t>
            </a:r>
            <a:r>
              <a:rPr lang="en-US" sz="2400" b="1" u="sng" dirty="0" err="1">
                <a:solidFill>
                  <a:srgbClr val="000000"/>
                </a:solidFill>
                <a:latin typeface="Avenir Book"/>
                <a:cs typeface="Avenir Book"/>
              </a:rPr>
              <a:t>Millennials</a:t>
            </a:r>
            <a:r>
              <a:rPr lang="en-US" sz="2400" b="1" u="sng" dirty="0">
                <a:solidFill>
                  <a:srgbClr val="000000"/>
                </a:solidFill>
                <a:latin typeface="Avenir Book"/>
                <a:cs typeface="Avenir Book"/>
              </a:rPr>
              <a:t>:</a:t>
            </a:r>
            <a:r>
              <a:rPr lang="en-US" sz="2400" b="1" dirty="0">
                <a:solidFill>
                  <a:srgbClr val="000000"/>
                </a:solidFill>
                <a:latin typeface="Avenir Book"/>
                <a:cs typeface="Avenir Book"/>
              </a:rPr>
              <a:t> Equip your team with innovative, cutting-edge research on </a:t>
            </a:r>
            <a:r>
              <a:rPr lang="en-US" sz="2400" b="1" dirty="0" err="1">
                <a:solidFill>
                  <a:srgbClr val="000000"/>
                </a:solidFill>
                <a:latin typeface="Avenir Book"/>
                <a:cs typeface="Avenir Book"/>
              </a:rPr>
              <a:t>Millennials</a:t>
            </a:r>
            <a:r>
              <a:rPr lang="en-US" sz="2400" b="1" dirty="0">
                <a:solidFill>
                  <a:srgbClr val="000000"/>
                </a:solidFill>
                <a:latin typeface="Avenir Book"/>
                <a:cs typeface="Avenir Book"/>
              </a:rPr>
              <a:t>' views on worship spaces, church services, social issues and careers. This resource is designed to help you make the most of your current and future partnerships with </a:t>
            </a:r>
            <a:r>
              <a:rPr lang="en-US" sz="2400" b="1" dirty="0" err="1">
                <a:solidFill>
                  <a:srgbClr val="000000"/>
                </a:solidFill>
                <a:latin typeface="Avenir Book"/>
                <a:cs typeface="Avenir Book"/>
              </a:rPr>
              <a:t>Millennials</a:t>
            </a:r>
            <a:r>
              <a:rPr lang="en-US" sz="2400" b="1" dirty="0">
                <a:solidFill>
                  <a:srgbClr val="000000"/>
                </a:solidFill>
                <a:latin typeface="Avenir Book"/>
                <a:cs typeface="Avenir Book"/>
              </a:rPr>
              <a:t>.”</a:t>
            </a:r>
          </a:p>
        </p:txBody>
      </p:sp>
    </p:spTree>
    <p:extLst>
      <p:ext uri="{BB962C8B-B14F-4D97-AF65-F5344CB8AC3E}">
        <p14:creationId xmlns:p14="http://schemas.microsoft.com/office/powerpoint/2010/main" val="234378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4524315"/>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glow rad="101600">
                    <a:schemeClr val="accent6">
                      <a:satMod val="175000"/>
                      <a:alpha val="40000"/>
                    </a:schemeClr>
                  </a:glow>
                </a:effectLst>
                <a:latin typeface="Avenir Book"/>
                <a:cs typeface="Avenir Book"/>
              </a:rPr>
              <a:t>AFFIRMATION 1:11-2:</a:t>
            </a:r>
            <a:r>
              <a:rPr lang="en-US" sz="2400" dirty="0" smtClean="0">
                <a:solidFill>
                  <a:srgbClr val="FAC090"/>
                </a:solidFill>
                <a:effectLst>
                  <a:glow rad="101600">
                    <a:schemeClr val="accent6">
                      <a:satMod val="175000"/>
                      <a:alpha val="40000"/>
                    </a:schemeClr>
                  </a:glow>
                </a:effectLst>
                <a:latin typeface="Avenir Book"/>
                <a:cs typeface="Avenir Book"/>
              </a:rPr>
              <a:t>14</a:t>
            </a:r>
          </a:p>
          <a:p>
            <a:pPr marL="800100" lvl="1" indent="-342900">
              <a:buFont typeface="Arial"/>
              <a:buChar char="•"/>
            </a:pPr>
            <a:endParaRPr lang="en-US" sz="1000" dirty="0" smtClean="0">
              <a:solidFill>
                <a:srgbClr val="FAC090"/>
              </a:solidFill>
              <a:effectLst>
                <a:glow rad="101600">
                  <a:schemeClr val="accent6">
                    <a:satMod val="175000"/>
                    <a:alpha val="40000"/>
                  </a:schemeClr>
                </a:glow>
              </a:effectLst>
              <a:latin typeface="Avenir Book"/>
              <a:cs typeface="Avenir Book"/>
            </a:endParaRPr>
          </a:p>
          <a:p>
            <a:pPr marL="1257300" lvl="2" indent="-342900">
              <a:buSzPct val="50000"/>
              <a:buFont typeface="Courier New"/>
              <a:buChar char="o"/>
            </a:pPr>
            <a:r>
              <a:rPr lang="en-US" sz="2000" dirty="0" smtClean="0">
                <a:solidFill>
                  <a:srgbClr val="FAC090"/>
                </a:solidFill>
                <a:effectLst/>
                <a:latin typeface="Avenir Book"/>
                <a:cs typeface="Avenir Book"/>
              </a:rPr>
              <a:t>Paul’s Revelation Did Not Come From Man (1:11-24)</a:t>
            </a:r>
          </a:p>
          <a:p>
            <a:pPr marL="1257300" lvl="2" indent="-342900">
              <a:buSzPct val="50000"/>
              <a:buFont typeface="Courier New"/>
              <a:buChar char="o"/>
            </a:pPr>
            <a:r>
              <a:rPr lang="en-US" sz="2000" dirty="0" smtClean="0">
                <a:solidFill>
                  <a:srgbClr val="FAC090"/>
                </a:solidFill>
                <a:effectLst/>
                <a:latin typeface="Avenir Book"/>
                <a:cs typeface="Avenir Book"/>
              </a:rPr>
              <a:t>Paul’s Apostleship Had Been Received by the Other Apostles (2:1-10)</a:t>
            </a:r>
          </a:p>
          <a:p>
            <a:pPr marL="1257300" lvl="2" indent="-342900">
              <a:buSzPct val="50000"/>
              <a:buFont typeface="Courier New"/>
              <a:buChar char="o"/>
            </a:pPr>
            <a:r>
              <a:rPr lang="en-US" sz="2000" dirty="0" smtClean="0">
                <a:solidFill>
                  <a:srgbClr val="FAC090"/>
                </a:solidFill>
                <a:effectLst/>
                <a:latin typeface="Avenir Book"/>
                <a:cs typeface="Avenir Book"/>
              </a:rPr>
              <a:t>Paul Himself Rebuked Peter (2:11-14)</a:t>
            </a:r>
            <a:endParaRPr lang="en-US" sz="2000" dirty="0" smtClean="0">
              <a:solidFill>
                <a:srgbClr val="FAC090"/>
              </a:solidFill>
              <a:effectLst/>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6630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dissolve">
                                      <p:cBhvr>
                                        <p:cTn id="7" dur="500"/>
                                        <p:tgtEl>
                                          <p:spTgt spid="5">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9" end="9"/>
                                            </p:txEl>
                                          </p:spTgt>
                                        </p:tgtEl>
                                        <p:attrNameLst>
                                          <p:attrName>style.visibility</p:attrName>
                                        </p:attrNameLst>
                                      </p:cBhvr>
                                      <p:to>
                                        <p:strVal val="visible"/>
                                      </p:to>
                                    </p:set>
                                    <p:animEffect transition="in" filter="dissolve">
                                      <p:cBhvr>
                                        <p:cTn id="12" dur="500"/>
                                        <p:tgtEl>
                                          <p:spTgt spid="5">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dissolve">
                                      <p:cBhvr>
                                        <p:cTn id="1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TotalTime>
  <Words>2014</Words>
  <Application>Microsoft Macintosh PowerPoint</Application>
  <PresentationFormat>On-screen Show (4:3)</PresentationFormat>
  <Paragraphs>77</Paragraphs>
  <Slides>13</Slides>
  <Notes>0</Notes>
  <HiddenSlides>3</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43</cp:revision>
  <dcterms:created xsi:type="dcterms:W3CDTF">2015-04-28T09:11:35Z</dcterms:created>
  <dcterms:modified xsi:type="dcterms:W3CDTF">2015-05-27T20:34:52Z</dcterms:modified>
</cp:coreProperties>
</file>