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7" r:id="rId2"/>
    <p:sldId id="258" r:id="rId3"/>
    <p:sldId id="259" r:id="rId4"/>
    <p:sldId id="260" r:id="rId5"/>
    <p:sldId id="297" r:id="rId6"/>
    <p:sldId id="298" r:id="rId7"/>
    <p:sldId id="261" r:id="rId8"/>
    <p:sldId id="279" r:id="rId9"/>
    <p:sldId id="289" r:id="rId10"/>
    <p:sldId id="299" r:id="rId11"/>
    <p:sldId id="295" r:id="rId12"/>
    <p:sldId id="300" r:id="rId13"/>
    <p:sldId id="296" r:id="rId14"/>
    <p:sldId id="30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C090"/>
    <a:srgbClr val="BA8C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2424" y="-5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9D1E39-2BE4-474D-98ED-B08095429CC1}" type="datetimeFigureOut">
              <a:rPr lang="en-US" smtClean="0"/>
              <a:t>5/13/15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F1396B-8BC0-8149-BF7A-99B7903E2DAD}" type="slidenum">
              <a:rPr lang="en-US" smtClean="0"/>
              <a:t>‹#›</a:t>
            </a:fld>
            <a:endParaRPr lang="en-US"/>
          </a:p>
        </p:txBody>
      </p:sp>
    </p:spTree>
    <p:extLst>
      <p:ext uri="{BB962C8B-B14F-4D97-AF65-F5344CB8AC3E}">
        <p14:creationId xmlns:p14="http://schemas.microsoft.com/office/powerpoint/2010/main" val="6889849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2AAE44-4CFF-1446-B950-80EE38EB88A1}" type="datetimeFigureOut">
              <a:rPr lang="en-US" smtClean="0"/>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2347532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2AAE44-4CFF-1446-B950-80EE38EB88A1}" type="datetimeFigureOut">
              <a:rPr lang="en-US" smtClean="0"/>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140589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2AAE44-4CFF-1446-B950-80EE38EB88A1}" type="datetimeFigureOut">
              <a:rPr lang="en-US" smtClean="0"/>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456352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2AAE44-4CFF-1446-B950-80EE38EB88A1}" type="datetimeFigureOut">
              <a:rPr lang="en-US" smtClean="0"/>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167133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2AAE44-4CFF-1446-B950-80EE38EB88A1}" type="datetimeFigureOut">
              <a:rPr lang="en-US" smtClean="0"/>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215956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2AAE44-4CFF-1446-B950-80EE38EB88A1}" type="datetimeFigureOut">
              <a:rPr lang="en-US" smtClean="0"/>
              <a:t>5/13/15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1606176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2AAE44-4CFF-1446-B950-80EE38EB88A1}" type="datetimeFigureOut">
              <a:rPr lang="en-US" smtClean="0"/>
              <a:t>5/13/15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3317488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2AAE44-4CFF-1446-B950-80EE38EB88A1}" type="datetimeFigureOut">
              <a:rPr lang="en-US" smtClean="0"/>
              <a:t>5/13/15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667596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AAE44-4CFF-1446-B950-80EE38EB88A1}" type="datetimeFigureOut">
              <a:rPr lang="en-US" smtClean="0"/>
              <a:t>5/13/15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2179384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2AAE44-4CFF-1446-B950-80EE38EB88A1}" type="datetimeFigureOut">
              <a:rPr lang="en-US" smtClean="0"/>
              <a:t>5/13/15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2152549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2AAE44-4CFF-1446-B950-80EE38EB88A1}" type="datetimeFigureOut">
              <a:rPr lang="en-US" smtClean="0"/>
              <a:t>5/13/15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696039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2AAE44-4CFF-1446-B950-80EE38EB88A1}" type="datetimeFigureOut">
              <a:rPr lang="en-US" smtClean="0"/>
              <a:t>5/13/15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8056FF-8515-E04D-B87E-10EA13926C12}" type="slidenum">
              <a:rPr lang="en-US" smtClean="0"/>
              <a:t>‹#›</a:t>
            </a:fld>
            <a:endParaRPr lang="en-US"/>
          </a:p>
        </p:txBody>
      </p:sp>
    </p:spTree>
    <p:extLst>
      <p:ext uri="{BB962C8B-B14F-4D97-AF65-F5344CB8AC3E}">
        <p14:creationId xmlns:p14="http://schemas.microsoft.com/office/powerpoint/2010/main" val="1211266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1971698" y="3934180"/>
            <a:ext cx="5200605" cy="892552"/>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1</a:t>
            </a:r>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:6-</a:t>
            </a:r>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10</a:t>
            </a:r>
          </a:p>
          <a:p>
            <a:pPr algn="ctr"/>
            <a:r>
              <a:rPr lang="en-US" sz="2000" i="1"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t>
            </a:r>
            <a:r>
              <a:rPr lang="en-US" sz="2000" i="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a:t>
            </a:r>
            <a:r>
              <a:rPr lang="en-US" sz="2000" i="1"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ontinued -</a:t>
            </a:r>
            <a:endParaRPr lang="en-US" sz="2000" i="1"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endParaRPr>
          </a:p>
        </p:txBody>
      </p:sp>
    </p:spTree>
    <p:extLst>
      <p:ext uri="{BB962C8B-B14F-4D97-AF65-F5344CB8AC3E}">
        <p14:creationId xmlns:p14="http://schemas.microsoft.com/office/powerpoint/2010/main" val="16347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1:6-10</a:t>
            </a:r>
            <a:endParaRPr lang="en-US" sz="3200" dirty="0">
              <a:solidFill>
                <a:schemeClr val="bg2">
                  <a:lumMod val="75000"/>
                </a:schemeClr>
              </a:solidFill>
              <a:latin typeface="Avenir Book"/>
              <a:cs typeface="Avenir Book"/>
            </a:endParaRPr>
          </a:p>
        </p:txBody>
      </p:sp>
      <p:sp>
        <p:nvSpPr>
          <p:cNvPr id="8" name="TextBox 7"/>
          <p:cNvSpPr txBox="1"/>
          <p:nvPr/>
        </p:nvSpPr>
        <p:spPr>
          <a:xfrm>
            <a:off x="474640" y="1457980"/>
            <a:ext cx="8194721" cy="5262979"/>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400" baseline="300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6</a:t>
            </a:r>
            <a:r>
              <a:rPr lang="en-US" sz="24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I am amazed that you are so quickly deserting Him who called you by the grace of Christ, for a different gospel;</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7</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which is really not another; only there are some who are disturbing you, and want to distort the gospel of Christ.</a:t>
            </a:r>
            <a:r>
              <a:rPr lang="en-US" sz="2400" baseline="30000" dirty="0">
                <a:solidFill>
                  <a:schemeClr val="accent6">
                    <a:lumMod val="60000"/>
                    <a:lumOff val="40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rPr>
              <a:t>8</a:t>
            </a:r>
            <a:r>
              <a:rPr lang="en-US" sz="2400" dirty="0">
                <a:solidFill>
                  <a:schemeClr val="accent6">
                    <a:lumMod val="60000"/>
                    <a:lumOff val="40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rPr>
              <a:t> But even though we, or an angel from heaven, should preach to you a gospel contrary to that which we have preached to you, let him be accursed.</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9</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As we have said before, so I say again now, if any man is preaching to you a gospel contrary to that which you received, let him be accursed.</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10 </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For am I now seeking the favor of men, or of God? Or am I striving to please men? If I were still trying to please men, I would not be a bond-servant of Christ. </a:t>
            </a:r>
          </a:p>
        </p:txBody>
      </p:sp>
      <p:sp>
        <p:nvSpPr>
          <p:cNvPr id="7" name="TextBox 6"/>
          <p:cNvSpPr txBox="1">
            <a:spLocks/>
          </p:cNvSpPr>
          <p:nvPr/>
        </p:nvSpPr>
        <p:spPr>
          <a:xfrm>
            <a:off x="2846920" y="3014236"/>
            <a:ext cx="5947833" cy="923330"/>
          </a:xfrm>
          <a:prstGeom prst="rect">
            <a:avLst/>
          </a:prstGeom>
          <a:blipFill rotWithShape="1">
            <a:blip r:embed="rId3"/>
            <a:stretch>
              <a:fillRect/>
            </a:stretch>
          </a:blipFill>
          <a:ln w="12700">
            <a:solidFill>
              <a:srgbClr val="FAC090"/>
            </a:solidFill>
          </a:ln>
        </p:spPr>
        <p:txBody>
          <a:bodyPr wrap="none" tIns="91440" bIns="91440" rtlCol="0" anchor="ctr" anchorCtr="0">
            <a:spAutoFit/>
            <a:scene3d>
              <a:camera prst="orthographicFront"/>
              <a:lightRig rig="threePt" dir="t"/>
            </a:scene3d>
            <a:sp3d extrusionH="57150">
              <a:bevelT w="38100" h="38100" prst="convex"/>
            </a:sp3d>
          </a:bodyPr>
          <a:lstStyle/>
          <a:p>
            <a:pPr algn="ctr"/>
            <a:r>
              <a:rPr lang="en-US" sz="4800" dirty="0" smtClean="0">
                <a:solidFill>
                  <a:schemeClr val="accent6">
                    <a:lumMod val="60000"/>
                    <a:lumOff val="40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rPr>
              <a:t>“angel from heaven”</a:t>
            </a:r>
            <a:endParaRPr lang="en-US" sz="4800" dirty="0">
              <a:solidFill>
                <a:schemeClr val="bg2">
                  <a:lumMod val="75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endParaRPr>
          </a:p>
        </p:txBody>
      </p:sp>
      <p:sp>
        <p:nvSpPr>
          <p:cNvPr id="9" name="TextBox 8"/>
          <p:cNvSpPr txBox="1"/>
          <p:nvPr/>
        </p:nvSpPr>
        <p:spPr>
          <a:xfrm>
            <a:off x="352778" y="4059788"/>
            <a:ext cx="8438444" cy="2585323"/>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extrusionH="57150">
              <a:bevelT w="38100" h="38100" prst="convex"/>
            </a:sp3d>
          </a:bodyPr>
          <a:lstStyle/>
          <a:p>
            <a:r>
              <a:rPr lang="en-US" sz="2400" dirty="0" smtClean="0">
                <a:solidFill>
                  <a:schemeClr val="bg1"/>
                </a:solidFill>
                <a:latin typeface="Avenir Book"/>
                <a:cs typeface="Avenir Book"/>
              </a:rPr>
              <a:t>And </a:t>
            </a:r>
            <a:r>
              <a:rPr lang="en-US" sz="2400" dirty="0">
                <a:solidFill>
                  <a:schemeClr val="bg1"/>
                </a:solidFill>
                <a:latin typeface="Avenir Book"/>
                <a:cs typeface="Avenir Book"/>
              </a:rPr>
              <a:t>no wonder, </a:t>
            </a:r>
            <a:r>
              <a:rPr lang="en-US" sz="2400" dirty="0">
                <a:solidFill>
                  <a:srgbClr val="FFFF00"/>
                </a:solidFill>
                <a:latin typeface="Avenir Book"/>
                <a:cs typeface="Avenir Book"/>
              </a:rPr>
              <a:t>for even Satan disguises himself as an angel of </a:t>
            </a:r>
            <a:r>
              <a:rPr lang="en-US" sz="2400" dirty="0" smtClean="0">
                <a:solidFill>
                  <a:srgbClr val="FFFF00"/>
                </a:solidFill>
                <a:latin typeface="Avenir Book"/>
                <a:cs typeface="Avenir Book"/>
              </a:rPr>
              <a:t>light.</a:t>
            </a:r>
            <a:r>
              <a:rPr lang="en-US" sz="2400" dirty="0">
                <a:solidFill>
                  <a:srgbClr val="FFFF00"/>
                </a:solidFill>
                <a:latin typeface="Avenir Book"/>
                <a:cs typeface="Avenir Book"/>
              </a:rPr>
              <a:t> </a:t>
            </a:r>
            <a:r>
              <a:rPr lang="en-US" sz="2400" dirty="0" smtClean="0">
                <a:solidFill>
                  <a:schemeClr val="bg1"/>
                </a:solidFill>
                <a:latin typeface="Avenir Book"/>
                <a:cs typeface="Avenir Book"/>
              </a:rPr>
              <a:t>Therefore </a:t>
            </a:r>
            <a:r>
              <a:rPr lang="en-US" sz="2400" dirty="0">
                <a:solidFill>
                  <a:schemeClr val="bg1"/>
                </a:solidFill>
                <a:latin typeface="Avenir Book"/>
                <a:cs typeface="Avenir Book"/>
              </a:rPr>
              <a:t>it is not surprising if his servants also disguise themselves as servants of righteousness; whose end shall be according to their deeds</a:t>
            </a:r>
            <a:r>
              <a:rPr lang="en-US" sz="2400" dirty="0" smtClean="0">
                <a:solidFill>
                  <a:schemeClr val="bg1"/>
                </a:solidFill>
                <a:latin typeface="Avenir Book"/>
                <a:cs typeface="Avenir Book"/>
              </a:rPr>
              <a:t>.</a:t>
            </a:r>
          </a:p>
          <a:p>
            <a:r>
              <a:rPr lang="en-US" sz="2400" dirty="0" smtClean="0">
                <a:solidFill>
                  <a:schemeClr val="bg1"/>
                </a:solidFill>
                <a:latin typeface="Avenir Book"/>
                <a:cs typeface="Avenir Book"/>
              </a:rPr>
              <a:t> </a:t>
            </a:r>
            <a:endParaRPr lang="en-US" sz="2400" dirty="0">
              <a:solidFill>
                <a:schemeClr val="bg1"/>
              </a:solidFill>
              <a:latin typeface="Avenir Book"/>
              <a:cs typeface="Avenir Book"/>
            </a:endParaRPr>
          </a:p>
          <a:p>
            <a:pPr algn="r"/>
            <a:r>
              <a:rPr lang="en-US" dirty="0" smtClean="0">
                <a:solidFill>
                  <a:schemeClr val="bg1"/>
                </a:solidFill>
                <a:latin typeface="Avenir Book"/>
                <a:cs typeface="Avenir Book"/>
              </a:rPr>
              <a:t>2 Corinthians 11:14-15</a:t>
            </a:r>
            <a:endParaRPr lang="en-US" dirty="0">
              <a:solidFill>
                <a:schemeClr val="bg1"/>
              </a:solidFill>
              <a:latin typeface="Avenir Book"/>
              <a:cs typeface="Avenir Book"/>
            </a:endParaRPr>
          </a:p>
        </p:txBody>
      </p:sp>
      <p:sp>
        <p:nvSpPr>
          <p:cNvPr id="10" name="TextBox 9"/>
          <p:cNvSpPr txBox="1"/>
          <p:nvPr/>
        </p:nvSpPr>
        <p:spPr>
          <a:xfrm>
            <a:off x="352778" y="3285088"/>
            <a:ext cx="8438444" cy="3323987"/>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extrusionH="57150">
              <a:bevelT w="38100" h="38100" prst="convex"/>
            </a:sp3d>
          </a:bodyPr>
          <a:lstStyle/>
          <a:p>
            <a:r>
              <a:rPr lang="en-US" sz="2400" dirty="0" smtClean="0">
                <a:solidFill>
                  <a:schemeClr val="bg1"/>
                </a:solidFill>
                <a:latin typeface="Avenir Book"/>
                <a:cs typeface="Avenir Book"/>
              </a:rPr>
              <a:t>I </a:t>
            </a:r>
            <a:r>
              <a:rPr lang="en-US" sz="2400" dirty="0">
                <a:solidFill>
                  <a:schemeClr val="bg1"/>
                </a:solidFill>
                <a:latin typeface="Avenir Book"/>
                <a:cs typeface="Avenir Book"/>
              </a:rPr>
              <a:t>testify to everyone who hears the words of the prophecy of this book: if anyone adds to them, God shall add to him the plagues which are written in this book</a:t>
            </a:r>
            <a:r>
              <a:rPr lang="en-US" sz="2400" dirty="0" smtClean="0">
                <a:solidFill>
                  <a:schemeClr val="bg1"/>
                </a:solidFill>
                <a:latin typeface="Avenir Book"/>
                <a:cs typeface="Avenir Book"/>
              </a:rPr>
              <a:t>; </a:t>
            </a:r>
            <a:r>
              <a:rPr lang="en-US" sz="2400" dirty="0">
                <a:solidFill>
                  <a:schemeClr val="bg1"/>
                </a:solidFill>
                <a:latin typeface="Avenir Book"/>
                <a:cs typeface="Avenir Book"/>
              </a:rPr>
              <a:t>and if anyone takes away from the words of the book of this prophecy, God shall take away his part from the tree of life and from the holy city, which are written in this book. </a:t>
            </a:r>
          </a:p>
          <a:p>
            <a:r>
              <a:rPr lang="en-US" sz="2400" dirty="0" smtClean="0">
                <a:solidFill>
                  <a:schemeClr val="bg1"/>
                </a:solidFill>
                <a:latin typeface="Avenir Book"/>
                <a:cs typeface="Avenir Book"/>
              </a:rPr>
              <a:t> </a:t>
            </a:r>
            <a:endParaRPr lang="en-US" sz="2400" dirty="0">
              <a:solidFill>
                <a:schemeClr val="bg1"/>
              </a:solidFill>
              <a:latin typeface="Avenir Book"/>
              <a:cs typeface="Avenir Book"/>
            </a:endParaRPr>
          </a:p>
          <a:p>
            <a:pPr algn="r"/>
            <a:r>
              <a:rPr lang="en-US" dirty="0" smtClean="0">
                <a:solidFill>
                  <a:schemeClr val="bg1"/>
                </a:solidFill>
                <a:latin typeface="Avenir Book"/>
                <a:cs typeface="Avenir Book"/>
              </a:rPr>
              <a:t>Revelation 22:18-19</a:t>
            </a:r>
            <a:endParaRPr lang="en-US" dirty="0">
              <a:solidFill>
                <a:schemeClr val="bg1"/>
              </a:solidFill>
              <a:latin typeface="Avenir Book"/>
              <a:cs typeface="Avenir Book"/>
            </a:endParaRPr>
          </a:p>
        </p:txBody>
      </p:sp>
      <p:sp>
        <p:nvSpPr>
          <p:cNvPr id="12" name="TextBox 11"/>
          <p:cNvSpPr txBox="1">
            <a:spLocks/>
          </p:cNvSpPr>
          <p:nvPr/>
        </p:nvSpPr>
        <p:spPr>
          <a:xfrm>
            <a:off x="2966882" y="3600202"/>
            <a:ext cx="5702479" cy="861774"/>
          </a:xfrm>
          <a:prstGeom prst="rect">
            <a:avLst/>
          </a:prstGeom>
          <a:blipFill rotWithShape="1">
            <a:blip r:embed="rId3"/>
            <a:stretch>
              <a:fillRect/>
            </a:stretch>
          </a:blipFill>
          <a:ln w="12700">
            <a:solidFill>
              <a:srgbClr val="FAC090"/>
            </a:solidFill>
          </a:ln>
        </p:spPr>
        <p:txBody>
          <a:bodyPr wrap="none" tIns="91440" bIns="91440" rtlCol="0" anchor="ctr" anchorCtr="0">
            <a:spAutoFit/>
            <a:scene3d>
              <a:camera prst="orthographicFront"/>
              <a:lightRig rig="threePt" dir="t"/>
            </a:scene3d>
            <a:sp3d extrusionH="57150">
              <a:bevelT w="38100" h="38100" prst="convex"/>
            </a:sp3d>
          </a:bodyPr>
          <a:lstStyle/>
          <a:p>
            <a:pPr algn="ctr"/>
            <a:r>
              <a:rPr lang="en-US" sz="4400" dirty="0" smtClean="0">
                <a:solidFill>
                  <a:schemeClr val="accent6">
                    <a:lumMod val="60000"/>
                    <a:lumOff val="40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rPr>
              <a:t>“let him be accursed”</a:t>
            </a:r>
            <a:endParaRPr lang="en-US" sz="4400" dirty="0">
              <a:solidFill>
                <a:schemeClr val="bg2">
                  <a:lumMod val="75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endParaRPr>
          </a:p>
        </p:txBody>
      </p:sp>
    </p:spTree>
    <p:extLst>
      <p:ext uri="{BB962C8B-B14F-4D97-AF65-F5344CB8AC3E}">
        <p14:creationId xmlns:p14="http://schemas.microsoft.com/office/powerpoint/2010/main" val="3593779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xit" presetSubtype="0" fill="hold" grpId="1" nodeType="clickEffect">
                                  <p:stCondLst>
                                    <p:cond delay="0"/>
                                  </p:stCondLst>
                                  <p:childTnLst>
                                    <p:animEffect transition="out" filter="dissolv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9" presetClass="exit" presetSubtype="0" fill="hold" grpId="1" nodeType="withEffect">
                                  <p:stCondLst>
                                    <p:cond delay="0"/>
                                  </p:stCondLst>
                                  <p:childTnLst>
                                    <p:animEffect transition="out" filter="dissolv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par>
                                <p:cTn id="22" presetID="9"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grpId="1" nodeType="clickEffect">
                                  <p:stCondLst>
                                    <p:cond delay="0"/>
                                  </p:stCondLst>
                                  <p:childTnLst>
                                    <p:animEffect transition="out" filter="dissolve">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9" presetClass="exit" presetSubtype="0" fill="hold" grpId="1" nodeType="clickEffect">
                                  <p:stCondLst>
                                    <p:cond delay="0"/>
                                  </p:stCondLst>
                                  <p:childTnLst>
                                    <p:animEffect transition="out" filter="dissolve">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9" grpId="1" animBg="1"/>
      <p:bldP spid="10" grpId="0" animBg="1"/>
      <p:bldP spid="10" grpId="1" animBg="1"/>
      <p:bldP spid="12" grpId="0" animBg="1"/>
      <p:bldP spid="1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1:6-10</a:t>
            </a:r>
            <a:endParaRPr lang="en-US" sz="3200" dirty="0">
              <a:solidFill>
                <a:schemeClr val="bg2">
                  <a:lumMod val="75000"/>
                </a:schemeClr>
              </a:solidFill>
              <a:latin typeface="Avenir Book"/>
              <a:cs typeface="Avenir Book"/>
            </a:endParaRPr>
          </a:p>
        </p:txBody>
      </p:sp>
      <p:sp>
        <p:nvSpPr>
          <p:cNvPr id="8" name="TextBox 7"/>
          <p:cNvSpPr txBox="1"/>
          <p:nvPr/>
        </p:nvSpPr>
        <p:spPr>
          <a:xfrm>
            <a:off x="474640" y="1457980"/>
            <a:ext cx="8194721" cy="5262979"/>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400" baseline="300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6</a:t>
            </a:r>
            <a:r>
              <a:rPr lang="en-US" sz="24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I am amazed that you are so quickly deserting Him who called you by the grace of Christ, for a different gospel;</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7</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which is really not another; only there are some who are disturbing you, and want to distort the gospel of Christ.</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8</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But even though we, or an angel from heaven, should preach to you a gospel contrary to that which we have preached to you, let him be accursed.</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9</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t>
            </a:r>
            <a:r>
              <a:rPr lang="en-US" sz="2400" dirty="0">
                <a:solidFill>
                  <a:schemeClr val="accent6">
                    <a:lumMod val="60000"/>
                    <a:lumOff val="40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rPr>
              <a:t>As we have said before, so I say again now, if any man is preaching to you a gospel contrary to that which you received, let him be accursed.</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10 </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For am I now seeking the favor of men, or of God? Or am I striving to please men? If I were still trying to please men, I would not be a bond-servant of Christ. </a:t>
            </a:r>
          </a:p>
        </p:txBody>
      </p:sp>
      <p:sp>
        <p:nvSpPr>
          <p:cNvPr id="5" name="TextBox 4"/>
          <p:cNvSpPr txBox="1"/>
          <p:nvPr/>
        </p:nvSpPr>
        <p:spPr>
          <a:xfrm>
            <a:off x="352778" y="2129388"/>
            <a:ext cx="8438444" cy="3785652"/>
          </a:xfrm>
          <a:prstGeom prst="rect">
            <a:avLst/>
          </a:prstGeom>
          <a:solidFill>
            <a:srgbClr val="BA8C33"/>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a:bodyPr>
          <a:lstStyle/>
          <a:p>
            <a:r>
              <a:rPr lang="en-US" sz="2400" b="1" dirty="0" smtClean="0">
                <a:effectLst>
                  <a:outerShdw blurRad="50800" dist="38100" dir="2700000" algn="tl" rotWithShape="0">
                    <a:prstClr val="black">
                      <a:alpha val="40000"/>
                    </a:prstClr>
                  </a:outerShdw>
                </a:effectLst>
                <a:latin typeface="Avenir Book"/>
                <a:cs typeface="Avenir Book"/>
              </a:rPr>
              <a:t>“Quite </a:t>
            </a:r>
            <a:r>
              <a:rPr lang="en-US" sz="2400" b="1" dirty="0">
                <a:effectLst>
                  <a:outerShdw blurRad="50800" dist="38100" dir="2700000" algn="tl" rotWithShape="0">
                    <a:prstClr val="black">
                      <a:alpha val="40000"/>
                    </a:prstClr>
                  </a:outerShdw>
                </a:effectLst>
                <a:latin typeface="Avenir Book"/>
                <a:cs typeface="Avenir Book"/>
              </a:rPr>
              <a:t>simply, nothing, or no one, had the authority to override the truth of the gospel (including Paul himself or even </a:t>
            </a:r>
            <a:r>
              <a:rPr lang="en-US" sz="2400" b="1" dirty="0" smtClean="0">
                <a:effectLst>
                  <a:outerShdw blurRad="50800" dist="38100" dir="2700000" algn="tl" rotWithShape="0">
                    <a:prstClr val="black">
                      <a:alpha val="40000"/>
                    </a:prstClr>
                  </a:outerShdw>
                </a:effectLst>
                <a:latin typeface="Avenir Book"/>
                <a:cs typeface="Avenir Book"/>
              </a:rPr>
              <a:t>angels. </a:t>
            </a:r>
            <a:r>
              <a:rPr lang="en-US" sz="2400" b="1" dirty="0">
                <a:effectLst>
                  <a:outerShdw blurRad="50800" dist="38100" dir="2700000" algn="tl" rotWithShape="0">
                    <a:prstClr val="black">
                      <a:alpha val="40000"/>
                    </a:prstClr>
                  </a:outerShdw>
                </a:effectLst>
                <a:latin typeface="Avenir Book"/>
                <a:cs typeface="Avenir Book"/>
              </a:rPr>
              <a:t>Paul’s concern is to place the issue of authority and the discussion of apostolic origins into a proper perspective. Ultimately it is not the preacher to whom one gives allegiance, but to that which is preached. There is only one gospel. Anything else is perverted and false</a:t>
            </a:r>
            <a:r>
              <a:rPr lang="en-US" sz="2400" b="1" dirty="0" smtClean="0">
                <a:effectLst>
                  <a:outerShdw blurRad="50800" dist="38100" dir="2700000" algn="tl" rotWithShape="0">
                    <a:prstClr val="black">
                      <a:alpha val="40000"/>
                    </a:prstClr>
                  </a:outerShdw>
                </a:effectLst>
                <a:latin typeface="Avenir Book"/>
                <a:cs typeface="Avenir Book"/>
              </a:rPr>
              <a:t>.”</a:t>
            </a:r>
          </a:p>
          <a:p>
            <a:pPr algn="r"/>
            <a:r>
              <a:rPr lang="en-US" sz="2000" b="1" i="1" dirty="0" smtClean="0">
                <a:effectLst>
                  <a:outerShdw blurRad="50800" dist="38100" dir="2700000" algn="tl" rotWithShape="0">
                    <a:prstClr val="black">
                      <a:alpha val="40000"/>
                    </a:prstClr>
                  </a:outerShdw>
                </a:effectLst>
                <a:latin typeface="Avenir Book"/>
                <a:cs typeface="Avenir Book"/>
              </a:rPr>
              <a:t>Evangelical Commentary on the Bible</a:t>
            </a:r>
            <a:endParaRPr lang="en-US" sz="2000" b="1" i="1" dirty="0">
              <a:effectLst>
                <a:outerShdw blurRad="50800" dist="38100" dir="2700000" algn="tl" rotWithShape="0">
                  <a:prstClr val="black">
                    <a:alpha val="40000"/>
                  </a:prstClr>
                </a:outerShdw>
              </a:effectLst>
              <a:latin typeface="Avenir Book"/>
              <a:cs typeface="Avenir Book"/>
            </a:endParaRPr>
          </a:p>
        </p:txBody>
      </p:sp>
    </p:spTree>
    <p:extLst>
      <p:ext uri="{BB962C8B-B14F-4D97-AF65-F5344CB8AC3E}">
        <p14:creationId xmlns:p14="http://schemas.microsoft.com/office/powerpoint/2010/main" val="261969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1:6-10</a:t>
            </a:r>
            <a:endParaRPr lang="en-US" sz="3200" dirty="0">
              <a:solidFill>
                <a:schemeClr val="bg2">
                  <a:lumMod val="75000"/>
                </a:schemeClr>
              </a:solidFill>
              <a:latin typeface="Avenir Book"/>
              <a:cs typeface="Avenir Book"/>
            </a:endParaRPr>
          </a:p>
        </p:txBody>
      </p:sp>
      <p:sp>
        <p:nvSpPr>
          <p:cNvPr id="8" name="TextBox 7"/>
          <p:cNvSpPr txBox="1"/>
          <p:nvPr/>
        </p:nvSpPr>
        <p:spPr>
          <a:xfrm>
            <a:off x="474640" y="1457980"/>
            <a:ext cx="8194721" cy="5262979"/>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400" baseline="300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6</a:t>
            </a:r>
            <a:r>
              <a:rPr lang="en-US" sz="24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I am amazed that you are so quickly deserting Him who called you by the grace of Christ, for a different gospel;</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7</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which is really not another; only there are some who are disturbing you, and want to distort the gospel of Christ.</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8</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But even though we, or an angel from heaven, should preach to you a gospel contrary to that which we have preached to you, let him be accursed.</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9</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t>
            </a:r>
            <a:r>
              <a:rPr lang="en-US" sz="2400" dirty="0">
                <a:solidFill>
                  <a:schemeClr val="accent6">
                    <a:lumMod val="60000"/>
                    <a:lumOff val="40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rPr>
              <a:t>As we have said before, so I say again now, if any man is preaching to you a gospel contrary to that which you received, let him be accursed.</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10 </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For am I now seeking the favor of men, or of God? Or am I striving to please men? If I were still trying to please men, I would not be a bond-servant of Christ. </a:t>
            </a:r>
          </a:p>
        </p:txBody>
      </p:sp>
      <p:sp>
        <p:nvSpPr>
          <p:cNvPr id="6" name="TextBox 5"/>
          <p:cNvSpPr txBox="1">
            <a:spLocks/>
          </p:cNvSpPr>
          <p:nvPr/>
        </p:nvSpPr>
        <p:spPr>
          <a:xfrm>
            <a:off x="718651" y="2579460"/>
            <a:ext cx="7689785" cy="1538883"/>
          </a:xfrm>
          <a:prstGeom prst="rect">
            <a:avLst/>
          </a:prstGeom>
          <a:blipFill rotWithShape="1">
            <a:blip r:embed="rId3"/>
            <a:stretch>
              <a:fillRect/>
            </a:stretch>
          </a:blipFill>
          <a:ln w="12700">
            <a:solidFill>
              <a:srgbClr val="FAC090"/>
            </a:solidFill>
          </a:ln>
        </p:spPr>
        <p:txBody>
          <a:bodyPr wrap="none" tIns="91440" bIns="91440" rtlCol="0" anchor="ctr" anchorCtr="0">
            <a:spAutoFit/>
            <a:scene3d>
              <a:camera prst="orthographicFront"/>
              <a:lightRig rig="threePt" dir="t"/>
            </a:scene3d>
            <a:sp3d extrusionH="57150">
              <a:bevelT w="38100" h="38100" prst="convex"/>
            </a:sp3d>
          </a:bodyPr>
          <a:lstStyle/>
          <a:p>
            <a:pPr algn="ctr"/>
            <a:r>
              <a:rPr lang="en-US" sz="4400" dirty="0" smtClean="0">
                <a:solidFill>
                  <a:schemeClr val="accent6">
                    <a:lumMod val="60000"/>
                    <a:lumOff val="40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rPr>
              <a:t>“even though we, or an angel </a:t>
            </a:r>
          </a:p>
          <a:p>
            <a:pPr algn="ctr"/>
            <a:r>
              <a:rPr lang="en-US" sz="4400" dirty="0" smtClean="0">
                <a:solidFill>
                  <a:schemeClr val="accent6">
                    <a:lumMod val="60000"/>
                    <a:lumOff val="40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rPr>
              <a:t>from heaven, should preach”</a:t>
            </a:r>
            <a:endParaRPr lang="en-US" sz="4400" dirty="0">
              <a:solidFill>
                <a:schemeClr val="bg2">
                  <a:lumMod val="75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endParaRPr>
          </a:p>
        </p:txBody>
      </p:sp>
      <p:sp>
        <p:nvSpPr>
          <p:cNvPr id="7" name="TextBox 6"/>
          <p:cNvSpPr txBox="1">
            <a:spLocks/>
          </p:cNvSpPr>
          <p:nvPr/>
        </p:nvSpPr>
        <p:spPr>
          <a:xfrm>
            <a:off x="385175" y="4365814"/>
            <a:ext cx="8305929" cy="861774"/>
          </a:xfrm>
          <a:prstGeom prst="rect">
            <a:avLst/>
          </a:prstGeom>
          <a:blipFill rotWithShape="1">
            <a:blip r:embed="rId3"/>
            <a:stretch>
              <a:fillRect/>
            </a:stretch>
          </a:blipFill>
          <a:ln w="12700">
            <a:solidFill>
              <a:srgbClr val="FAC090"/>
            </a:solidFill>
          </a:ln>
        </p:spPr>
        <p:txBody>
          <a:bodyPr wrap="none" tIns="91440" bIns="91440" rtlCol="0" anchor="ctr" anchorCtr="0">
            <a:spAutoFit/>
            <a:scene3d>
              <a:camera prst="orthographicFront"/>
              <a:lightRig rig="threePt" dir="t"/>
            </a:scene3d>
            <a:sp3d extrusionH="57150">
              <a:bevelT w="38100" h="38100" prst="convex"/>
            </a:sp3d>
          </a:bodyPr>
          <a:lstStyle/>
          <a:p>
            <a:pPr algn="ctr"/>
            <a:r>
              <a:rPr lang="en-US" sz="4400" dirty="0">
                <a:solidFill>
                  <a:schemeClr val="accent6">
                    <a:lumMod val="60000"/>
                    <a:lumOff val="40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rPr>
              <a:t>“if any man is preaching to you”</a:t>
            </a:r>
            <a:endParaRPr lang="en-US" sz="4400" dirty="0">
              <a:solidFill>
                <a:schemeClr val="bg2">
                  <a:lumMod val="75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endParaRPr>
          </a:p>
        </p:txBody>
      </p:sp>
    </p:spTree>
    <p:extLst>
      <p:ext uri="{BB962C8B-B14F-4D97-AF65-F5344CB8AC3E}">
        <p14:creationId xmlns:p14="http://schemas.microsoft.com/office/powerpoint/2010/main" val="400632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grpId="1" nodeType="clickEffect">
                                  <p:stCondLst>
                                    <p:cond delay="0"/>
                                  </p:stCondLst>
                                  <p:childTnLst>
                                    <p:animEffect transition="out" filter="dissolv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par>
                                <p:cTn id="20" presetID="9" presetClass="exit" presetSubtype="0" fill="hold" grpId="1" nodeType="withEffect">
                                  <p:stCondLst>
                                    <p:cond delay="0"/>
                                  </p:stCondLst>
                                  <p:childTnLst>
                                    <p:animEffect transition="out" filter="dissolv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1:6-10</a:t>
            </a:r>
            <a:endParaRPr lang="en-US" sz="3200" dirty="0">
              <a:solidFill>
                <a:schemeClr val="bg2">
                  <a:lumMod val="75000"/>
                </a:schemeClr>
              </a:solidFill>
              <a:latin typeface="Avenir Book"/>
              <a:cs typeface="Avenir Book"/>
            </a:endParaRPr>
          </a:p>
        </p:txBody>
      </p:sp>
      <p:sp>
        <p:nvSpPr>
          <p:cNvPr id="8" name="TextBox 7"/>
          <p:cNvSpPr txBox="1"/>
          <p:nvPr/>
        </p:nvSpPr>
        <p:spPr>
          <a:xfrm>
            <a:off x="474640" y="1457980"/>
            <a:ext cx="8194721" cy="5262979"/>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400" baseline="300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6</a:t>
            </a:r>
            <a:r>
              <a:rPr lang="en-US" sz="24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I am amazed that you are so quickly deserting Him who called you by the grace of Christ, for a different gospel;</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7</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which is really not another; only there are some who are disturbing you, and want to distort the gospel of Christ.</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8</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But even though we, or an angel from heaven, should preach to you a gospel contrary to that which we have preached to you, let him be accursed.</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9</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As we have said before, so I say again now, if any man is preaching to you a gospel contrary to that which you received, let him be accursed.</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10 </a:t>
            </a:r>
            <a:r>
              <a:rPr lang="en-US" sz="2400" dirty="0">
                <a:solidFill>
                  <a:schemeClr val="accent6">
                    <a:lumMod val="60000"/>
                    <a:lumOff val="40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rPr>
              <a:t>For am I now seeking the favor of men, or of God? Or am I striving to please men? If I were still trying to please men, I would not be a bond-servant of Christ. </a:t>
            </a:r>
          </a:p>
        </p:txBody>
      </p:sp>
      <p:sp>
        <p:nvSpPr>
          <p:cNvPr id="5" name="TextBox 4"/>
          <p:cNvSpPr txBox="1"/>
          <p:nvPr/>
        </p:nvSpPr>
        <p:spPr>
          <a:xfrm>
            <a:off x="352778" y="1629866"/>
            <a:ext cx="8438444" cy="4431983"/>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extrusionH="57150">
              <a:bevelT w="38100" h="38100" prst="convex"/>
            </a:sp3d>
          </a:bodyPr>
          <a:lstStyle/>
          <a:p>
            <a:r>
              <a:rPr lang="en-US" sz="2400" dirty="0" smtClean="0">
                <a:solidFill>
                  <a:schemeClr val="bg1"/>
                </a:solidFill>
                <a:latin typeface="Avenir Book"/>
                <a:cs typeface="Avenir Book"/>
              </a:rPr>
              <a:t>What </a:t>
            </a:r>
            <a:r>
              <a:rPr lang="en-US" sz="2400" dirty="0">
                <a:solidFill>
                  <a:schemeClr val="bg1"/>
                </a:solidFill>
                <a:latin typeface="Avenir Book"/>
                <a:cs typeface="Avenir Book"/>
              </a:rPr>
              <a:t>then? Shall we sin because we are not under law but under grace? May it never be! </a:t>
            </a:r>
            <a:r>
              <a:rPr lang="en-US" sz="2400" dirty="0" smtClean="0">
                <a:solidFill>
                  <a:schemeClr val="bg1"/>
                </a:solidFill>
                <a:latin typeface="Avenir Book"/>
                <a:cs typeface="Avenir Book"/>
              </a:rPr>
              <a:t> </a:t>
            </a:r>
            <a:r>
              <a:rPr lang="en-US" sz="2400" dirty="0">
                <a:solidFill>
                  <a:schemeClr val="bg1"/>
                </a:solidFill>
                <a:latin typeface="Avenir Book"/>
                <a:cs typeface="Avenir Book"/>
              </a:rPr>
              <a:t>Do you not know that when you present yourselves to someone as slaves for obedience, you are slaves of the one whom you obey, either of sin resulting in death, or of obedience resulting in righteousness? </a:t>
            </a:r>
            <a:r>
              <a:rPr lang="en-US" sz="2400" dirty="0" smtClean="0">
                <a:solidFill>
                  <a:schemeClr val="bg1"/>
                </a:solidFill>
                <a:latin typeface="Avenir Book"/>
                <a:cs typeface="Avenir Book"/>
              </a:rPr>
              <a:t> </a:t>
            </a:r>
            <a:r>
              <a:rPr lang="en-US" sz="2400" dirty="0">
                <a:solidFill>
                  <a:schemeClr val="bg1"/>
                </a:solidFill>
                <a:latin typeface="Avenir Book"/>
                <a:cs typeface="Avenir Book"/>
              </a:rPr>
              <a:t>But thanks be to God that though you were slaves of sin, you became obedient from the heart to that form of teaching to which you were committed</a:t>
            </a:r>
            <a:r>
              <a:rPr lang="en-US" sz="2400" dirty="0" smtClean="0">
                <a:solidFill>
                  <a:schemeClr val="bg1"/>
                </a:solidFill>
                <a:latin typeface="Avenir Book"/>
                <a:cs typeface="Avenir Book"/>
              </a:rPr>
              <a:t>, </a:t>
            </a:r>
            <a:r>
              <a:rPr lang="en-US" sz="2400" dirty="0">
                <a:solidFill>
                  <a:schemeClr val="bg1"/>
                </a:solidFill>
                <a:latin typeface="Avenir Book"/>
                <a:cs typeface="Avenir Book"/>
              </a:rPr>
              <a:t>and having been freed from sin, you became slaves of </a:t>
            </a:r>
            <a:r>
              <a:rPr lang="en-US" sz="2400" dirty="0" smtClean="0">
                <a:solidFill>
                  <a:schemeClr val="bg1"/>
                </a:solidFill>
                <a:latin typeface="Avenir Book"/>
                <a:cs typeface="Avenir Book"/>
              </a:rPr>
              <a:t>righteousness.</a:t>
            </a:r>
            <a:endParaRPr lang="en-US" sz="2400" dirty="0">
              <a:solidFill>
                <a:schemeClr val="bg1"/>
              </a:solidFill>
              <a:latin typeface="Avenir Book"/>
              <a:cs typeface="Avenir Book"/>
            </a:endParaRPr>
          </a:p>
          <a:p>
            <a:pPr algn="r"/>
            <a:r>
              <a:rPr lang="en-US" dirty="0" smtClean="0">
                <a:solidFill>
                  <a:schemeClr val="bg1"/>
                </a:solidFill>
                <a:latin typeface="Avenir Book"/>
                <a:cs typeface="Avenir Book"/>
              </a:rPr>
              <a:t>Romans 6:15-18</a:t>
            </a:r>
            <a:endParaRPr lang="en-US" dirty="0">
              <a:solidFill>
                <a:schemeClr val="bg1"/>
              </a:solidFill>
              <a:latin typeface="Avenir Book"/>
              <a:cs typeface="Avenir Book"/>
            </a:endParaRPr>
          </a:p>
        </p:txBody>
      </p:sp>
      <p:sp>
        <p:nvSpPr>
          <p:cNvPr id="6" name="TextBox 5"/>
          <p:cNvSpPr txBox="1">
            <a:spLocks/>
          </p:cNvSpPr>
          <p:nvPr/>
        </p:nvSpPr>
        <p:spPr>
          <a:xfrm>
            <a:off x="606778" y="5719485"/>
            <a:ext cx="4103384" cy="861774"/>
          </a:xfrm>
          <a:prstGeom prst="rect">
            <a:avLst/>
          </a:prstGeom>
          <a:blipFill rotWithShape="1">
            <a:blip r:embed="rId3"/>
            <a:stretch>
              <a:fillRect/>
            </a:stretch>
          </a:blipFill>
          <a:ln w="12700">
            <a:solidFill>
              <a:srgbClr val="FAC090"/>
            </a:solidFill>
          </a:ln>
        </p:spPr>
        <p:txBody>
          <a:bodyPr wrap="none" tIns="91440" bIns="91440" rtlCol="0" anchor="ctr" anchorCtr="0">
            <a:spAutoFit/>
            <a:scene3d>
              <a:camera prst="orthographicFront"/>
              <a:lightRig rig="threePt" dir="t"/>
            </a:scene3d>
            <a:sp3d extrusionH="57150">
              <a:bevelT w="38100" h="38100" prst="convex"/>
            </a:sp3d>
          </a:bodyPr>
          <a:lstStyle/>
          <a:p>
            <a:pPr algn="ctr"/>
            <a:r>
              <a:rPr lang="en-US" sz="4400" dirty="0" smtClean="0">
                <a:solidFill>
                  <a:schemeClr val="accent6">
                    <a:lumMod val="60000"/>
                    <a:lumOff val="40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rPr>
              <a:t>“bond-servant”</a:t>
            </a:r>
            <a:endParaRPr lang="en-US" sz="4400" dirty="0">
              <a:solidFill>
                <a:schemeClr val="bg2">
                  <a:lumMod val="75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endParaRPr>
          </a:p>
        </p:txBody>
      </p:sp>
    </p:spTree>
    <p:extLst>
      <p:ext uri="{BB962C8B-B14F-4D97-AF65-F5344CB8AC3E}">
        <p14:creationId xmlns:p14="http://schemas.microsoft.com/office/powerpoint/2010/main" val="234378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xit" presetSubtype="0" fill="hold" grpId="1" nodeType="clickEffect">
                                  <p:stCondLst>
                                    <p:cond delay="0"/>
                                  </p:stCondLst>
                                  <p:childTnLst>
                                    <p:animEffect transition="out" filter="dissolv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par>
                                <p:cTn id="19" presetID="9" presetClass="exit" presetSubtype="0" fill="hold" grpId="1" nodeType="withEffect">
                                  <p:stCondLst>
                                    <p:cond delay="0"/>
                                  </p:stCondLst>
                                  <p:childTnLst>
                                    <p:animEffect transition="out" filter="dissolv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4" name="TextBox 3"/>
          <p:cNvSpPr txBox="1"/>
          <p:nvPr/>
        </p:nvSpPr>
        <p:spPr>
          <a:xfrm>
            <a:off x="756919" y="591540"/>
            <a:ext cx="3225801"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rgbClr val="FAC090"/>
                </a:solidFill>
                <a:effectLst>
                  <a:outerShdw blurRad="50800" dist="38100" dir="2700000" algn="tl" rotWithShape="0">
                    <a:prstClr val="black">
                      <a:alpha val="40000"/>
                    </a:prstClr>
                  </a:outerShdw>
                </a:effectLst>
                <a:latin typeface="Avenir Book"/>
                <a:cs typeface="Avenir Book"/>
              </a:rPr>
              <a:t>OUTLINE</a:t>
            </a:r>
            <a:endParaRPr lang="en-US" sz="3200" dirty="0">
              <a:solidFill>
                <a:srgbClr val="FAC090"/>
              </a:solidFill>
              <a:latin typeface="Avenir Book"/>
              <a:cs typeface="Avenir Book"/>
            </a:endParaRPr>
          </a:p>
        </p:txBody>
      </p:sp>
      <p:sp>
        <p:nvSpPr>
          <p:cNvPr id="5" name="TextBox 4"/>
          <p:cNvSpPr txBox="1"/>
          <p:nvPr/>
        </p:nvSpPr>
        <p:spPr>
          <a:xfrm>
            <a:off x="647700" y="1585604"/>
            <a:ext cx="7848601" cy="3139321"/>
          </a:xfrm>
          <a:prstGeom prst="rect">
            <a:avLst/>
          </a:prstGeom>
          <a:noFill/>
        </p:spPr>
        <p:txBody>
          <a:bodyPr wrap="square" rtlCol="0">
            <a:spAutoFit/>
            <a:scene3d>
              <a:camera prst="orthographicFront"/>
              <a:lightRig rig="threePt" dir="t"/>
            </a:scene3d>
            <a:sp3d extrusionH="57150">
              <a:bevelT w="38100" h="38100" prst="convex"/>
            </a:sp3d>
          </a:bodyPr>
          <a:lstStyle/>
          <a:p>
            <a:pPr marL="342900" indent="-342900">
              <a:buFont typeface="Wingdings" charset="2"/>
              <a:buChar char="§"/>
            </a:pPr>
            <a:r>
              <a:rPr lang="en-US" sz="2400" u="sng" dirty="0" smtClean="0">
                <a:solidFill>
                  <a:srgbClr val="FAC090"/>
                </a:solidFill>
                <a:latin typeface="Avenir Book"/>
                <a:cs typeface="Avenir Book"/>
              </a:rPr>
              <a:t>Personal Portion</a:t>
            </a:r>
            <a:r>
              <a:rPr lang="en-US" sz="2400" dirty="0">
                <a:solidFill>
                  <a:srgbClr val="FAC090"/>
                </a:solidFill>
                <a:latin typeface="Avenir Book"/>
                <a:cs typeface="Avenir Book"/>
              </a:rPr>
              <a:t>: </a:t>
            </a:r>
            <a:r>
              <a:rPr lang="en-US" sz="2400" i="1" dirty="0">
                <a:solidFill>
                  <a:srgbClr val="FAC090"/>
                </a:solidFill>
                <a:effectLst>
                  <a:glow rad="101600">
                    <a:schemeClr val="accent6">
                      <a:satMod val="175000"/>
                      <a:alpha val="40000"/>
                    </a:schemeClr>
                  </a:glow>
                </a:effectLst>
                <a:latin typeface="Avenir Book"/>
                <a:cs typeface="Avenir Book"/>
              </a:rPr>
              <a:t>The </a:t>
            </a:r>
            <a:r>
              <a:rPr lang="en-US" sz="2400" i="1" dirty="0" smtClean="0">
                <a:solidFill>
                  <a:srgbClr val="FAC090"/>
                </a:solidFill>
                <a:effectLst>
                  <a:glow rad="101600">
                    <a:schemeClr val="accent6">
                      <a:satMod val="175000"/>
                      <a:alpha val="40000"/>
                    </a:schemeClr>
                  </a:glow>
                </a:effectLst>
                <a:latin typeface="Avenir Book"/>
                <a:cs typeface="Avenir Book"/>
              </a:rPr>
              <a:t>Apostle </a:t>
            </a:r>
            <a:r>
              <a:rPr lang="en-US" sz="2400" i="1" dirty="0">
                <a:solidFill>
                  <a:srgbClr val="FAC090"/>
                </a:solidFill>
                <a:effectLst>
                  <a:glow rad="101600">
                    <a:schemeClr val="accent6">
                      <a:satMod val="175000"/>
                      <a:alpha val="40000"/>
                    </a:schemeClr>
                  </a:glow>
                </a:effectLst>
                <a:latin typeface="Avenir Book"/>
                <a:cs typeface="Avenir Book"/>
              </a:rPr>
              <a:t>of </a:t>
            </a:r>
            <a:r>
              <a:rPr lang="en-US" sz="2400" i="1" dirty="0" smtClean="0">
                <a:solidFill>
                  <a:srgbClr val="FAC090"/>
                </a:solidFill>
                <a:effectLst>
                  <a:glow rad="101600">
                    <a:schemeClr val="accent6">
                      <a:satMod val="175000"/>
                      <a:alpha val="40000"/>
                    </a:schemeClr>
                  </a:glow>
                </a:effectLst>
                <a:latin typeface="Avenir Book"/>
                <a:cs typeface="Avenir Book"/>
              </a:rPr>
              <a:t>Liberty</a:t>
            </a:r>
            <a:r>
              <a:rPr lang="en-US" sz="2400" dirty="0">
                <a:solidFill>
                  <a:srgbClr val="FAC090"/>
                </a:solidFill>
                <a:effectLst>
                  <a:glow rad="101600">
                    <a:schemeClr val="accent6">
                      <a:satMod val="175000"/>
                      <a:alpha val="40000"/>
                    </a:schemeClr>
                  </a:glow>
                </a:effectLst>
                <a:latin typeface="Avenir Book"/>
                <a:cs typeface="Avenir Book"/>
              </a:rPr>
              <a:t>. </a:t>
            </a:r>
            <a:r>
              <a:rPr lang="en-US" sz="2400" dirty="0">
                <a:solidFill>
                  <a:srgbClr val="FAC090"/>
                </a:solidFill>
                <a:latin typeface="Avenir Book"/>
                <a:cs typeface="Avenir Book"/>
              </a:rPr>
              <a:t>Paul shows that he is an apostle equal in authority and knowledge to Peter, James, and John. </a:t>
            </a:r>
            <a:r>
              <a:rPr lang="en-US" sz="2400" u="sng" dirty="0" smtClean="0">
                <a:solidFill>
                  <a:srgbClr val="FAC090"/>
                </a:solidFill>
                <a:latin typeface="Avenir Book"/>
                <a:cs typeface="Avenir Book"/>
              </a:rPr>
              <a:t>Chapters 1-2</a:t>
            </a:r>
            <a:r>
              <a:rPr lang="en-US" sz="2400" dirty="0" smtClean="0">
                <a:solidFill>
                  <a:srgbClr val="FAC090"/>
                </a:solidFill>
                <a:latin typeface="Avenir Book"/>
                <a:cs typeface="Avenir Book"/>
              </a:rPr>
              <a:t>.</a:t>
            </a:r>
          </a:p>
          <a:p>
            <a:pPr marL="342900" indent="-342900">
              <a:buFont typeface="Wingdings" charset="2"/>
              <a:buChar char="§"/>
            </a:pPr>
            <a:endParaRPr lang="en-US" sz="1000" dirty="0" smtClean="0">
              <a:solidFill>
                <a:srgbClr val="FAC090"/>
              </a:solidFill>
              <a:latin typeface="Avenir Book"/>
              <a:cs typeface="Avenir Book"/>
            </a:endParaRPr>
          </a:p>
          <a:p>
            <a:pPr marL="800100" lvl="1" indent="-342900">
              <a:buFont typeface="Arial"/>
              <a:buChar char="•"/>
            </a:pPr>
            <a:r>
              <a:rPr lang="en-US" sz="2400" dirty="0" smtClean="0">
                <a:solidFill>
                  <a:srgbClr val="FAC090"/>
                </a:solidFill>
                <a:latin typeface="Avenir Book"/>
                <a:cs typeface="Avenir Book"/>
              </a:rPr>
              <a:t>SALUTATION 1:1-5</a:t>
            </a:r>
          </a:p>
          <a:p>
            <a:pPr marL="800100" lvl="1" indent="-342900">
              <a:buFont typeface="Arial"/>
              <a:buChar char="•"/>
            </a:pPr>
            <a:endParaRPr lang="en-US" sz="1000" dirty="0" smtClean="0">
              <a:solidFill>
                <a:srgbClr val="FAC090"/>
              </a:solidFill>
              <a:latin typeface="Avenir Book"/>
              <a:cs typeface="Avenir Book"/>
            </a:endParaRPr>
          </a:p>
          <a:p>
            <a:pPr marL="800100" lvl="1" indent="-342900">
              <a:buFont typeface="Arial"/>
              <a:buChar char="•"/>
            </a:pPr>
            <a:r>
              <a:rPr lang="en-US" sz="2400" dirty="0" smtClean="0">
                <a:solidFill>
                  <a:srgbClr val="FAC090"/>
                </a:solidFill>
                <a:effectLst/>
                <a:latin typeface="Avenir Book"/>
                <a:cs typeface="Avenir Book"/>
              </a:rPr>
              <a:t>DENUNCIATION 1:6-10</a:t>
            </a:r>
          </a:p>
          <a:p>
            <a:pPr marL="800100" lvl="1" indent="-342900">
              <a:buFont typeface="Arial"/>
              <a:buChar char="•"/>
            </a:pPr>
            <a:endParaRPr lang="en-US" sz="1000" dirty="0" smtClean="0">
              <a:solidFill>
                <a:srgbClr val="FAC090"/>
              </a:solidFill>
              <a:latin typeface="Avenir Book"/>
              <a:cs typeface="Avenir Book"/>
            </a:endParaRPr>
          </a:p>
          <a:p>
            <a:pPr marL="800100" lvl="1" indent="-342900">
              <a:buFont typeface="Arial"/>
              <a:buChar char="•"/>
            </a:pPr>
            <a:r>
              <a:rPr lang="en-US" sz="2400" dirty="0" smtClean="0">
                <a:solidFill>
                  <a:srgbClr val="FAC090"/>
                </a:solidFill>
                <a:effectLst>
                  <a:glow rad="101600">
                    <a:schemeClr val="accent6">
                      <a:satMod val="175000"/>
                      <a:alpha val="40000"/>
                    </a:schemeClr>
                  </a:glow>
                </a:effectLst>
                <a:latin typeface="Avenir Book"/>
                <a:cs typeface="Avenir Book"/>
              </a:rPr>
              <a:t>AFFIRMATION 1:11-2:14</a:t>
            </a:r>
            <a:endParaRPr lang="en-US" sz="2400" dirty="0" smtClean="0">
              <a:solidFill>
                <a:srgbClr val="FAC090"/>
              </a:solidFill>
              <a:effectLst>
                <a:glow rad="101600">
                  <a:schemeClr val="accent6">
                    <a:satMod val="175000"/>
                    <a:alpha val="40000"/>
                  </a:schemeClr>
                </a:glow>
              </a:effectLst>
              <a:latin typeface="Avenir Book"/>
              <a:cs typeface="Avenir Book"/>
            </a:endParaRPr>
          </a:p>
          <a:p>
            <a:pPr marL="342900" indent="-342900">
              <a:buFont typeface="Wingdings" charset="2"/>
              <a:buChar char="§"/>
            </a:pPr>
            <a:endParaRPr lang="en-US" sz="2400" dirty="0" smtClean="0">
              <a:solidFill>
                <a:srgbClr val="FAC090"/>
              </a:solidFill>
              <a:latin typeface="Avenir Book"/>
              <a:cs typeface="Avenir Book"/>
            </a:endParaRPr>
          </a:p>
        </p:txBody>
      </p:sp>
    </p:spTree>
    <p:extLst>
      <p:ext uri="{BB962C8B-B14F-4D97-AF65-F5344CB8AC3E}">
        <p14:creationId xmlns:p14="http://schemas.microsoft.com/office/powerpoint/2010/main" val="663084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3225801"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rgbClr val="D9B662"/>
                </a:solidFill>
                <a:latin typeface="Avenir Book"/>
                <a:cs typeface="Avenir Book"/>
              </a:rPr>
              <a:t>THEME</a:t>
            </a:r>
            <a:endParaRPr lang="en-US" sz="3200" dirty="0">
              <a:solidFill>
                <a:srgbClr val="D9B662"/>
              </a:solidFill>
              <a:latin typeface="Avenir Book"/>
              <a:cs typeface="Avenir Book"/>
            </a:endParaRPr>
          </a:p>
        </p:txBody>
      </p:sp>
      <p:sp>
        <p:nvSpPr>
          <p:cNvPr id="5" name="TextBox 4"/>
          <p:cNvSpPr txBox="1"/>
          <p:nvPr/>
        </p:nvSpPr>
        <p:spPr>
          <a:xfrm>
            <a:off x="756919" y="1473216"/>
            <a:ext cx="3225801" cy="461665"/>
          </a:xfrm>
          <a:prstGeom prst="rect">
            <a:avLst/>
          </a:prstGeom>
          <a:noFill/>
        </p:spPr>
        <p:txBody>
          <a:bodyPr wrap="square" rtlCol="0">
            <a:spAutoFit/>
            <a:scene3d>
              <a:camera prst="orthographicFront"/>
              <a:lightRig rig="threePt" dir="t"/>
            </a:scene3d>
            <a:sp3d extrusionH="57150">
              <a:bevelT w="38100" h="38100" prst="convex"/>
            </a:sp3d>
          </a:bodyPr>
          <a:lstStyle/>
          <a:p>
            <a:r>
              <a:rPr lang="en-US" sz="2400" u="sng" dirty="0" smtClean="0">
                <a:solidFill>
                  <a:schemeClr val="bg2">
                    <a:lumMod val="75000"/>
                  </a:schemeClr>
                </a:solidFill>
                <a:latin typeface="Avenir Book"/>
                <a:cs typeface="Avenir Book"/>
              </a:rPr>
              <a:t>Freedom in Christ</a:t>
            </a:r>
          </a:p>
        </p:txBody>
      </p:sp>
      <p:sp>
        <p:nvSpPr>
          <p:cNvPr id="7" name="TextBox 6"/>
          <p:cNvSpPr txBox="1"/>
          <p:nvPr/>
        </p:nvSpPr>
        <p:spPr>
          <a:xfrm>
            <a:off x="647700" y="2521059"/>
            <a:ext cx="7848601" cy="1692771"/>
          </a:xfrm>
          <a:prstGeom prst="rect">
            <a:avLst/>
          </a:prstGeom>
          <a:blipFill rotWithShape="1">
            <a:blip r:embed="rId3"/>
            <a:stretch>
              <a:fillRect/>
            </a:stretch>
          </a:blipFill>
          <a:effectLst>
            <a:outerShdw blurRad="50800" dist="38100" dir="5400000" algn="t" rotWithShape="0">
              <a:prstClr val="black">
                <a:alpha val="40000"/>
              </a:prstClr>
            </a:outerShdw>
          </a:effectLst>
        </p:spPr>
        <p:txBody>
          <a:bodyPr wrap="square" rtlCol="0">
            <a:spAutoFit/>
            <a:scene3d>
              <a:camera prst="orthographicFront"/>
              <a:lightRig rig="threePt" dir="t"/>
            </a:scene3d>
            <a:sp3d extrusionH="57150">
              <a:bevelT w="38100" h="38100" prst="convex"/>
            </a:sp3d>
          </a:bodyPr>
          <a:lstStyle/>
          <a:p>
            <a:r>
              <a:rPr lang="en-US" sz="2800" dirty="0" smtClean="0">
                <a:ln>
                  <a:solidFill>
                    <a:srgbClr val="D9B662"/>
                  </a:solidFill>
                </a:ln>
                <a:solidFill>
                  <a:schemeClr val="bg2">
                    <a:lumMod val="75000"/>
                  </a:schemeClr>
                </a:solidFill>
                <a:latin typeface="Avenir Book"/>
                <a:cs typeface="Avenir Book"/>
              </a:rPr>
              <a:t>It </a:t>
            </a:r>
            <a:r>
              <a:rPr lang="en-US" sz="2800" dirty="0">
                <a:ln>
                  <a:solidFill>
                    <a:srgbClr val="D9B662"/>
                  </a:solidFill>
                </a:ln>
                <a:solidFill>
                  <a:schemeClr val="bg2">
                    <a:lumMod val="75000"/>
                  </a:schemeClr>
                </a:solidFill>
                <a:latin typeface="Avenir Book"/>
                <a:cs typeface="Avenir Book"/>
              </a:rPr>
              <a:t>was for freedom that Christ set us free; therefore keep standing firm and do not be subject again to a yoke of slavery. </a:t>
            </a:r>
            <a:endParaRPr lang="en-US" sz="2800" dirty="0" smtClean="0">
              <a:ln>
                <a:solidFill>
                  <a:srgbClr val="D9B662"/>
                </a:solidFill>
              </a:ln>
              <a:solidFill>
                <a:schemeClr val="bg2">
                  <a:lumMod val="75000"/>
                </a:schemeClr>
              </a:solidFill>
              <a:latin typeface="Avenir Book"/>
              <a:cs typeface="Avenir Book"/>
            </a:endParaRPr>
          </a:p>
          <a:p>
            <a:pPr algn="r"/>
            <a:r>
              <a:rPr lang="en-US" sz="2000" dirty="0" smtClean="0">
                <a:ln>
                  <a:solidFill>
                    <a:srgbClr val="D9B662"/>
                  </a:solidFill>
                </a:ln>
                <a:solidFill>
                  <a:schemeClr val="bg2">
                    <a:lumMod val="75000"/>
                  </a:schemeClr>
                </a:solidFill>
                <a:latin typeface="Avenir Book"/>
                <a:cs typeface="Avenir Book"/>
              </a:rPr>
              <a:t>Gal. 5:1</a:t>
            </a:r>
            <a:endParaRPr lang="en-US" sz="2000" dirty="0">
              <a:ln>
                <a:solidFill>
                  <a:srgbClr val="D9B662"/>
                </a:solidFill>
              </a:ln>
              <a:solidFill>
                <a:schemeClr val="bg2">
                  <a:lumMod val="75000"/>
                </a:schemeClr>
              </a:solidFill>
              <a:latin typeface="Avenir Book"/>
              <a:cs typeface="Avenir Book"/>
            </a:endParaRPr>
          </a:p>
        </p:txBody>
      </p:sp>
    </p:spTree>
    <p:extLst>
      <p:ext uri="{BB962C8B-B14F-4D97-AF65-F5344CB8AC3E}">
        <p14:creationId xmlns:p14="http://schemas.microsoft.com/office/powerpoint/2010/main" val="31062123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4" name="TextBox 3"/>
          <p:cNvSpPr txBox="1"/>
          <p:nvPr/>
        </p:nvSpPr>
        <p:spPr>
          <a:xfrm>
            <a:off x="756919" y="591540"/>
            <a:ext cx="3225801"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rgbClr val="D9B662"/>
                </a:solidFill>
                <a:latin typeface="Avenir Book"/>
                <a:cs typeface="Avenir Book"/>
              </a:rPr>
              <a:t>KEY VERSE</a:t>
            </a:r>
            <a:endParaRPr lang="en-US" sz="3200" dirty="0">
              <a:solidFill>
                <a:srgbClr val="D9B662"/>
              </a:solidFill>
              <a:latin typeface="Avenir Book"/>
              <a:cs typeface="Avenir Book"/>
            </a:endParaRPr>
          </a:p>
        </p:txBody>
      </p:sp>
      <p:sp>
        <p:nvSpPr>
          <p:cNvPr id="5" name="TextBox 4"/>
          <p:cNvSpPr txBox="1"/>
          <p:nvPr/>
        </p:nvSpPr>
        <p:spPr>
          <a:xfrm>
            <a:off x="647700" y="1874728"/>
            <a:ext cx="7848601" cy="3416320"/>
          </a:xfrm>
          <a:prstGeom prst="rect">
            <a:avLst/>
          </a:prstGeom>
          <a:blipFill rotWithShape="1">
            <a:blip r:embed="rId3"/>
            <a:stretch>
              <a:fillRect/>
            </a:stretch>
          </a:blipFill>
          <a:effectLst>
            <a:outerShdw blurRad="50800" dist="38100" dir="5400000" algn="t" rotWithShape="0">
              <a:prstClr val="black">
                <a:alpha val="40000"/>
              </a:prstClr>
            </a:outerShdw>
          </a:effectLst>
        </p:spPr>
        <p:txBody>
          <a:bodyPr wrap="square" rtlCol="0">
            <a:spAutoFit/>
            <a:scene3d>
              <a:camera prst="orthographicFront"/>
              <a:lightRig rig="threePt" dir="t"/>
            </a:scene3d>
            <a:sp3d extrusionH="57150">
              <a:bevelT w="38100" h="38100" prst="convex"/>
            </a:sp3d>
          </a:bodyPr>
          <a:lstStyle/>
          <a:p>
            <a:r>
              <a:rPr lang="en-US" sz="2800" dirty="0">
                <a:solidFill>
                  <a:srgbClr val="D9B662"/>
                </a:solidFill>
                <a:latin typeface="Avenir Book"/>
                <a:cs typeface="Avenir Book"/>
              </a:rPr>
              <a:t>N</a:t>
            </a:r>
            <a:r>
              <a:rPr lang="en-US" sz="2800" dirty="0" smtClean="0">
                <a:solidFill>
                  <a:srgbClr val="D9B662"/>
                </a:solidFill>
                <a:latin typeface="Avenir Book"/>
                <a:cs typeface="Avenir Book"/>
              </a:rPr>
              <a:t>evertheless knowing that a man is not justified by the works of the Law but through faith in Christ Jesus, even we have believed in Christ Jesus, that we may be justified by faith in Christ, and not by the works of the Law; since by the works of the Law shall no flesh be justified.</a:t>
            </a:r>
          </a:p>
          <a:p>
            <a:endParaRPr lang="en-US" sz="2800" dirty="0" smtClean="0">
              <a:solidFill>
                <a:srgbClr val="D9B662"/>
              </a:solidFill>
              <a:latin typeface="Avenir Book"/>
              <a:cs typeface="Avenir Book"/>
            </a:endParaRPr>
          </a:p>
          <a:p>
            <a:pPr algn="r"/>
            <a:r>
              <a:rPr lang="en-US" sz="2000" dirty="0" smtClean="0">
                <a:solidFill>
                  <a:srgbClr val="D9B662"/>
                </a:solidFill>
                <a:latin typeface="Avenir Book"/>
                <a:cs typeface="Avenir Book"/>
              </a:rPr>
              <a:t>Gal. 2:16 </a:t>
            </a:r>
          </a:p>
        </p:txBody>
      </p:sp>
    </p:spTree>
    <p:extLst>
      <p:ext uri="{BB962C8B-B14F-4D97-AF65-F5344CB8AC3E}">
        <p14:creationId xmlns:p14="http://schemas.microsoft.com/office/powerpoint/2010/main" val="14702992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4" name="TextBox 3"/>
          <p:cNvSpPr txBox="1"/>
          <p:nvPr/>
        </p:nvSpPr>
        <p:spPr>
          <a:xfrm>
            <a:off x="756919" y="591540"/>
            <a:ext cx="3225801"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rgbClr val="FAC090"/>
                </a:solidFill>
                <a:latin typeface="Avenir Book"/>
                <a:cs typeface="Avenir Book"/>
              </a:rPr>
              <a:t>OUTLINE</a:t>
            </a:r>
            <a:endParaRPr lang="en-US" sz="3200" dirty="0">
              <a:solidFill>
                <a:srgbClr val="FAC090"/>
              </a:solidFill>
              <a:latin typeface="Avenir Book"/>
              <a:cs typeface="Avenir Book"/>
            </a:endParaRPr>
          </a:p>
        </p:txBody>
      </p:sp>
      <p:sp>
        <p:nvSpPr>
          <p:cNvPr id="5" name="TextBox 4"/>
          <p:cNvSpPr txBox="1"/>
          <p:nvPr/>
        </p:nvSpPr>
        <p:spPr>
          <a:xfrm>
            <a:off x="647700" y="1585604"/>
            <a:ext cx="7848601" cy="4893647"/>
          </a:xfrm>
          <a:prstGeom prst="rect">
            <a:avLst/>
          </a:prstGeom>
          <a:noFill/>
        </p:spPr>
        <p:txBody>
          <a:bodyPr wrap="square" rtlCol="0">
            <a:spAutoFit/>
            <a:scene3d>
              <a:camera prst="orthographicFront"/>
              <a:lightRig rig="threePt" dir="t"/>
            </a:scene3d>
            <a:sp3d extrusionH="57150">
              <a:bevelT w="38100" h="38100" prst="convex"/>
            </a:sp3d>
          </a:bodyPr>
          <a:lstStyle/>
          <a:p>
            <a:pPr marL="342900" indent="-342900">
              <a:buFont typeface="Wingdings" charset="2"/>
              <a:buChar char="§"/>
            </a:pPr>
            <a:r>
              <a:rPr lang="en-US" sz="2400" u="sng" dirty="0" smtClean="0">
                <a:solidFill>
                  <a:srgbClr val="FAC090"/>
                </a:solidFill>
                <a:latin typeface="Avenir Book"/>
                <a:cs typeface="Avenir Book"/>
              </a:rPr>
              <a:t>Personal Portion</a:t>
            </a:r>
            <a:r>
              <a:rPr lang="en-US" sz="2400" dirty="0">
                <a:solidFill>
                  <a:srgbClr val="FAC090"/>
                </a:solidFill>
                <a:latin typeface="Avenir Book"/>
                <a:cs typeface="Avenir Book"/>
              </a:rPr>
              <a:t>: </a:t>
            </a:r>
            <a:r>
              <a:rPr lang="en-US" sz="2400" i="1" dirty="0">
                <a:solidFill>
                  <a:srgbClr val="FAC090"/>
                </a:solidFill>
                <a:effectLst>
                  <a:glow rad="101600">
                    <a:schemeClr val="accent6">
                      <a:satMod val="175000"/>
                      <a:alpha val="40000"/>
                    </a:schemeClr>
                  </a:glow>
                </a:effectLst>
                <a:latin typeface="Avenir Book"/>
                <a:cs typeface="Avenir Book"/>
              </a:rPr>
              <a:t>The </a:t>
            </a:r>
            <a:r>
              <a:rPr lang="en-US" sz="2400" i="1" dirty="0" smtClean="0">
                <a:solidFill>
                  <a:srgbClr val="FAC090"/>
                </a:solidFill>
                <a:effectLst>
                  <a:glow rad="101600">
                    <a:schemeClr val="accent6">
                      <a:satMod val="175000"/>
                      <a:alpha val="40000"/>
                    </a:schemeClr>
                  </a:glow>
                </a:effectLst>
                <a:latin typeface="Avenir Book"/>
                <a:cs typeface="Avenir Book"/>
              </a:rPr>
              <a:t>Apostle </a:t>
            </a:r>
            <a:r>
              <a:rPr lang="en-US" sz="2400" i="1" dirty="0">
                <a:solidFill>
                  <a:srgbClr val="FAC090"/>
                </a:solidFill>
                <a:effectLst>
                  <a:glow rad="101600">
                    <a:schemeClr val="accent6">
                      <a:satMod val="175000"/>
                      <a:alpha val="40000"/>
                    </a:schemeClr>
                  </a:glow>
                </a:effectLst>
                <a:latin typeface="Avenir Book"/>
                <a:cs typeface="Avenir Book"/>
              </a:rPr>
              <a:t>of </a:t>
            </a:r>
            <a:r>
              <a:rPr lang="en-US" sz="2400" i="1" dirty="0" smtClean="0">
                <a:solidFill>
                  <a:srgbClr val="FAC090"/>
                </a:solidFill>
                <a:effectLst>
                  <a:glow rad="101600">
                    <a:schemeClr val="accent6">
                      <a:satMod val="175000"/>
                      <a:alpha val="40000"/>
                    </a:schemeClr>
                  </a:glow>
                </a:effectLst>
                <a:latin typeface="Avenir Book"/>
                <a:cs typeface="Avenir Book"/>
              </a:rPr>
              <a:t>Liberty</a:t>
            </a:r>
            <a:r>
              <a:rPr lang="en-US" sz="2400" dirty="0">
                <a:solidFill>
                  <a:srgbClr val="FAC090"/>
                </a:solidFill>
                <a:effectLst>
                  <a:glow rad="101600">
                    <a:schemeClr val="accent6">
                      <a:satMod val="175000"/>
                      <a:alpha val="40000"/>
                    </a:schemeClr>
                  </a:glow>
                </a:effectLst>
                <a:latin typeface="Avenir Book"/>
                <a:cs typeface="Avenir Book"/>
              </a:rPr>
              <a:t>. </a:t>
            </a:r>
            <a:r>
              <a:rPr lang="en-US" sz="2400" dirty="0">
                <a:solidFill>
                  <a:srgbClr val="FAC090"/>
                </a:solidFill>
                <a:latin typeface="Avenir Book"/>
                <a:cs typeface="Avenir Book"/>
              </a:rPr>
              <a:t>Paul shows that he is an apostle equal in authority and knowledge to Peter, James, and John. </a:t>
            </a:r>
            <a:r>
              <a:rPr lang="en-US" sz="2400" u="sng" dirty="0" smtClean="0">
                <a:solidFill>
                  <a:srgbClr val="FAC090"/>
                </a:solidFill>
                <a:latin typeface="Avenir Book"/>
                <a:cs typeface="Avenir Book"/>
              </a:rPr>
              <a:t>Chapters 1-2</a:t>
            </a:r>
            <a:r>
              <a:rPr lang="en-US" sz="2400" dirty="0" smtClean="0">
                <a:solidFill>
                  <a:srgbClr val="FAC090"/>
                </a:solidFill>
                <a:latin typeface="Avenir Book"/>
                <a:cs typeface="Avenir Book"/>
              </a:rPr>
              <a:t>. </a:t>
            </a:r>
            <a:endParaRPr lang="en-US" sz="2400" dirty="0">
              <a:solidFill>
                <a:srgbClr val="FAC090"/>
              </a:solidFill>
              <a:latin typeface="Avenir Book"/>
              <a:cs typeface="Avenir Book"/>
            </a:endParaRPr>
          </a:p>
          <a:p>
            <a:pPr marL="342900" indent="-342900">
              <a:buFont typeface="Wingdings" charset="2"/>
              <a:buChar char="§"/>
            </a:pPr>
            <a:endParaRPr lang="en-US" sz="2400" dirty="0" smtClean="0">
              <a:solidFill>
                <a:srgbClr val="FAC090"/>
              </a:solidFill>
              <a:latin typeface="Avenir Book"/>
              <a:cs typeface="Avenir Book"/>
            </a:endParaRPr>
          </a:p>
          <a:p>
            <a:pPr marL="342900" indent="-342900">
              <a:buFont typeface="Wingdings" charset="2"/>
              <a:buChar char="§"/>
            </a:pPr>
            <a:r>
              <a:rPr lang="en-US" sz="2400" u="sng" dirty="0" smtClean="0">
                <a:solidFill>
                  <a:srgbClr val="FAC090"/>
                </a:solidFill>
                <a:latin typeface="Avenir Book"/>
                <a:cs typeface="Avenir Book"/>
              </a:rPr>
              <a:t>Doctrinal Portion</a:t>
            </a:r>
            <a:r>
              <a:rPr lang="en-US" sz="2400" dirty="0">
                <a:solidFill>
                  <a:srgbClr val="FAC090"/>
                </a:solidFill>
                <a:latin typeface="Avenir Book"/>
                <a:cs typeface="Avenir Book"/>
              </a:rPr>
              <a:t>: </a:t>
            </a:r>
            <a:r>
              <a:rPr lang="en-US" sz="2400" i="1" dirty="0">
                <a:solidFill>
                  <a:srgbClr val="FAC090"/>
                </a:solidFill>
                <a:effectLst>
                  <a:glow rad="101600">
                    <a:schemeClr val="accent6">
                      <a:satMod val="175000"/>
                      <a:alpha val="40000"/>
                    </a:schemeClr>
                  </a:glow>
                </a:effectLst>
                <a:latin typeface="Avenir Book"/>
                <a:cs typeface="Avenir Book"/>
              </a:rPr>
              <a:t>The </a:t>
            </a:r>
            <a:r>
              <a:rPr lang="en-US" sz="2400" i="1" dirty="0" smtClean="0">
                <a:solidFill>
                  <a:srgbClr val="FAC090"/>
                </a:solidFill>
                <a:effectLst>
                  <a:glow rad="101600">
                    <a:schemeClr val="accent6">
                      <a:satMod val="175000"/>
                      <a:alpha val="40000"/>
                    </a:schemeClr>
                  </a:glow>
                </a:effectLst>
                <a:latin typeface="Avenir Book"/>
                <a:cs typeface="Avenir Book"/>
              </a:rPr>
              <a:t>Doctrine </a:t>
            </a:r>
            <a:r>
              <a:rPr lang="en-US" sz="2400" i="1" dirty="0">
                <a:solidFill>
                  <a:srgbClr val="FAC090"/>
                </a:solidFill>
                <a:effectLst>
                  <a:glow rad="101600">
                    <a:schemeClr val="accent6">
                      <a:satMod val="175000"/>
                      <a:alpha val="40000"/>
                    </a:schemeClr>
                  </a:glow>
                </a:effectLst>
                <a:latin typeface="Avenir Book"/>
                <a:cs typeface="Avenir Book"/>
              </a:rPr>
              <a:t>of </a:t>
            </a:r>
            <a:r>
              <a:rPr lang="en-US" sz="2400" i="1" dirty="0" smtClean="0">
                <a:solidFill>
                  <a:srgbClr val="FAC090"/>
                </a:solidFill>
                <a:effectLst>
                  <a:glow rad="101600">
                    <a:schemeClr val="accent6">
                      <a:satMod val="175000"/>
                      <a:alpha val="40000"/>
                    </a:schemeClr>
                  </a:glow>
                </a:effectLst>
                <a:latin typeface="Avenir Book"/>
                <a:cs typeface="Avenir Book"/>
              </a:rPr>
              <a:t>Liberty</a:t>
            </a:r>
            <a:r>
              <a:rPr lang="en-US" sz="2400" dirty="0">
                <a:solidFill>
                  <a:srgbClr val="FAC090"/>
                </a:solidFill>
                <a:effectLst>
                  <a:glow rad="101600">
                    <a:schemeClr val="accent6">
                      <a:satMod val="175000"/>
                      <a:alpha val="40000"/>
                    </a:schemeClr>
                  </a:glow>
                </a:effectLst>
                <a:latin typeface="Avenir Book"/>
                <a:cs typeface="Avenir Book"/>
              </a:rPr>
              <a:t>. </a:t>
            </a:r>
            <a:r>
              <a:rPr lang="en-US" sz="2400" dirty="0">
                <a:solidFill>
                  <a:srgbClr val="FAC090"/>
                </a:solidFill>
                <a:latin typeface="Avenir Book"/>
                <a:cs typeface="Avenir Book"/>
              </a:rPr>
              <a:t>Paul shows that justification is by "faith working through love" instead of by "works of law." </a:t>
            </a:r>
            <a:r>
              <a:rPr lang="en-US" sz="2400" u="sng" dirty="0" smtClean="0">
                <a:solidFill>
                  <a:srgbClr val="FAC090"/>
                </a:solidFill>
                <a:latin typeface="Avenir Book"/>
                <a:cs typeface="Avenir Book"/>
              </a:rPr>
              <a:t>Chapters 3-4</a:t>
            </a:r>
            <a:r>
              <a:rPr lang="en-US" sz="2400" dirty="0" smtClean="0">
                <a:solidFill>
                  <a:srgbClr val="FAC090"/>
                </a:solidFill>
                <a:latin typeface="Avenir Book"/>
                <a:cs typeface="Avenir Book"/>
              </a:rPr>
              <a:t>. </a:t>
            </a:r>
            <a:endParaRPr lang="en-US" sz="2400" dirty="0">
              <a:solidFill>
                <a:srgbClr val="FAC090"/>
              </a:solidFill>
              <a:latin typeface="Avenir Book"/>
              <a:cs typeface="Avenir Book"/>
            </a:endParaRPr>
          </a:p>
          <a:p>
            <a:pPr marL="342900" indent="-342900">
              <a:buFont typeface="Wingdings" charset="2"/>
              <a:buChar char="§"/>
            </a:pPr>
            <a:endParaRPr lang="en-US" sz="2400" dirty="0" smtClean="0">
              <a:solidFill>
                <a:srgbClr val="FAC090"/>
              </a:solidFill>
              <a:latin typeface="Avenir Book"/>
              <a:cs typeface="Avenir Book"/>
            </a:endParaRPr>
          </a:p>
          <a:p>
            <a:pPr marL="342900" indent="-342900">
              <a:buFont typeface="Wingdings" charset="2"/>
              <a:buChar char="§"/>
            </a:pPr>
            <a:r>
              <a:rPr lang="en-US" sz="2400" u="sng" dirty="0" smtClean="0">
                <a:solidFill>
                  <a:srgbClr val="FAC090"/>
                </a:solidFill>
                <a:latin typeface="Avenir Book"/>
                <a:cs typeface="Avenir Book"/>
              </a:rPr>
              <a:t>Practical Portion</a:t>
            </a:r>
            <a:r>
              <a:rPr lang="en-US" sz="2400" dirty="0">
                <a:solidFill>
                  <a:srgbClr val="FAC090"/>
                </a:solidFill>
                <a:latin typeface="Avenir Book"/>
                <a:cs typeface="Avenir Book"/>
              </a:rPr>
              <a:t>: </a:t>
            </a:r>
            <a:r>
              <a:rPr lang="en-US" sz="2400" i="1" dirty="0">
                <a:solidFill>
                  <a:srgbClr val="FAC090"/>
                </a:solidFill>
                <a:effectLst>
                  <a:glow rad="101600">
                    <a:schemeClr val="accent6">
                      <a:satMod val="175000"/>
                      <a:alpha val="40000"/>
                    </a:schemeClr>
                  </a:glow>
                </a:effectLst>
                <a:latin typeface="Avenir Book"/>
                <a:cs typeface="Avenir Book"/>
              </a:rPr>
              <a:t>The </a:t>
            </a:r>
            <a:r>
              <a:rPr lang="en-US" sz="2400" i="1" dirty="0" smtClean="0">
                <a:solidFill>
                  <a:srgbClr val="FAC090"/>
                </a:solidFill>
                <a:effectLst>
                  <a:glow rad="101600">
                    <a:schemeClr val="accent6">
                      <a:satMod val="175000"/>
                      <a:alpha val="40000"/>
                    </a:schemeClr>
                  </a:glow>
                </a:effectLst>
                <a:latin typeface="Avenir Book"/>
                <a:cs typeface="Avenir Book"/>
              </a:rPr>
              <a:t>Life </a:t>
            </a:r>
            <a:r>
              <a:rPr lang="en-US" sz="2400" i="1" dirty="0">
                <a:solidFill>
                  <a:srgbClr val="FAC090"/>
                </a:solidFill>
                <a:effectLst>
                  <a:glow rad="101600">
                    <a:schemeClr val="accent6">
                      <a:satMod val="175000"/>
                      <a:alpha val="40000"/>
                    </a:schemeClr>
                  </a:glow>
                </a:effectLst>
                <a:latin typeface="Avenir Book"/>
                <a:cs typeface="Avenir Book"/>
              </a:rPr>
              <a:t>of </a:t>
            </a:r>
            <a:r>
              <a:rPr lang="en-US" sz="2400" i="1" dirty="0" smtClean="0">
                <a:solidFill>
                  <a:srgbClr val="FAC090"/>
                </a:solidFill>
                <a:effectLst>
                  <a:glow rad="101600">
                    <a:schemeClr val="accent6">
                      <a:satMod val="175000"/>
                      <a:alpha val="40000"/>
                    </a:schemeClr>
                  </a:glow>
                </a:effectLst>
                <a:latin typeface="Avenir Book"/>
                <a:cs typeface="Avenir Book"/>
              </a:rPr>
              <a:t>Liberty</a:t>
            </a:r>
            <a:r>
              <a:rPr lang="en-US" sz="2400" dirty="0">
                <a:solidFill>
                  <a:srgbClr val="FAC090"/>
                </a:solidFill>
                <a:effectLst>
                  <a:glow rad="101600">
                    <a:schemeClr val="accent6">
                      <a:satMod val="175000"/>
                      <a:alpha val="40000"/>
                    </a:schemeClr>
                  </a:glow>
                </a:effectLst>
                <a:latin typeface="Avenir Book"/>
                <a:cs typeface="Avenir Book"/>
              </a:rPr>
              <a:t>. </a:t>
            </a:r>
            <a:r>
              <a:rPr lang="en-US" sz="2400" dirty="0">
                <a:solidFill>
                  <a:srgbClr val="FAC090"/>
                </a:solidFill>
                <a:latin typeface="Avenir Book"/>
                <a:cs typeface="Avenir Book"/>
              </a:rPr>
              <a:t>Paul exhorts those "having begun in the Spirit" to "walk by the Spirit" and to bear "the fruit of the Spirit." </a:t>
            </a:r>
            <a:r>
              <a:rPr lang="en-US" sz="2400" u="sng" dirty="0" smtClean="0">
                <a:solidFill>
                  <a:srgbClr val="FAC090"/>
                </a:solidFill>
                <a:latin typeface="Avenir Book"/>
                <a:cs typeface="Avenir Book"/>
              </a:rPr>
              <a:t>Chapters 5-6</a:t>
            </a:r>
            <a:r>
              <a:rPr lang="en-US" sz="2400" dirty="0" smtClean="0">
                <a:solidFill>
                  <a:srgbClr val="FAC090"/>
                </a:solidFill>
                <a:latin typeface="Avenir Book"/>
                <a:cs typeface="Avenir Book"/>
              </a:rPr>
              <a:t>.</a:t>
            </a:r>
          </a:p>
          <a:p>
            <a:pPr indent="-274320" algn="r"/>
            <a:r>
              <a:rPr lang="en-US" sz="2400" dirty="0" smtClean="0">
                <a:solidFill>
                  <a:srgbClr val="FAC090"/>
                </a:solidFill>
                <a:latin typeface="Avenir Book"/>
                <a:cs typeface="Avenir Book"/>
              </a:rPr>
              <a:t>R.C. Bell</a:t>
            </a:r>
          </a:p>
        </p:txBody>
      </p:sp>
    </p:spTree>
    <p:extLst>
      <p:ext uri="{BB962C8B-B14F-4D97-AF65-F5344CB8AC3E}">
        <p14:creationId xmlns:p14="http://schemas.microsoft.com/office/powerpoint/2010/main" val="1779372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xEl>
                                              <p:pRg st="5" end="5"/>
                                            </p:txEl>
                                          </p:spTgt>
                                        </p:tgtEl>
                                        <p:attrNameLst>
                                          <p:attrName>style.visibility</p:attrName>
                                        </p:attrNameLst>
                                      </p:cBhvr>
                                      <p:to>
                                        <p:strVal val="visible"/>
                                      </p:to>
                                    </p:set>
                                    <p:animEffect transition="in" filter="dissolve">
                                      <p:cBhvr>
                                        <p:cTn id="10" dur="500"/>
                                        <p:tgtEl>
                                          <p:spTgt spid="5">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dissolv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dissolve">
                                      <p:cBhvr>
                                        <p:cTn id="2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4" name="TextBox 3"/>
          <p:cNvSpPr txBox="1"/>
          <p:nvPr/>
        </p:nvSpPr>
        <p:spPr>
          <a:xfrm>
            <a:off x="756919" y="591540"/>
            <a:ext cx="3225801"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rgbClr val="FAC090"/>
                </a:solidFill>
                <a:effectLst>
                  <a:outerShdw blurRad="50800" dist="38100" dir="2700000" algn="tl" rotWithShape="0">
                    <a:prstClr val="black">
                      <a:alpha val="40000"/>
                    </a:prstClr>
                  </a:outerShdw>
                </a:effectLst>
                <a:latin typeface="Avenir Book"/>
                <a:cs typeface="Avenir Book"/>
              </a:rPr>
              <a:t>OUTLINE</a:t>
            </a:r>
            <a:endParaRPr lang="en-US" sz="3200" dirty="0">
              <a:solidFill>
                <a:srgbClr val="FAC090"/>
              </a:solidFill>
              <a:latin typeface="Avenir Book"/>
              <a:cs typeface="Avenir Book"/>
            </a:endParaRPr>
          </a:p>
        </p:txBody>
      </p:sp>
      <p:sp>
        <p:nvSpPr>
          <p:cNvPr id="5" name="TextBox 4"/>
          <p:cNvSpPr txBox="1"/>
          <p:nvPr/>
        </p:nvSpPr>
        <p:spPr>
          <a:xfrm>
            <a:off x="647700" y="1585604"/>
            <a:ext cx="7848601" cy="3139321"/>
          </a:xfrm>
          <a:prstGeom prst="rect">
            <a:avLst/>
          </a:prstGeom>
          <a:noFill/>
        </p:spPr>
        <p:txBody>
          <a:bodyPr wrap="square" rtlCol="0">
            <a:spAutoFit/>
            <a:scene3d>
              <a:camera prst="orthographicFront"/>
              <a:lightRig rig="threePt" dir="t"/>
            </a:scene3d>
            <a:sp3d extrusionH="57150">
              <a:bevelT w="38100" h="38100" prst="convex"/>
            </a:sp3d>
          </a:bodyPr>
          <a:lstStyle/>
          <a:p>
            <a:pPr marL="342900" indent="-342900">
              <a:buFont typeface="Wingdings" charset="2"/>
              <a:buChar char="§"/>
            </a:pPr>
            <a:r>
              <a:rPr lang="en-US" sz="2400" u="sng" dirty="0" smtClean="0">
                <a:solidFill>
                  <a:srgbClr val="FAC090"/>
                </a:solidFill>
                <a:latin typeface="Avenir Book"/>
                <a:cs typeface="Avenir Book"/>
              </a:rPr>
              <a:t>Personal Portion</a:t>
            </a:r>
            <a:r>
              <a:rPr lang="en-US" sz="2400" dirty="0">
                <a:solidFill>
                  <a:srgbClr val="FAC090"/>
                </a:solidFill>
                <a:latin typeface="Avenir Book"/>
                <a:cs typeface="Avenir Book"/>
              </a:rPr>
              <a:t>: </a:t>
            </a:r>
            <a:r>
              <a:rPr lang="en-US" sz="2400" i="1" dirty="0">
                <a:solidFill>
                  <a:srgbClr val="FAC090"/>
                </a:solidFill>
                <a:effectLst>
                  <a:glow rad="101600">
                    <a:schemeClr val="accent6">
                      <a:satMod val="175000"/>
                      <a:alpha val="40000"/>
                    </a:schemeClr>
                  </a:glow>
                </a:effectLst>
                <a:latin typeface="Avenir Book"/>
                <a:cs typeface="Avenir Book"/>
              </a:rPr>
              <a:t>The </a:t>
            </a:r>
            <a:r>
              <a:rPr lang="en-US" sz="2400" i="1" dirty="0" smtClean="0">
                <a:solidFill>
                  <a:srgbClr val="FAC090"/>
                </a:solidFill>
                <a:effectLst>
                  <a:glow rad="101600">
                    <a:schemeClr val="accent6">
                      <a:satMod val="175000"/>
                      <a:alpha val="40000"/>
                    </a:schemeClr>
                  </a:glow>
                </a:effectLst>
                <a:latin typeface="Avenir Book"/>
                <a:cs typeface="Avenir Book"/>
              </a:rPr>
              <a:t>Apostle </a:t>
            </a:r>
            <a:r>
              <a:rPr lang="en-US" sz="2400" i="1" dirty="0">
                <a:solidFill>
                  <a:srgbClr val="FAC090"/>
                </a:solidFill>
                <a:effectLst>
                  <a:glow rad="101600">
                    <a:schemeClr val="accent6">
                      <a:satMod val="175000"/>
                      <a:alpha val="40000"/>
                    </a:schemeClr>
                  </a:glow>
                </a:effectLst>
                <a:latin typeface="Avenir Book"/>
                <a:cs typeface="Avenir Book"/>
              </a:rPr>
              <a:t>of </a:t>
            </a:r>
            <a:r>
              <a:rPr lang="en-US" sz="2400" i="1" dirty="0" smtClean="0">
                <a:solidFill>
                  <a:srgbClr val="FAC090"/>
                </a:solidFill>
                <a:effectLst>
                  <a:glow rad="101600">
                    <a:schemeClr val="accent6">
                      <a:satMod val="175000"/>
                      <a:alpha val="40000"/>
                    </a:schemeClr>
                  </a:glow>
                </a:effectLst>
                <a:latin typeface="Avenir Book"/>
                <a:cs typeface="Avenir Book"/>
              </a:rPr>
              <a:t>Liberty</a:t>
            </a:r>
            <a:r>
              <a:rPr lang="en-US" sz="2400" dirty="0">
                <a:solidFill>
                  <a:srgbClr val="FAC090"/>
                </a:solidFill>
                <a:effectLst>
                  <a:glow rad="101600">
                    <a:schemeClr val="accent6">
                      <a:satMod val="175000"/>
                      <a:alpha val="40000"/>
                    </a:schemeClr>
                  </a:glow>
                </a:effectLst>
                <a:latin typeface="Avenir Book"/>
                <a:cs typeface="Avenir Book"/>
              </a:rPr>
              <a:t>. </a:t>
            </a:r>
            <a:r>
              <a:rPr lang="en-US" sz="2400" dirty="0">
                <a:solidFill>
                  <a:srgbClr val="FAC090"/>
                </a:solidFill>
                <a:latin typeface="Avenir Book"/>
                <a:cs typeface="Avenir Book"/>
              </a:rPr>
              <a:t>Paul shows that he is an apostle equal in authority and knowledge to Peter, James, and John. </a:t>
            </a:r>
            <a:r>
              <a:rPr lang="en-US" sz="2400" u="sng" dirty="0" smtClean="0">
                <a:solidFill>
                  <a:srgbClr val="FAC090"/>
                </a:solidFill>
                <a:latin typeface="Avenir Book"/>
                <a:cs typeface="Avenir Book"/>
              </a:rPr>
              <a:t>Chapters 1-2</a:t>
            </a:r>
            <a:r>
              <a:rPr lang="en-US" sz="2400" dirty="0" smtClean="0">
                <a:solidFill>
                  <a:srgbClr val="FAC090"/>
                </a:solidFill>
                <a:latin typeface="Avenir Book"/>
                <a:cs typeface="Avenir Book"/>
              </a:rPr>
              <a:t>.</a:t>
            </a:r>
          </a:p>
          <a:p>
            <a:pPr marL="342900" indent="-342900">
              <a:buFont typeface="Wingdings" charset="2"/>
              <a:buChar char="§"/>
            </a:pPr>
            <a:endParaRPr lang="en-US" sz="1000" dirty="0" smtClean="0">
              <a:solidFill>
                <a:srgbClr val="FAC090"/>
              </a:solidFill>
              <a:latin typeface="Avenir Book"/>
              <a:cs typeface="Avenir Book"/>
            </a:endParaRPr>
          </a:p>
          <a:p>
            <a:pPr marL="800100" lvl="1" indent="-342900">
              <a:buFont typeface="Arial"/>
              <a:buChar char="•"/>
            </a:pPr>
            <a:r>
              <a:rPr lang="en-US" sz="2400" dirty="0" smtClean="0">
                <a:solidFill>
                  <a:srgbClr val="FAC090"/>
                </a:solidFill>
                <a:latin typeface="Avenir Book"/>
                <a:cs typeface="Avenir Book"/>
              </a:rPr>
              <a:t>SALUTATION 1:1-5</a:t>
            </a:r>
          </a:p>
          <a:p>
            <a:pPr marL="800100" lvl="1" indent="-342900">
              <a:buFont typeface="Arial"/>
              <a:buChar char="•"/>
            </a:pPr>
            <a:endParaRPr lang="en-US" sz="1000" dirty="0" smtClean="0">
              <a:solidFill>
                <a:srgbClr val="FAC090"/>
              </a:solidFill>
              <a:latin typeface="Avenir Book"/>
              <a:cs typeface="Avenir Book"/>
            </a:endParaRPr>
          </a:p>
          <a:p>
            <a:pPr marL="800100" lvl="1" indent="-342900">
              <a:buFont typeface="Arial"/>
              <a:buChar char="•"/>
            </a:pPr>
            <a:r>
              <a:rPr lang="en-US" sz="2400" dirty="0" smtClean="0">
                <a:solidFill>
                  <a:srgbClr val="FAC090"/>
                </a:solidFill>
                <a:latin typeface="Avenir Book"/>
                <a:cs typeface="Avenir Book"/>
              </a:rPr>
              <a:t>DENUNCIATION 1:6-10</a:t>
            </a:r>
          </a:p>
          <a:p>
            <a:pPr marL="800100" lvl="1" indent="-342900">
              <a:buFont typeface="Arial"/>
              <a:buChar char="•"/>
            </a:pPr>
            <a:endParaRPr lang="en-US" sz="1000" dirty="0" smtClean="0">
              <a:solidFill>
                <a:srgbClr val="FAC090"/>
              </a:solidFill>
              <a:latin typeface="Avenir Book"/>
              <a:cs typeface="Avenir Book"/>
            </a:endParaRPr>
          </a:p>
          <a:p>
            <a:pPr marL="800100" lvl="1" indent="-342900">
              <a:buFont typeface="Arial"/>
              <a:buChar char="•"/>
            </a:pPr>
            <a:r>
              <a:rPr lang="en-US" sz="2400" dirty="0" smtClean="0">
                <a:solidFill>
                  <a:srgbClr val="FAC090"/>
                </a:solidFill>
                <a:latin typeface="Avenir Book"/>
                <a:cs typeface="Avenir Book"/>
              </a:rPr>
              <a:t>AFFIRMATION 1:11-2:14</a:t>
            </a:r>
            <a:endParaRPr lang="en-US" sz="2400" dirty="0" smtClean="0">
              <a:solidFill>
                <a:srgbClr val="FAC090"/>
              </a:solidFill>
              <a:latin typeface="Avenir Book"/>
              <a:cs typeface="Avenir Book"/>
            </a:endParaRPr>
          </a:p>
          <a:p>
            <a:pPr marL="342900" indent="-342900">
              <a:buFont typeface="Wingdings" charset="2"/>
              <a:buChar char="§"/>
            </a:pPr>
            <a:endParaRPr lang="en-US" sz="2400" dirty="0" smtClean="0">
              <a:solidFill>
                <a:srgbClr val="FAC090"/>
              </a:solidFill>
              <a:latin typeface="Avenir Book"/>
              <a:cs typeface="Avenir Book"/>
            </a:endParaRPr>
          </a:p>
        </p:txBody>
      </p:sp>
    </p:spTree>
    <p:extLst>
      <p:ext uri="{BB962C8B-B14F-4D97-AF65-F5344CB8AC3E}">
        <p14:creationId xmlns:p14="http://schemas.microsoft.com/office/powerpoint/2010/main" val="972504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dissolv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dissolv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4" name="TextBox 3"/>
          <p:cNvSpPr txBox="1"/>
          <p:nvPr/>
        </p:nvSpPr>
        <p:spPr>
          <a:xfrm>
            <a:off x="756919" y="591540"/>
            <a:ext cx="3225801"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rgbClr val="FAC090"/>
                </a:solidFill>
                <a:effectLst>
                  <a:outerShdw blurRad="50800" dist="38100" dir="2700000" algn="tl" rotWithShape="0">
                    <a:prstClr val="black">
                      <a:alpha val="40000"/>
                    </a:prstClr>
                  </a:outerShdw>
                </a:effectLst>
                <a:latin typeface="Avenir Book"/>
                <a:cs typeface="Avenir Book"/>
              </a:rPr>
              <a:t>OUTLINE</a:t>
            </a:r>
            <a:endParaRPr lang="en-US" sz="3200" dirty="0">
              <a:solidFill>
                <a:srgbClr val="FAC090"/>
              </a:solidFill>
              <a:latin typeface="Avenir Book"/>
              <a:cs typeface="Avenir Book"/>
            </a:endParaRPr>
          </a:p>
        </p:txBody>
      </p:sp>
      <p:sp>
        <p:nvSpPr>
          <p:cNvPr id="5" name="TextBox 4"/>
          <p:cNvSpPr txBox="1"/>
          <p:nvPr/>
        </p:nvSpPr>
        <p:spPr>
          <a:xfrm>
            <a:off x="647700" y="1585604"/>
            <a:ext cx="7848601" cy="3139321"/>
          </a:xfrm>
          <a:prstGeom prst="rect">
            <a:avLst/>
          </a:prstGeom>
          <a:noFill/>
        </p:spPr>
        <p:txBody>
          <a:bodyPr wrap="square" rtlCol="0">
            <a:spAutoFit/>
            <a:scene3d>
              <a:camera prst="orthographicFront"/>
              <a:lightRig rig="threePt" dir="t"/>
            </a:scene3d>
            <a:sp3d extrusionH="57150">
              <a:bevelT w="38100" h="38100" prst="convex"/>
            </a:sp3d>
          </a:bodyPr>
          <a:lstStyle/>
          <a:p>
            <a:pPr marL="342900" indent="-342900">
              <a:buFont typeface="Wingdings" charset="2"/>
              <a:buChar char="§"/>
            </a:pPr>
            <a:r>
              <a:rPr lang="en-US" sz="2400" u="sng" dirty="0" smtClean="0">
                <a:solidFill>
                  <a:srgbClr val="FAC090"/>
                </a:solidFill>
                <a:latin typeface="Avenir Book"/>
                <a:cs typeface="Avenir Book"/>
              </a:rPr>
              <a:t>Personal Portion</a:t>
            </a:r>
            <a:r>
              <a:rPr lang="en-US" sz="2400" dirty="0">
                <a:solidFill>
                  <a:srgbClr val="FAC090"/>
                </a:solidFill>
                <a:latin typeface="Avenir Book"/>
                <a:cs typeface="Avenir Book"/>
              </a:rPr>
              <a:t>: </a:t>
            </a:r>
            <a:r>
              <a:rPr lang="en-US" sz="2400" i="1" dirty="0">
                <a:solidFill>
                  <a:srgbClr val="FAC090"/>
                </a:solidFill>
                <a:effectLst>
                  <a:glow rad="101600">
                    <a:schemeClr val="accent6">
                      <a:satMod val="175000"/>
                      <a:alpha val="40000"/>
                    </a:schemeClr>
                  </a:glow>
                </a:effectLst>
                <a:latin typeface="Avenir Book"/>
                <a:cs typeface="Avenir Book"/>
              </a:rPr>
              <a:t>The </a:t>
            </a:r>
            <a:r>
              <a:rPr lang="en-US" sz="2400" i="1" dirty="0" smtClean="0">
                <a:solidFill>
                  <a:srgbClr val="FAC090"/>
                </a:solidFill>
                <a:effectLst>
                  <a:glow rad="101600">
                    <a:schemeClr val="accent6">
                      <a:satMod val="175000"/>
                      <a:alpha val="40000"/>
                    </a:schemeClr>
                  </a:glow>
                </a:effectLst>
                <a:latin typeface="Avenir Book"/>
                <a:cs typeface="Avenir Book"/>
              </a:rPr>
              <a:t>Apostle </a:t>
            </a:r>
            <a:r>
              <a:rPr lang="en-US" sz="2400" i="1" dirty="0">
                <a:solidFill>
                  <a:srgbClr val="FAC090"/>
                </a:solidFill>
                <a:effectLst>
                  <a:glow rad="101600">
                    <a:schemeClr val="accent6">
                      <a:satMod val="175000"/>
                      <a:alpha val="40000"/>
                    </a:schemeClr>
                  </a:glow>
                </a:effectLst>
                <a:latin typeface="Avenir Book"/>
                <a:cs typeface="Avenir Book"/>
              </a:rPr>
              <a:t>of </a:t>
            </a:r>
            <a:r>
              <a:rPr lang="en-US" sz="2400" i="1" dirty="0" smtClean="0">
                <a:solidFill>
                  <a:srgbClr val="FAC090"/>
                </a:solidFill>
                <a:effectLst>
                  <a:glow rad="101600">
                    <a:schemeClr val="accent6">
                      <a:satMod val="175000"/>
                      <a:alpha val="40000"/>
                    </a:schemeClr>
                  </a:glow>
                </a:effectLst>
                <a:latin typeface="Avenir Book"/>
                <a:cs typeface="Avenir Book"/>
              </a:rPr>
              <a:t>Liberty</a:t>
            </a:r>
            <a:r>
              <a:rPr lang="en-US" sz="2400" dirty="0">
                <a:solidFill>
                  <a:srgbClr val="FAC090"/>
                </a:solidFill>
                <a:effectLst>
                  <a:glow rad="101600">
                    <a:schemeClr val="accent6">
                      <a:satMod val="175000"/>
                      <a:alpha val="40000"/>
                    </a:schemeClr>
                  </a:glow>
                </a:effectLst>
                <a:latin typeface="Avenir Book"/>
                <a:cs typeface="Avenir Book"/>
              </a:rPr>
              <a:t>. </a:t>
            </a:r>
            <a:r>
              <a:rPr lang="en-US" sz="2400" dirty="0">
                <a:solidFill>
                  <a:srgbClr val="FAC090"/>
                </a:solidFill>
                <a:latin typeface="Avenir Book"/>
                <a:cs typeface="Avenir Book"/>
              </a:rPr>
              <a:t>Paul shows that he is an apostle equal in authority and knowledge to Peter, James, and John. </a:t>
            </a:r>
            <a:r>
              <a:rPr lang="en-US" sz="2400" u="sng" dirty="0" smtClean="0">
                <a:solidFill>
                  <a:srgbClr val="FAC090"/>
                </a:solidFill>
                <a:latin typeface="Avenir Book"/>
                <a:cs typeface="Avenir Book"/>
              </a:rPr>
              <a:t>Chapters 1-2</a:t>
            </a:r>
            <a:r>
              <a:rPr lang="en-US" sz="2400" dirty="0" smtClean="0">
                <a:solidFill>
                  <a:srgbClr val="FAC090"/>
                </a:solidFill>
                <a:latin typeface="Avenir Book"/>
                <a:cs typeface="Avenir Book"/>
              </a:rPr>
              <a:t>.</a:t>
            </a:r>
          </a:p>
          <a:p>
            <a:pPr marL="342900" indent="-342900">
              <a:buFont typeface="Wingdings" charset="2"/>
              <a:buChar char="§"/>
            </a:pPr>
            <a:endParaRPr lang="en-US" sz="1000" dirty="0" smtClean="0">
              <a:solidFill>
                <a:srgbClr val="FAC090"/>
              </a:solidFill>
              <a:latin typeface="Avenir Book"/>
              <a:cs typeface="Avenir Book"/>
            </a:endParaRPr>
          </a:p>
          <a:p>
            <a:pPr marL="800100" lvl="1" indent="-342900">
              <a:buFont typeface="Arial"/>
              <a:buChar char="•"/>
            </a:pPr>
            <a:r>
              <a:rPr lang="en-US" sz="2400" dirty="0" smtClean="0">
                <a:solidFill>
                  <a:srgbClr val="FAC090"/>
                </a:solidFill>
                <a:latin typeface="Avenir Book"/>
                <a:cs typeface="Avenir Book"/>
              </a:rPr>
              <a:t>SALUTATION 1:1-5</a:t>
            </a:r>
          </a:p>
          <a:p>
            <a:pPr marL="800100" lvl="1" indent="-342900">
              <a:buFont typeface="Arial"/>
              <a:buChar char="•"/>
            </a:pPr>
            <a:endParaRPr lang="en-US" sz="1000" dirty="0" smtClean="0">
              <a:solidFill>
                <a:srgbClr val="FAC090"/>
              </a:solidFill>
              <a:latin typeface="Avenir Book"/>
              <a:cs typeface="Avenir Book"/>
            </a:endParaRPr>
          </a:p>
          <a:p>
            <a:pPr marL="800100" lvl="1" indent="-342900">
              <a:buFont typeface="Arial"/>
              <a:buChar char="•"/>
            </a:pPr>
            <a:r>
              <a:rPr lang="en-US" sz="2400" dirty="0" smtClean="0">
                <a:solidFill>
                  <a:srgbClr val="FAC090"/>
                </a:solidFill>
                <a:effectLst>
                  <a:glow rad="101600">
                    <a:schemeClr val="accent6">
                      <a:satMod val="175000"/>
                      <a:alpha val="40000"/>
                    </a:schemeClr>
                  </a:glow>
                </a:effectLst>
                <a:latin typeface="Avenir Book"/>
                <a:cs typeface="Avenir Book"/>
              </a:rPr>
              <a:t>DENUNCIATION 1:6-10</a:t>
            </a:r>
          </a:p>
          <a:p>
            <a:pPr marL="800100" lvl="1" indent="-342900">
              <a:buFont typeface="Arial"/>
              <a:buChar char="•"/>
            </a:pPr>
            <a:endParaRPr lang="en-US" sz="1000" dirty="0" smtClean="0">
              <a:solidFill>
                <a:srgbClr val="FAC090"/>
              </a:solidFill>
              <a:latin typeface="Avenir Book"/>
              <a:cs typeface="Avenir Book"/>
            </a:endParaRPr>
          </a:p>
          <a:p>
            <a:pPr marL="800100" lvl="1" indent="-342900">
              <a:buFont typeface="Arial"/>
              <a:buChar char="•"/>
            </a:pPr>
            <a:r>
              <a:rPr lang="en-US" sz="2400" dirty="0" smtClean="0">
                <a:solidFill>
                  <a:srgbClr val="FAC090"/>
                </a:solidFill>
                <a:latin typeface="Avenir Book"/>
                <a:cs typeface="Avenir Book"/>
              </a:rPr>
              <a:t>AFFIRMATION 1:11-2:14</a:t>
            </a:r>
            <a:endParaRPr lang="en-US" sz="2400" dirty="0" smtClean="0">
              <a:solidFill>
                <a:srgbClr val="FAC090"/>
              </a:solidFill>
              <a:latin typeface="Avenir Book"/>
              <a:cs typeface="Avenir Book"/>
            </a:endParaRPr>
          </a:p>
          <a:p>
            <a:pPr marL="342900" indent="-342900">
              <a:buFont typeface="Wingdings" charset="2"/>
              <a:buChar char="§"/>
            </a:pPr>
            <a:endParaRPr lang="en-US" sz="2400" dirty="0" smtClean="0">
              <a:solidFill>
                <a:srgbClr val="FAC090"/>
              </a:solidFill>
              <a:latin typeface="Avenir Book"/>
              <a:cs typeface="Avenir Book"/>
            </a:endParaRPr>
          </a:p>
        </p:txBody>
      </p:sp>
    </p:spTree>
    <p:extLst>
      <p:ext uri="{BB962C8B-B14F-4D97-AF65-F5344CB8AC3E}">
        <p14:creationId xmlns:p14="http://schemas.microsoft.com/office/powerpoint/2010/main" val="3029730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1:1-5</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720840"/>
            <a:ext cx="8720665" cy="3416320"/>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400" baseline="30000" dirty="0" smtClean="0">
                <a:solidFill>
                  <a:srgbClr val="FAC090"/>
                </a:solidFill>
                <a:effectLst>
                  <a:outerShdw blurRad="50800" dist="38100" dir="2700000" algn="tl" rotWithShape="0">
                    <a:prstClr val="black">
                      <a:alpha val="40000"/>
                    </a:prstClr>
                  </a:outerShdw>
                </a:effectLst>
                <a:latin typeface="Avenir Book"/>
                <a:cs typeface="Avenir Book"/>
              </a:rPr>
              <a:t>1 </a:t>
            </a:r>
            <a:r>
              <a:rPr lang="en-US" sz="2400" dirty="0">
                <a:solidFill>
                  <a:srgbClr val="FAC090"/>
                </a:solidFill>
                <a:effectLst>
                  <a:outerShdw blurRad="50800" dist="38100" dir="2700000" algn="tl" rotWithShape="0">
                    <a:prstClr val="black">
                      <a:alpha val="40000"/>
                    </a:prstClr>
                  </a:outerShdw>
                </a:effectLst>
                <a:latin typeface="Avenir Book"/>
                <a:cs typeface="Avenir Book"/>
              </a:rPr>
              <a:t>Paul, an apostle (not sent from men, nor through the agency of man, but through Jesus Christ, and God the Father, who raised Him from the dead),</a:t>
            </a:r>
            <a:r>
              <a:rPr lang="en-US" sz="2400" baseline="30000" dirty="0">
                <a:solidFill>
                  <a:srgbClr val="FAC090"/>
                </a:solidFill>
                <a:effectLst>
                  <a:outerShdw blurRad="50800" dist="38100" dir="2700000" algn="tl" rotWithShape="0">
                    <a:prstClr val="black">
                      <a:alpha val="40000"/>
                    </a:prstClr>
                  </a:outerShdw>
                </a:effectLst>
                <a:latin typeface="Avenir Book"/>
                <a:cs typeface="Avenir Book"/>
              </a:rPr>
              <a:t>2</a:t>
            </a:r>
            <a:r>
              <a:rPr lang="en-US" sz="2400" dirty="0">
                <a:solidFill>
                  <a:srgbClr val="FAC090"/>
                </a:solidFill>
                <a:effectLst>
                  <a:outerShdw blurRad="50800" dist="38100" dir="2700000" algn="tl" rotWithShape="0">
                    <a:prstClr val="black">
                      <a:alpha val="40000"/>
                    </a:prstClr>
                  </a:outerShdw>
                </a:effectLst>
                <a:latin typeface="Avenir Book"/>
                <a:cs typeface="Avenir Book"/>
              </a:rPr>
              <a:t> and all the brethren who are with me, to the churches of Galatia:</a:t>
            </a:r>
            <a:r>
              <a:rPr lang="en-US" sz="2400" baseline="30000" dirty="0">
                <a:solidFill>
                  <a:srgbClr val="FAC090"/>
                </a:solidFill>
                <a:effectLst>
                  <a:outerShdw blurRad="50800" dist="38100" dir="2700000" algn="tl" rotWithShape="0">
                    <a:prstClr val="black">
                      <a:alpha val="40000"/>
                    </a:prstClr>
                  </a:outerShdw>
                </a:effectLst>
                <a:latin typeface="Avenir Book"/>
                <a:cs typeface="Avenir Book"/>
              </a:rPr>
              <a:t>3</a:t>
            </a:r>
            <a:r>
              <a:rPr lang="en-US" sz="2400" dirty="0">
                <a:solidFill>
                  <a:srgbClr val="FAC090"/>
                </a:solidFill>
                <a:effectLst>
                  <a:outerShdw blurRad="50800" dist="38100" dir="2700000" algn="tl" rotWithShape="0">
                    <a:prstClr val="black">
                      <a:alpha val="40000"/>
                    </a:prstClr>
                  </a:outerShdw>
                </a:effectLst>
                <a:latin typeface="Avenir Book"/>
                <a:cs typeface="Avenir Book"/>
              </a:rPr>
              <a:t> Grace to you and peace from God our Father, and the Lord Jesus Christ,</a:t>
            </a:r>
            <a:r>
              <a:rPr lang="en-US" sz="2400" baseline="30000" dirty="0">
                <a:solidFill>
                  <a:srgbClr val="FAC090"/>
                </a:solidFill>
                <a:effectLst>
                  <a:outerShdw blurRad="50800" dist="38100" dir="2700000" algn="tl" rotWithShape="0">
                    <a:prstClr val="black">
                      <a:alpha val="40000"/>
                    </a:prstClr>
                  </a:outerShdw>
                </a:effectLst>
                <a:latin typeface="Avenir Book"/>
                <a:cs typeface="Avenir Book"/>
              </a:rPr>
              <a:t>4</a:t>
            </a:r>
            <a:r>
              <a:rPr lang="en-US" sz="2400" dirty="0">
                <a:solidFill>
                  <a:srgbClr val="FAC090"/>
                </a:solidFill>
                <a:effectLst>
                  <a:outerShdw blurRad="50800" dist="38100" dir="2700000" algn="tl" rotWithShape="0">
                    <a:prstClr val="black">
                      <a:alpha val="40000"/>
                    </a:prstClr>
                  </a:outerShdw>
                </a:effectLst>
                <a:latin typeface="Avenir Book"/>
                <a:cs typeface="Avenir Book"/>
              </a:rPr>
              <a:t> who gave Himself for our sins, that He might deliver us out of this present evil age, according to the will of our God and Father,</a:t>
            </a:r>
            <a:r>
              <a:rPr lang="en-US" sz="2400" baseline="30000" dirty="0">
                <a:solidFill>
                  <a:srgbClr val="FAC090"/>
                </a:solidFill>
                <a:effectLst>
                  <a:outerShdw blurRad="50800" dist="38100" dir="2700000" algn="tl" rotWithShape="0">
                    <a:prstClr val="black">
                      <a:alpha val="40000"/>
                    </a:prstClr>
                  </a:outerShdw>
                </a:effectLst>
                <a:latin typeface="Avenir Book"/>
                <a:cs typeface="Avenir Book"/>
              </a:rPr>
              <a:t>5</a:t>
            </a:r>
            <a:r>
              <a:rPr lang="en-US" sz="2400" dirty="0">
                <a:solidFill>
                  <a:srgbClr val="FAC090"/>
                </a:solidFill>
                <a:effectLst>
                  <a:outerShdw blurRad="50800" dist="38100" dir="2700000" algn="tl" rotWithShape="0">
                    <a:prstClr val="black">
                      <a:alpha val="40000"/>
                    </a:prstClr>
                  </a:outerShdw>
                </a:effectLst>
                <a:latin typeface="Avenir Book"/>
                <a:cs typeface="Avenir Book"/>
              </a:rPr>
              <a:t> to whom be the glory forevermore. Amen. </a:t>
            </a:r>
          </a:p>
        </p:txBody>
      </p:sp>
    </p:spTree>
    <p:extLst>
      <p:ext uri="{BB962C8B-B14F-4D97-AF65-F5344CB8AC3E}">
        <p14:creationId xmlns:p14="http://schemas.microsoft.com/office/powerpoint/2010/main" val="23401938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1:6-10</a:t>
            </a:r>
            <a:endParaRPr lang="en-US" sz="3200" dirty="0">
              <a:solidFill>
                <a:schemeClr val="bg2">
                  <a:lumMod val="75000"/>
                </a:schemeClr>
              </a:solidFill>
              <a:latin typeface="Avenir Book"/>
              <a:cs typeface="Avenir Book"/>
            </a:endParaRPr>
          </a:p>
        </p:txBody>
      </p:sp>
      <p:sp>
        <p:nvSpPr>
          <p:cNvPr id="8" name="TextBox 7"/>
          <p:cNvSpPr txBox="1"/>
          <p:nvPr/>
        </p:nvSpPr>
        <p:spPr>
          <a:xfrm>
            <a:off x="474640" y="1457980"/>
            <a:ext cx="8194721" cy="5262979"/>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400" baseline="300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6</a:t>
            </a:r>
            <a:r>
              <a:rPr lang="en-US" sz="24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I am amazed that you are so quickly deserting Him who called you by the grace of Christ, for a different gospel;</a:t>
            </a:r>
            <a:r>
              <a:rPr lang="en-US" sz="2400" baseline="300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7</a:t>
            </a:r>
            <a:r>
              <a:rPr lang="en-US" sz="24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which is really not another; only there are some who are disturbing you, and want to distort the gospel of Christ.</a:t>
            </a:r>
            <a:r>
              <a:rPr lang="en-US" sz="2400" baseline="300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8</a:t>
            </a:r>
            <a:r>
              <a:rPr lang="en-US" sz="24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But even though we, or an angel from heaven, should preach to you a gospel contrary to that which we have preached to you, let him be accursed.</a:t>
            </a:r>
            <a:r>
              <a:rPr lang="en-US" sz="2400" baseline="300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9</a:t>
            </a:r>
            <a:r>
              <a:rPr lang="en-US" sz="24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As we have said before, so I say again now, if any man is preaching to you a gospel contrary to that which you received, let him be accursed.</a:t>
            </a:r>
            <a:r>
              <a:rPr lang="en-US" sz="2400" baseline="300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10 </a:t>
            </a:r>
            <a:r>
              <a:rPr lang="en-US" sz="24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For am I now seeking the favor of men, or of God? Or am I striving to please men? If I were still trying to please men, I would not be a bond-servant of Christ. </a:t>
            </a:r>
            <a:endPar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endParaRPr>
          </a:p>
        </p:txBody>
      </p:sp>
      <p:sp>
        <p:nvSpPr>
          <p:cNvPr id="5" name="TextBox 4"/>
          <p:cNvSpPr txBox="1"/>
          <p:nvPr/>
        </p:nvSpPr>
        <p:spPr>
          <a:xfrm>
            <a:off x="352778" y="3699966"/>
            <a:ext cx="8438444" cy="2585323"/>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extrusionH="57150">
              <a:bevelT w="38100" h="38100" prst="convex"/>
            </a:sp3d>
          </a:bodyPr>
          <a:lstStyle/>
          <a:p>
            <a:r>
              <a:rPr lang="en-US" sz="2400" dirty="0" smtClean="0">
                <a:solidFill>
                  <a:schemeClr val="bg1"/>
                </a:solidFill>
                <a:latin typeface="Avenir Book"/>
                <a:cs typeface="Avenir Book"/>
              </a:rPr>
              <a:t>…“</a:t>
            </a:r>
            <a:r>
              <a:rPr lang="en-US" sz="2400" dirty="0">
                <a:solidFill>
                  <a:schemeClr val="bg1"/>
                </a:solidFill>
                <a:latin typeface="Avenir Book"/>
                <a:cs typeface="Avenir Book"/>
              </a:rPr>
              <a:t>All authority has been given to Me in heaven and on </a:t>
            </a:r>
            <a:r>
              <a:rPr lang="en-US" sz="2400" dirty="0" smtClean="0">
                <a:solidFill>
                  <a:schemeClr val="bg1"/>
                </a:solidFill>
                <a:latin typeface="Avenir Book"/>
                <a:cs typeface="Avenir Book"/>
              </a:rPr>
              <a:t>earth</a:t>
            </a:r>
            <a:r>
              <a:rPr lang="en-US" sz="2400" dirty="0">
                <a:solidFill>
                  <a:schemeClr val="bg1"/>
                </a:solidFill>
                <a:latin typeface="Avenir Book"/>
                <a:cs typeface="Avenir Book"/>
              </a:rPr>
              <a:t>.</a:t>
            </a:r>
            <a:r>
              <a:rPr lang="en-US" sz="2400" dirty="0" smtClean="0">
                <a:solidFill>
                  <a:schemeClr val="bg1"/>
                </a:solidFill>
                <a:latin typeface="Avenir Book"/>
                <a:cs typeface="Avenir Book"/>
              </a:rPr>
              <a:t> Go </a:t>
            </a:r>
            <a:r>
              <a:rPr lang="en-US" sz="2400" dirty="0">
                <a:solidFill>
                  <a:schemeClr val="bg1"/>
                </a:solidFill>
                <a:latin typeface="Avenir Book"/>
                <a:cs typeface="Avenir Book"/>
              </a:rPr>
              <a:t>therefore and make disciples of all the nations, baptizing them in the name of the Father and the Son and the Holy Spirit</a:t>
            </a:r>
            <a:r>
              <a:rPr lang="en-US" sz="2400" dirty="0" smtClean="0">
                <a:solidFill>
                  <a:schemeClr val="bg1"/>
                </a:solidFill>
                <a:latin typeface="Avenir Book"/>
                <a:cs typeface="Avenir Book"/>
              </a:rPr>
              <a:t>, </a:t>
            </a:r>
            <a:r>
              <a:rPr lang="en-US" sz="2400" dirty="0">
                <a:solidFill>
                  <a:srgbClr val="FFFF00"/>
                </a:solidFill>
                <a:latin typeface="Avenir Book"/>
                <a:cs typeface="Avenir Book"/>
              </a:rPr>
              <a:t>teaching them to observe all that I commanded </a:t>
            </a:r>
            <a:r>
              <a:rPr lang="en-US" sz="2400" dirty="0" smtClean="0">
                <a:solidFill>
                  <a:srgbClr val="FFFF00"/>
                </a:solidFill>
                <a:latin typeface="Avenir Book"/>
                <a:cs typeface="Avenir Book"/>
              </a:rPr>
              <a:t>you</a:t>
            </a:r>
            <a:r>
              <a:rPr lang="en-US" sz="2400" dirty="0" smtClean="0">
                <a:solidFill>
                  <a:schemeClr val="bg1"/>
                </a:solidFill>
                <a:latin typeface="Avenir Book"/>
                <a:cs typeface="Avenir Book"/>
              </a:rPr>
              <a:t>…” </a:t>
            </a:r>
          </a:p>
          <a:p>
            <a:pPr algn="r"/>
            <a:r>
              <a:rPr lang="en-US" dirty="0" smtClean="0">
                <a:solidFill>
                  <a:schemeClr val="bg1"/>
                </a:solidFill>
                <a:latin typeface="Avenir Book"/>
                <a:cs typeface="Avenir Book"/>
              </a:rPr>
              <a:t>Matthew 28:18-20</a:t>
            </a:r>
            <a:endParaRPr lang="en-US" dirty="0">
              <a:solidFill>
                <a:schemeClr val="bg1"/>
              </a:solidFill>
              <a:latin typeface="Avenir Book"/>
              <a:cs typeface="Avenir Book"/>
            </a:endParaRPr>
          </a:p>
        </p:txBody>
      </p:sp>
    </p:spTree>
    <p:extLst>
      <p:ext uri="{BB962C8B-B14F-4D97-AF65-F5344CB8AC3E}">
        <p14:creationId xmlns:p14="http://schemas.microsoft.com/office/powerpoint/2010/main" val="2024705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1:6-10</a:t>
            </a:r>
            <a:endParaRPr lang="en-US" sz="3200" dirty="0">
              <a:solidFill>
                <a:schemeClr val="bg2">
                  <a:lumMod val="75000"/>
                </a:schemeClr>
              </a:solidFill>
              <a:latin typeface="Avenir Book"/>
              <a:cs typeface="Avenir Book"/>
            </a:endParaRPr>
          </a:p>
        </p:txBody>
      </p:sp>
      <p:sp>
        <p:nvSpPr>
          <p:cNvPr id="8" name="TextBox 7"/>
          <p:cNvSpPr txBox="1"/>
          <p:nvPr/>
        </p:nvSpPr>
        <p:spPr>
          <a:xfrm>
            <a:off x="474640" y="1457980"/>
            <a:ext cx="8194721" cy="5262979"/>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400" baseline="300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6</a:t>
            </a:r>
            <a:r>
              <a:rPr lang="en-US" sz="24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I am amazed that you are so quickly deserting Him who called you by the grace of Christ, for a different gospel;</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7</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which is really not another; only there are some who are disturbing you, and want to distort the gospel of Christ.</a:t>
            </a:r>
            <a:r>
              <a:rPr lang="en-US" sz="2400" baseline="30000" dirty="0">
                <a:solidFill>
                  <a:schemeClr val="accent6">
                    <a:lumMod val="60000"/>
                    <a:lumOff val="40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rPr>
              <a:t>8</a:t>
            </a:r>
            <a:r>
              <a:rPr lang="en-US" sz="2400" dirty="0">
                <a:solidFill>
                  <a:schemeClr val="accent6">
                    <a:lumMod val="60000"/>
                    <a:lumOff val="40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rPr>
              <a:t> But even though we, or an angel from heaven, should preach to you a gospel contrary to that which we have preached to you, let him be accursed.</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9</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As we have said before, so I say again now, if any man is preaching to you a gospel contrary to that which you received, let him be accursed.</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10 </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For am I now seeking the favor of men, or of God? Or am I striving to please men? If I were still trying to please men, I would not be a bond-servant of Christ. </a:t>
            </a:r>
          </a:p>
        </p:txBody>
      </p:sp>
      <p:sp>
        <p:nvSpPr>
          <p:cNvPr id="11" name="TextBox 10"/>
          <p:cNvSpPr txBox="1"/>
          <p:nvPr/>
        </p:nvSpPr>
        <p:spPr>
          <a:xfrm>
            <a:off x="352778" y="4366695"/>
            <a:ext cx="8438444" cy="1846659"/>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extrusionH="57150">
              <a:bevelT w="38100" h="38100" prst="convex"/>
            </a:sp3d>
          </a:bodyPr>
          <a:lstStyle/>
          <a:p>
            <a:r>
              <a:rPr lang="en-US" sz="2400" dirty="0" smtClean="0">
                <a:solidFill>
                  <a:schemeClr val="bg1"/>
                </a:solidFill>
                <a:latin typeface="Avenir Book"/>
                <a:cs typeface="Avenir Book"/>
              </a:rPr>
              <a:t>Paul</a:t>
            </a:r>
            <a:r>
              <a:rPr lang="en-US" sz="2400" dirty="0">
                <a:solidFill>
                  <a:schemeClr val="bg1"/>
                </a:solidFill>
                <a:latin typeface="Avenir Book"/>
                <a:cs typeface="Avenir Book"/>
              </a:rPr>
              <a:t>, an apostle </a:t>
            </a:r>
            <a:r>
              <a:rPr lang="en-US" sz="2400" dirty="0">
                <a:solidFill>
                  <a:srgbClr val="FFFF00"/>
                </a:solidFill>
                <a:latin typeface="Avenir Book"/>
                <a:cs typeface="Avenir Book"/>
              </a:rPr>
              <a:t>(not sent from men, nor through the agency of man, but through Jesus Christ, and God the Father, who raised Him from the dead</a:t>
            </a:r>
            <a:r>
              <a:rPr lang="en-US" sz="2400" dirty="0" smtClean="0">
                <a:solidFill>
                  <a:srgbClr val="FFFF00"/>
                </a:solidFill>
                <a:latin typeface="Avenir Book"/>
                <a:cs typeface="Avenir Book"/>
              </a:rPr>
              <a:t>). </a:t>
            </a:r>
            <a:endParaRPr lang="en-US" sz="2400" dirty="0">
              <a:solidFill>
                <a:srgbClr val="FFFF00"/>
              </a:solidFill>
              <a:latin typeface="Avenir Book"/>
              <a:cs typeface="Avenir Book"/>
            </a:endParaRPr>
          </a:p>
          <a:p>
            <a:pPr algn="r"/>
            <a:r>
              <a:rPr lang="en-US" dirty="0" smtClean="0">
                <a:solidFill>
                  <a:schemeClr val="bg1"/>
                </a:solidFill>
                <a:latin typeface="Avenir Book"/>
                <a:cs typeface="Avenir Book"/>
              </a:rPr>
              <a:t>Galatians 1:1</a:t>
            </a:r>
            <a:endParaRPr lang="en-US" dirty="0">
              <a:solidFill>
                <a:schemeClr val="bg1"/>
              </a:solidFill>
              <a:latin typeface="Avenir Book"/>
              <a:cs typeface="Avenir Book"/>
            </a:endParaRPr>
          </a:p>
        </p:txBody>
      </p:sp>
    </p:spTree>
    <p:extLst>
      <p:ext uri="{BB962C8B-B14F-4D97-AF65-F5344CB8AC3E}">
        <p14:creationId xmlns:p14="http://schemas.microsoft.com/office/powerpoint/2010/main" val="1643052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545</TotalTime>
  <Words>1958</Words>
  <Application>Microsoft Macintosh PowerPoint</Application>
  <PresentationFormat>On-screen Show (4:3)</PresentationFormat>
  <Paragraphs>75</Paragraphs>
  <Slides>14</Slides>
  <Notes>0</Notes>
  <HiddenSlides>3</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Harrington</dc:creator>
  <cp:lastModifiedBy>Rick Harrington</cp:lastModifiedBy>
  <cp:revision>28</cp:revision>
  <dcterms:created xsi:type="dcterms:W3CDTF">2015-04-28T09:11:35Z</dcterms:created>
  <dcterms:modified xsi:type="dcterms:W3CDTF">2015-05-13T18:25:06Z</dcterms:modified>
</cp:coreProperties>
</file>