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79" r:id="rId7"/>
    <p:sldId id="280" r:id="rId8"/>
    <p:sldId id="292" r:id="rId9"/>
    <p:sldId id="281" r:id="rId10"/>
    <p:sldId id="293" r:id="rId11"/>
    <p:sldId id="294" r:id="rId12"/>
    <p:sldId id="288" r:id="rId13"/>
    <p:sldId id="289" r:id="rId14"/>
    <p:sldId id="295" r:id="rId15"/>
    <p:sldId id="29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20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4/29/15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4/29/15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4/29/15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4/29/15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4/29/15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89255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1:1-10</a:t>
            </a:r>
          </a:p>
          <a:p>
            <a:pPr algn="ctr"/>
            <a:r>
              <a:rPr lang="en-US" sz="2000" i="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000" i="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a:t>
            </a:r>
            <a:r>
              <a:rPr lang="en-US" sz="2000" i="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ontinued -</a:t>
            </a:r>
            <a:endParaRPr lang="en-US" sz="2000" i="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DEFINITION: GOSPEL </a:t>
            </a:r>
            <a:endParaRPr lang="en-US" sz="3200" dirty="0">
              <a:solidFill>
                <a:schemeClr val="bg2">
                  <a:lumMod val="75000"/>
                </a:schemeClr>
              </a:solidFill>
              <a:latin typeface="Avenir Book"/>
              <a:cs typeface="Avenir Book"/>
            </a:endParaRPr>
          </a:p>
        </p:txBody>
      </p:sp>
      <p:sp>
        <p:nvSpPr>
          <p:cNvPr id="16" name="TextBox 15"/>
          <p:cNvSpPr txBox="1"/>
          <p:nvPr/>
        </p:nvSpPr>
        <p:spPr>
          <a:xfrm>
            <a:off x="756918" y="1782396"/>
            <a:ext cx="7853681" cy="3293209"/>
          </a:xfrm>
          <a:prstGeom prst="rect">
            <a:avLst/>
          </a:prstGeom>
          <a:noFill/>
        </p:spPr>
        <p:txBody>
          <a:bodyPr wrap="square" rtlCol="0">
            <a:spAutoFit/>
            <a:scene3d>
              <a:camera prst="orthographicFront"/>
              <a:lightRig rig="threePt" dir="t"/>
            </a:scene3d>
            <a:sp3d extrusionH="57150">
              <a:bevelT w="38100" h="38100" prst="convex"/>
            </a:sp3d>
          </a:bodyPr>
          <a:lstStyle/>
          <a:p>
            <a:pPr marL="457200" indent="-457200">
              <a:buFont typeface="Arial"/>
              <a:buChar char="•"/>
            </a:pP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Something that is Taught</a:t>
            </a:r>
          </a:p>
          <a:p>
            <a:pPr marL="171450" indent="-171450">
              <a:buFont typeface="Arial"/>
              <a:buChar char="•"/>
            </a:pPr>
            <a:endParaRPr lang="en-US" sz="1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a:p>
            <a:pPr marL="457200" indent="-457200">
              <a:buFont typeface="Arial"/>
              <a:buChar char="•"/>
            </a:pP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Something that is Believed</a:t>
            </a:r>
          </a:p>
          <a:p>
            <a:pPr marL="171450" indent="-171450">
              <a:buFont typeface="Arial"/>
              <a:buChar char="•"/>
            </a:pPr>
            <a:endParaRPr lang="en-US" sz="1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a:p>
            <a:pPr marL="457200" indent="-457200">
              <a:buFont typeface="Arial"/>
              <a:buChar char="•"/>
            </a:pP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Something that is Held Fast</a:t>
            </a:r>
          </a:p>
          <a:p>
            <a:pPr marL="171450" indent="-171450">
              <a:buFont typeface="Arial"/>
              <a:buChar char="•"/>
            </a:pPr>
            <a:endParaRPr lang="en-US" sz="1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a:p>
            <a:pPr marL="457200" indent="-457200">
              <a:buFont typeface="Arial"/>
              <a:buChar char="•"/>
            </a:pP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Something that is Obeyed</a:t>
            </a:r>
          </a:p>
          <a:p>
            <a:pPr marL="171450" indent="-171450">
              <a:buFont typeface="Arial"/>
              <a:buChar char="•"/>
            </a:pPr>
            <a:endParaRPr lang="en-US" sz="1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a:p>
            <a:pPr marL="457200" indent="-457200">
              <a:buFont typeface="Arial"/>
              <a:buChar char="•"/>
            </a:pP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Something that Can be Distorted</a:t>
            </a:r>
            <a:endParaRPr lang="en-US" sz="3200" dirty="0">
              <a:solidFill>
                <a:schemeClr val="bg2">
                  <a:lumMod val="75000"/>
                </a:schemeClr>
              </a:solidFill>
              <a:latin typeface="Avenir Book"/>
              <a:cs typeface="Avenir Book"/>
            </a:endParaRPr>
          </a:p>
        </p:txBody>
      </p:sp>
    </p:spTree>
    <p:extLst>
      <p:ext uri="{BB962C8B-B14F-4D97-AF65-F5344CB8AC3E}">
        <p14:creationId xmlns:p14="http://schemas.microsoft.com/office/powerpoint/2010/main" val="39032950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dissolv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dissolv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dissolv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dissolve">
                                      <p:cBhvr>
                                        <p:cTn id="2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DEFINITION: GOSPEL </a:t>
            </a:r>
            <a:endParaRPr lang="en-US" sz="3200" dirty="0">
              <a:solidFill>
                <a:schemeClr val="bg2">
                  <a:lumMod val="75000"/>
                </a:schemeClr>
              </a:solidFill>
              <a:latin typeface="Avenir Book"/>
              <a:cs typeface="Avenir Book"/>
            </a:endParaRPr>
          </a:p>
        </p:txBody>
      </p:sp>
      <p:sp>
        <p:nvSpPr>
          <p:cNvPr id="5" name="TextBox 4"/>
          <p:cNvSpPr txBox="1"/>
          <p:nvPr/>
        </p:nvSpPr>
        <p:spPr>
          <a:xfrm>
            <a:off x="352778" y="1656765"/>
            <a:ext cx="8438444" cy="4585871"/>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smtClean="0">
                <a:solidFill>
                  <a:srgbClr val="000090"/>
                </a:solidFill>
                <a:effectLst>
                  <a:outerShdw blurRad="3175" dist="38100" dir="2700000" algn="tl" rotWithShape="0">
                    <a:prstClr val="black">
                      <a:alpha val="80000"/>
                    </a:prstClr>
                  </a:outerShdw>
                </a:effectLst>
                <a:latin typeface="Avenir Book"/>
                <a:cs typeface="Avenir Book"/>
              </a:rPr>
              <a:t>…seeing </a:t>
            </a:r>
            <a:r>
              <a:rPr lang="en-US" sz="2800" dirty="0">
                <a:solidFill>
                  <a:srgbClr val="000090"/>
                </a:solidFill>
                <a:effectLst>
                  <a:outerShdw blurRad="3175" dist="38100" dir="2700000" algn="tl" rotWithShape="0">
                    <a:prstClr val="black">
                      <a:alpha val="80000"/>
                    </a:prstClr>
                  </a:outerShdw>
                </a:effectLst>
                <a:latin typeface="Avenir Book"/>
                <a:cs typeface="Avenir Book"/>
              </a:rPr>
              <a:t>that His divine power has granted to us everything pertaining to life and godliness, through the true knowledge of Him who called us by His own glory and excellence</a:t>
            </a:r>
            <a:r>
              <a:rPr lang="en-US" sz="2800" dirty="0" smtClean="0">
                <a:solidFill>
                  <a:srgbClr val="000090"/>
                </a:solidFill>
                <a:effectLst>
                  <a:outerShdw blurRad="3175" dist="38100" dir="2700000" algn="tl" rotWithShape="0">
                    <a:prstClr val="black">
                      <a:alpha val="80000"/>
                    </a:prstClr>
                  </a:outerShdw>
                </a:effectLst>
                <a:latin typeface="Avenir Book"/>
                <a:cs typeface="Avenir Book"/>
              </a:rPr>
              <a:t>. </a:t>
            </a:r>
            <a:r>
              <a:rPr lang="en-US" sz="2800" dirty="0">
                <a:solidFill>
                  <a:srgbClr val="000090"/>
                </a:solidFill>
                <a:effectLst>
                  <a:outerShdw blurRad="3175" dist="38100" dir="2700000" algn="tl" rotWithShape="0">
                    <a:prstClr val="black">
                      <a:alpha val="80000"/>
                    </a:prstClr>
                  </a:outerShdw>
                </a:effectLst>
                <a:latin typeface="Avenir Book"/>
                <a:cs typeface="Avenir Book"/>
              </a:rPr>
              <a:t>For by these He has granted to us His precious and magnificent promises, in order that by them you might become partakers of the divine nature, having escaped the corruption that is in the world by lust. </a:t>
            </a:r>
            <a:endParaRPr lang="en-US" sz="2800" dirty="0" smtClean="0">
              <a:solidFill>
                <a:srgbClr val="000090"/>
              </a:solidFill>
              <a:effectLst>
                <a:outerShdw blurRad="3175" dist="38100" dir="2700000" algn="tl" rotWithShape="0">
                  <a:prstClr val="black">
                    <a:alpha val="80000"/>
                  </a:prstClr>
                </a:outerShdw>
              </a:effectLst>
              <a:latin typeface="Avenir Book"/>
              <a:cs typeface="Avenir Book"/>
            </a:endParaRP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2 Pet. 1:3-4</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11" name="TextBox 10"/>
          <p:cNvSpPr txBox="1"/>
          <p:nvPr/>
        </p:nvSpPr>
        <p:spPr>
          <a:xfrm>
            <a:off x="352778" y="1701344"/>
            <a:ext cx="8438444" cy="4154984"/>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smtClean="0">
                <a:solidFill>
                  <a:srgbClr val="000090"/>
                </a:solidFill>
                <a:effectLst>
                  <a:outerShdw blurRad="3175" dist="38100" dir="2700000" algn="tl" rotWithShape="0">
                    <a:prstClr val="black">
                      <a:alpha val="80000"/>
                    </a:prstClr>
                  </a:outerShdw>
                </a:effectLst>
                <a:latin typeface="Avenir Book"/>
                <a:cs typeface="Avenir Book"/>
              </a:rPr>
              <a:t>But </a:t>
            </a:r>
            <a:r>
              <a:rPr lang="en-US" sz="2800" dirty="0">
                <a:solidFill>
                  <a:srgbClr val="000090"/>
                </a:solidFill>
                <a:effectLst>
                  <a:outerShdw blurRad="3175" dist="38100" dir="2700000" algn="tl" rotWithShape="0">
                    <a:prstClr val="black">
                      <a:alpha val="80000"/>
                    </a:prstClr>
                  </a:outerShdw>
                </a:effectLst>
                <a:latin typeface="Avenir Book"/>
                <a:cs typeface="Avenir Book"/>
              </a:rPr>
              <a:t>false prophets also arose among the people, just as there will also be false teachers among you, who will secretly introduce destructive heresies, even denying the Master who bought them, bringing swift destruction upon themselves</a:t>
            </a:r>
            <a:r>
              <a:rPr lang="en-US" sz="2800" dirty="0" smtClean="0">
                <a:solidFill>
                  <a:srgbClr val="000090"/>
                </a:solidFill>
                <a:effectLst>
                  <a:outerShdw blurRad="3175" dist="38100" dir="2700000" algn="tl" rotWithShape="0">
                    <a:prstClr val="black">
                      <a:alpha val="80000"/>
                    </a:prstClr>
                  </a:outerShdw>
                </a:effectLst>
                <a:latin typeface="Avenir Book"/>
                <a:cs typeface="Avenir Book"/>
              </a:rPr>
              <a:t>.  </a:t>
            </a:r>
            <a:r>
              <a:rPr lang="en-US" sz="2800" dirty="0">
                <a:solidFill>
                  <a:srgbClr val="000090"/>
                </a:solidFill>
                <a:effectLst>
                  <a:outerShdw blurRad="3175" dist="38100" dir="2700000" algn="tl" rotWithShape="0">
                    <a:prstClr val="black">
                      <a:alpha val="80000"/>
                    </a:prstClr>
                  </a:outerShdw>
                </a:effectLst>
                <a:latin typeface="Avenir Book"/>
                <a:cs typeface="Avenir Book"/>
              </a:rPr>
              <a:t>And many will follow their sensuality, and because of them the way of the truth will be </a:t>
            </a:r>
            <a:r>
              <a:rPr lang="en-US" sz="2800" dirty="0" smtClean="0">
                <a:solidFill>
                  <a:srgbClr val="000090"/>
                </a:solidFill>
                <a:effectLst>
                  <a:outerShdw blurRad="3175" dist="38100" dir="2700000" algn="tl" rotWithShape="0">
                    <a:prstClr val="black">
                      <a:alpha val="80000"/>
                    </a:prstClr>
                  </a:outerShdw>
                </a:effectLst>
                <a:latin typeface="Avenir Book"/>
                <a:cs typeface="Avenir Book"/>
              </a:rPr>
              <a:t>maligned. </a:t>
            </a:r>
            <a:endParaRPr lang="en-US" sz="2800" dirty="0">
              <a:solidFill>
                <a:srgbClr val="000090"/>
              </a:solidFill>
              <a:effectLst>
                <a:outerShdw blurRad="3175" dist="38100" dir="2700000" algn="tl" rotWithShape="0">
                  <a:prstClr val="black">
                    <a:alpha val="80000"/>
                  </a:prstClr>
                </a:outerShdw>
              </a:effectLst>
              <a:latin typeface="Avenir Book"/>
              <a:cs typeface="Avenir Book"/>
            </a:endParaRP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2 Pet. 2:1-2</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Tree>
    <p:extLst>
      <p:ext uri="{BB962C8B-B14F-4D97-AF65-F5344CB8AC3E}">
        <p14:creationId xmlns:p14="http://schemas.microsoft.com/office/powerpoint/2010/main" val="32085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5" name="TextBox 4"/>
          <p:cNvSpPr txBox="1"/>
          <p:nvPr/>
        </p:nvSpPr>
        <p:spPr>
          <a:xfrm>
            <a:off x="352778" y="2748541"/>
            <a:ext cx="8438444" cy="3231654"/>
          </a:xfrm>
          <a:prstGeom prst="rect">
            <a:avLst/>
          </a:prstGeom>
          <a:solidFill>
            <a:schemeClr val="tx1"/>
          </a:solidFill>
          <a:ln w="38100">
            <a:solidFill>
              <a:srgbClr val="BA8C33"/>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000" dirty="0">
                <a:solidFill>
                  <a:schemeClr val="bg1"/>
                </a:solidFill>
                <a:latin typeface="Avenir Book"/>
                <a:cs typeface="Avenir Book"/>
              </a:rPr>
              <a:t>They had, in fact, only introduced one or two commandments, circumcision and the observance of days, but he says that the Gospel was subverted, in order to show that a slight adulteration vitiates the whole. For as he who but partially pares away the image on a royal coin renders the whole spurious, so he who swerves ever so little from the pure faith, soon proceeds from this to graver errors, and becomes entirely corrupted</a:t>
            </a:r>
            <a:r>
              <a:rPr lang="en-US" sz="2000" dirty="0" smtClean="0">
                <a:solidFill>
                  <a:schemeClr val="bg1"/>
                </a:solidFill>
                <a:latin typeface="Avenir Book"/>
                <a:cs typeface="Avenir Book"/>
              </a:rPr>
              <a:t>.</a:t>
            </a:r>
          </a:p>
          <a:p>
            <a:endParaRPr lang="en-US" sz="2000" dirty="0">
              <a:solidFill>
                <a:schemeClr val="bg1"/>
              </a:solidFill>
              <a:latin typeface="Avenir Book"/>
              <a:cs typeface="Avenir Book"/>
            </a:endParaRPr>
          </a:p>
          <a:p>
            <a:pPr algn="r"/>
            <a:r>
              <a:rPr lang="en-US" sz="2000" i="1" dirty="0" smtClean="0">
                <a:solidFill>
                  <a:schemeClr val="bg1"/>
                </a:solidFill>
                <a:latin typeface="Avenir Book"/>
                <a:cs typeface="Avenir Book"/>
              </a:rPr>
              <a:t>- Nicene and Post-Nicene Fathers</a:t>
            </a:r>
            <a:endParaRPr lang="en-US" sz="2000" i="1" dirty="0">
              <a:solidFill>
                <a:schemeClr val="bg1"/>
              </a:solidFill>
              <a:latin typeface="Avenir Book"/>
              <a:cs typeface="Avenir Book"/>
            </a:endParaRPr>
          </a:p>
        </p:txBody>
      </p:sp>
      <p:sp>
        <p:nvSpPr>
          <p:cNvPr id="6" name="TextBox 5"/>
          <p:cNvSpPr txBox="1"/>
          <p:nvPr/>
        </p:nvSpPr>
        <p:spPr>
          <a:xfrm>
            <a:off x="352778" y="2533098"/>
            <a:ext cx="8438444" cy="3662541"/>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t>
            </a:r>
            <a:r>
              <a:rPr lang="en-US" sz="2400" dirty="0">
                <a:solidFill>
                  <a:srgbClr val="000090"/>
                </a:solidFill>
                <a:effectLst>
                  <a:outerShdw blurRad="3175" dist="38100" dir="2700000" algn="tl" rotWithShape="0">
                    <a:prstClr val="black">
                      <a:alpha val="80000"/>
                    </a:prstClr>
                  </a:outerShdw>
                </a:effectLst>
                <a:latin typeface="Avenir Book"/>
                <a:cs typeface="Avenir Book"/>
              </a:rPr>
              <a:t>Not everyone who says to Me, ‘Lord, Lord,’ will enter the kingdom of heaven; but he who does the will of My Father who is in </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heaven.</a:t>
            </a:r>
            <a:r>
              <a:rPr lang="en-US" sz="2400" dirty="0">
                <a:solidFill>
                  <a:srgbClr val="000090"/>
                </a:solidFill>
                <a:effectLst>
                  <a:outerShdw blurRad="3175" dist="38100" dir="2700000" algn="tl" rotWithShape="0">
                    <a:prstClr val="black">
                      <a:alpha val="80000"/>
                    </a:prstClr>
                  </a:outerShdw>
                </a:effectLst>
                <a:latin typeface="Avenir Book"/>
                <a:cs typeface="Avenir Book"/>
              </a:rPr>
              <a:t> </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Many </a:t>
            </a:r>
            <a:r>
              <a:rPr lang="en-US" sz="2400" dirty="0">
                <a:solidFill>
                  <a:srgbClr val="000090"/>
                </a:solidFill>
                <a:effectLst>
                  <a:outerShdw blurRad="3175" dist="38100" dir="2700000" algn="tl" rotWithShape="0">
                    <a:prstClr val="black">
                      <a:alpha val="80000"/>
                    </a:prstClr>
                  </a:outerShdw>
                </a:effectLst>
                <a:latin typeface="Avenir Book"/>
                <a:cs typeface="Avenir Book"/>
              </a:rPr>
              <a:t>will say to Me on that day, ‘Lord, Lord, did we not prophesy in Your name, and in Your name cast out demons, and in Your name perform many miracles?</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t>
            </a:r>
            <a:r>
              <a:rPr lang="en-US" sz="2400" dirty="0">
                <a:solidFill>
                  <a:srgbClr val="000090"/>
                </a:solidFill>
                <a:effectLst>
                  <a:outerShdw blurRad="3175" dist="38100" dir="2700000" algn="tl" rotWithShape="0">
                    <a:prstClr val="black">
                      <a:alpha val="80000"/>
                    </a:prstClr>
                  </a:outerShdw>
                </a:effectLst>
                <a:latin typeface="Avenir Book"/>
                <a:cs typeface="Avenir Book"/>
              </a:rPr>
              <a:t> </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And </a:t>
            </a:r>
            <a:r>
              <a:rPr lang="en-US" sz="2400" dirty="0">
                <a:solidFill>
                  <a:srgbClr val="000090"/>
                </a:solidFill>
                <a:effectLst>
                  <a:outerShdw blurRad="3175" dist="38100" dir="2700000" algn="tl" rotWithShape="0">
                    <a:prstClr val="black">
                      <a:alpha val="80000"/>
                    </a:prstClr>
                  </a:outerShdw>
                </a:effectLst>
                <a:latin typeface="Avenir Book"/>
                <a:cs typeface="Avenir Book"/>
              </a:rPr>
              <a:t>then I will declare to them, </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‘I </a:t>
            </a:r>
            <a:r>
              <a:rPr lang="en-US" sz="2400" dirty="0">
                <a:solidFill>
                  <a:srgbClr val="000090"/>
                </a:solidFill>
                <a:effectLst>
                  <a:outerShdw blurRad="3175" dist="38100" dir="2700000" algn="tl" rotWithShape="0">
                    <a:prstClr val="black">
                      <a:alpha val="80000"/>
                    </a:prstClr>
                  </a:outerShdw>
                </a:effectLst>
                <a:latin typeface="Avenir Book"/>
                <a:cs typeface="Avenir Book"/>
              </a:rPr>
              <a:t>never knew you; depart from Me, you who practice lawlessness</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t>
            </a:r>
            <a:endParaRPr lang="en-US" sz="2400" dirty="0">
              <a:solidFill>
                <a:srgbClr val="000090"/>
              </a:solidFill>
              <a:effectLst>
                <a:outerShdw blurRad="3175" dist="38100" dir="2700000" algn="tl" rotWithShape="0">
                  <a:prstClr val="black">
                    <a:alpha val="80000"/>
                  </a:prstClr>
                </a:outerShdw>
              </a:effectLst>
              <a:latin typeface="Avenir Book"/>
              <a:cs typeface="Avenir Book"/>
            </a:endParaRP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Mt. 7:21-23</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Tree>
    <p:extLst>
      <p:ext uri="{BB962C8B-B14F-4D97-AF65-F5344CB8AC3E}">
        <p14:creationId xmlns:p14="http://schemas.microsoft.com/office/powerpoint/2010/main" val="248147030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xmlns:p14="http://schemas.microsoft.com/office/powerpoint/2010/main" spd="med"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5" name="TextBox 4"/>
          <p:cNvSpPr txBox="1"/>
          <p:nvPr/>
        </p:nvSpPr>
        <p:spPr>
          <a:xfrm>
            <a:off x="505178" y="1597730"/>
            <a:ext cx="8438444" cy="3662541"/>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Beloved</a:t>
            </a:r>
            <a:r>
              <a:rPr lang="en-US" sz="2400" dirty="0">
                <a:solidFill>
                  <a:srgbClr val="000090"/>
                </a:solidFill>
                <a:effectLst>
                  <a:outerShdw blurRad="3175" dist="38100" dir="2700000" algn="tl" rotWithShape="0">
                    <a:prstClr val="black">
                      <a:alpha val="80000"/>
                    </a:prstClr>
                  </a:outerShdw>
                </a:effectLst>
                <a:latin typeface="Avenir Book"/>
                <a:cs typeface="Avenir Book"/>
              </a:rPr>
              <a:t>, while I was making every effort to write you about our common salvation, I felt the necessity to write to you appealing that you contend earnestly for the faith which was once for all delivered to the saints</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 </a:t>
            </a:r>
            <a:r>
              <a:rPr lang="en-US" sz="2400" dirty="0">
                <a:solidFill>
                  <a:srgbClr val="000090"/>
                </a:solidFill>
                <a:effectLst>
                  <a:outerShdw blurRad="3175" dist="38100" dir="2700000" algn="tl" rotWithShape="0">
                    <a:prstClr val="black">
                      <a:alpha val="80000"/>
                    </a:prstClr>
                  </a:outerShdw>
                </a:effectLst>
                <a:latin typeface="Avenir Book"/>
                <a:cs typeface="Avenir Book"/>
              </a:rPr>
              <a:t>For certain persons have crept in unnoticed, those who were long beforehand marked out for this condemnation, ungodly persons who turn the grace of our God into licentiousness and deny our only Master and Lord, Jesus Christ. </a:t>
            </a: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Jude 3-4</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6" name="TextBox 5"/>
          <p:cNvSpPr txBox="1"/>
          <p:nvPr/>
        </p:nvSpPr>
        <p:spPr>
          <a:xfrm>
            <a:off x="505178" y="2151728"/>
            <a:ext cx="8438444" cy="2554545"/>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Remember </a:t>
            </a:r>
            <a:r>
              <a:rPr lang="en-US" sz="2400" dirty="0">
                <a:solidFill>
                  <a:srgbClr val="000090"/>
                </a:solidFill>
                <a:effectLst>
                  <a:outerShdw blurRad="3175" dist="38100" dir="2700000" algn="tl" rotWithShape="0">
                    <a:prstClr val="black">
                      <a:alpha val="80000"/>
                    </a:prstClr>
                  </a:outerShdw>
                </a:effectLst>
                <a:latin typeface="Avenir Book"/>
                <a:cs typeface="Avenir Book"/>
              </a:rPr>
              <a:t>those who led you, who spoke the word of God to you; and considering the result of their conduct, imitate their faith</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  </a:t>
            </a:r>
            <a:r>
              <a:rPr lang="en-US" sz="2400" dirty="0">
                <a:solidFill>
                  <a:srgbClr val="000090"/>
                </a:solidFill>
                <a:effectLst>
                  <a:outerShdw blurRad="3175" dist="38100" dir="2700000" algn="tl" rotWithShape="0">
                    <a:prstClr val="black">
                      <a:alpha val="80000"/>
                    </a:prstClr>
                  </a:outerShdw>
                </a:effectLst>
                <a:latin typeface="Avenir Book"/>
                <a:cs typeface="Avenir Book"/>
              </a:rPr>
              <a:t>Jesus Christ is the same yesterday and today, yes and forever</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  </a:t>
            </a:r>
            <a:r>
              <a:rPr lang="en-US" sz="2400" dirty="0">
                <a:solidFill>
                  <a:srgbClr val="000090"/>
                </a:solidFill>
                <a:effectLst>
                  <a:outerShdw blurRad="3175" dist="38100" dir="2700000" algn="tl" rotWithShape="0">
                    <a:prstClr val="black">
                      <a:alpha val="80000"/>
                    </a:prstClr>
                  </a:outerShdw>
                </a:effectLst>
                <a:latin typeface="Avenir Book"/>
                <a:cs typeface="Avenir Book"/>
              </a:rPr>
              <a:t>Do not be carried away by varied and strange </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teachings…</a:t>
            </a:r>
            <a:endParaRPr lang="en-US" sz="2400" dirty="0">
              <a:solidFill>
                <a:srgbClr val="000090"/>
              </a:solidFill>
              <a:effectLst>
                <a:outerShdw blurRad="3175" dist="38100" dir="2700000" algn="tl" rotWithShape="0">
                  <a:prstClr val="black">
                    <a:alpha val="80000"/>
                  </a:prstClr>
                </a:outerShdw>
              </a:effectLst>
              <a:latin typeface="Avenir Book"/>
              <a:cs typeface="Avenir Book"/>
            </a:endParaRP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Heb. 13:7-9</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7" name="TextBox 6"/>
          <p:cNvSpPr txBox="1"/>
          <p:nvPr/>
        </p:nvSpPr>
        <p:spPr>
          <a:xfrm>
            <a:off x="505178" y="2336394"/>
            <a:ext cx="8438444" cy="2185213"/>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And no wonder, for even Satan disguises himself as an angel of light. Therefore it is not surprising if his servants also disguise themselves as servants of righteousness; whose end shall be according to their deeds. </a:t>
            </a: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2 Cor. 11:14-15</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9" name="TextBox 8"/>
          <p:cNvSpPr txBox="1"/>
          <p:nvPr/>
        </p:nvSpPr>
        <p:spPr>
          <a:xfrm>
            <a:off x="505178" y="2521059"/>
            <a:ext cx="8438444" cy="1815882"/>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t>
            </a:r>
            <a:r>
              <a:rPr lang="en-US" sz="2400" dirty="0">
                <a:solidFill>
                  <a:srgbClr val="000090"/>
                </a:solidFill>
                <a:effectLst>
                  <a:outerShdw blurRad="3175" dist="38100" dir="2700000" algn="tl" rotWithShape="0">
                    <a:prstClr val="black">
                      <a:alpha val="80000"/>
                    </a:prstClr>
                  </a:outerShdw>
                </a:effectLst>
                <a:latin typeface="Avenir Book"/>
                <a:cs typeface="Avenir Book"/>
              </a:rPr>
              <a:t>Then He will also say to those on His left, ‘Depart from Me, accursed ones, into the eternal fire which has been prepared for the devil and his </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angels.” </a:t>
            </a:r>
            <a:endParaRPr lang="en-US" sz="2400" dirty="0">
              <a:solidFill>
                <a:srgbClr val="000090"/>
              </a:solidFill>
              <a:effectLst>
                <a:outerShdw blurRad="3175" dist="38100" dir="2700000" algn="tl" rotWithShape="0">
                  <a:prstClr val="black">
                    <a:alpha val="80000"/>
                  </a:prstClr>
                </a:outerShdw>
              </a:effectLst>
              <a:latin typeface="Avenir Book"/>
              <a:cs typeface="Avenir Book"/>
            </a:endParaRP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Mt. 25:41</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10" name="TextBox 9"/>
          <p:cNvSpPr txBox="1"/>
          <p:nvPr/>
        </p:nvSpPr>
        <p:spPr>
          <a:xfrm>
            <a:off x="505178" y="2890391"/>
            <a:ext cx="8438444" cy="1077218"/>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t>
            </a:r>
            <a:r>
              <a:rPr lang="en-US" sz="2400" dirty="0">
                <a:solidFill>
                  <a:srgbClr val="000090"/>
                </a:solidFill>
                <a:effectLst>
                  <a:outerShdw blurRad="3175" dist="38100" dir="2700000" algn="tl" rotWithShape="0">
                    <a:prstClr val="black">
                      <a:alpha val="80000"/>
                    </a:prstClr>
                  </a:outerShdw>
                </a:effectLst>
                <a:latin typeface="Avenir Book"/>
                <a:cs typeface="Avenir Book"/>
              </a:rPr>
              <a:t>Blessed are the pure in heart, for they shall see God</a:t>
            </a:r>
            <a:r>
              <a:rPr lang="en-US" sz="2400" dirty="0" smtClean="0">
                <a:solidFill>
                  <a:srgbClr val="000090"/>
                </a:solidFill>
                <a:effectLst>
                  <a:outerShdw blurRad="3175" dist="38100" dir="2700000" algn="tl" rotWithShape="0">
                    <a:prstClr val="black">
                      <a:alpha val="80000"/>
                    </a:prstClr>
                  </a:outerShdw>
                </a:effectLst>
                <a:latin typeface="Avenir Book"/>
                <a:cs typeface="Avenir Book"/>
              </a:rPr>
              <a:t>.”</a:t>
            </a: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Mt. 5:8</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Tree>
    <p:extLst>
      <p:ext uri="{BB962C8B-B14F-4D97-AF65-F5344CB8AC3E}">
        <p14:creationId xmlns:p14="http://schemas.microsoft.com/office/powerpoint/2010/main" val="1643052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Tree>
    <p:extLst>
      <p:ext uri="{BB962C8B-B14F-4D97-AF65-F5344CB8AC3E}">
        <p14:creationId xmlns:p14="http://schemas.microsoft.com/office/powerpoint/2010/main" val="2619692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Tree>
    <p:extLst>
      <p:ext uri="{BB962C8B-B14F-4D97-AF65-F5344CB8AC3E}">
        <p14:creationId xmlns:p14="http://schemas.microsoft.com/office/powerpoint/2010/main" val="2343780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THEME</a:t>
            </a:r>
            <a:endParaRPr lang="en-US" sz="3200" dirty="0">
              <a:solidFill>
                <a:srgbClr val="D9B662"/>
              </a:solidFill>
              <a:latin typeface="Avenir Book"/>
              <a:cs typeface="Avenir Book"/>
            </a:endParaRPr>
          </a:p>
        </p:txBody>
      </p:sp>
      <p:sp>
        <p:nvSpPr>
          <p:cNvPr id="5" name="TextBox 4"/>
          <p:cNvSpPr txBox="1"/>
          <p:nvPr/>
        </p:nvSpPr>
        <p:spPr>
          <a:xfrm>
            <a:off x="756919" y="1473216"/>
            <a:ext cx="3225801"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u="sng" dirty="0" smtClean="0">
                <a:solidFill>
                  <a:schemeClr val="bg2">
                    <a:lumMod val="75000"/>
                  </a:schemeClr>
                </a:solidFill>
                <a:latin typeface="Avenir Book"/>
                <a:cs typeface="Avenir Book"/>
              </a:rPr>
              <a:t>Freedom in Christ</a:t>
            </a:r>
          </a:p>
        </p:txBody>
      </p:sp>
      <p:sp>
        <p:nvSpPr>
          <p:cNvPr id="7" name="TextBox 6"/>
          <p:cNvSpPr txBox="1"/>
          <p:nvPr/>
        </p:nvSpPr>
        <p:spPr>
          <a:xfrm>
            <a:off x="647700" y="2521059"/>
            <a:ext cx="7848601" cy="1692771"/>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smtClean="0">
                <a:ln>
                  <a:solidFill>
                    <a:srgbClr val="D9B662"/>
                  </a:solidFill>
                </a:ln>
                <a:solidFill>
                  <a:schemeClr val="bg2">
                    <a:lumMod val="75000"/>
                  </a:schemeClr>
                </a:solidFill>
                <a:latin typeface="Avenir Book"/>
                <a:cs typeface="Avenir Book"/>
              </a:rPr>
              <a:t>It </a:t>
            </a:r>
            <a:r>
              <a:rPr lang="en-US" sz="2800" dirty="0">
                <a:ln>
                  <a:solidFill>
                    <a:srgbClr val="D9B662"/>
                  </a:solidFill>
                </a:ln>
                <a:solidFill>
                  <a:schemeClr val="bg2">
                    <a:lumMod val="75000"/>
                  </a:schemeClr>
                </a:solidFill>
                <a:latin typeface="Avenir Book"/>
                <a:cs typeface="Avenir Book"/>
              </a:rPr>
              <a:t>was for freedom that Christ set us free; therefore keep standing firm and do not be subject again to a yoke of slavery. </a:t>
            </a:r>
            <a:endParaRPr lang="en-US" sz="2800" dirty="0" smtClean="0">
              <a:ln>
                <a:solidFill>
                  <a:srgbClr val="D9B662"/>
                </a:solidFill>
              </a:ln>
              <a:solidFill>
                <a:schemeClr val="bg2">
                  <a:lumMod val="75000"/>
                </a:schemeClr>
              </a:solidFill>
              <a:latin typeface="Avenir Book"/>
              <a:cs typeface="Avenir Book"/>
            </a:endParaRPr>
          </a:p>
          <a:p>
            <a:pPr algn="r"/>
            <a:r>
              <a:rPr lang="en-US" sz="2000" dirty="0" smtClean="0">
                <a:ln>
                  <a:solidFill>
                    <a:srgbClr val="D9B662"/>
                  </a:solidFill>
                </a:ln>
                <a:solidFill>
                  <a:schemeClr val="bg2">
                    <a:lumMod val="75000"/>
                  </a:schemeClr>
                </a:solidFill>
                <a:latin typeface="Avenir Book"/>
                <a:cs typeface="Avenir Book"/>
              </a:rPr>
              <a:t>Gal. 5:1</a:t>
            </a:r>
            <a:endParaRPr lang="en-US" sz="2000" dirty="0">
              <a:ln>
                <a:solidFill>
                  <a:srgbClr val="D9B662"/>
                </a:solidFill>
              </a:ln>
              <a:solidFill>
                <a:schemeClr val="bg2">
                  <a:lumMod val="75000"/>
                </a:schemeClr>
              </a:solidFill>
              <a:latin typeface="Avenir Book"/>
              <a:cs typeface="Avenir Book"/>
            </a:endParaRPr>
          </a:p>
        </p:txBody>
      </p:sp>
    </p:spTree>
    <p:extLst>
      <p:ext uri="{BB962C8B-B14F-4D97-AF65-F5344CB8AC3E}">
        <p14:creationId xmlns:p14="http://schemas.microsoft.com/office/powerpoint/2010/main" val="31062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KEY VERSE</a:t>
            </a:r>
            <a:endParaRPr lang="en-US" sz="3200" dirty="0">
              <a:solidFill>
                <a:srgbClr val="D9B662"/>
              </a:solidFill>
              <a:latin typeface="Avenir Book"/>
              <a:cs typeface="Avenir Book"/>
            </a:endParaRPr>
          </a:p>
        </p:txBody>
      </p:sp>
      <p:sp>
        <p:nvSpPr>
          <p:cNvPr id="5" name="TextBox 4"/>
          <p:cNvSpPr txBox="1"/>
          <p:nvPr/>
        </p:nvSpPr>
        <p:spPr>
          <a:xfrm>
            <a:off x="647700" y="1874728"/>
            <a:ext cx="7848601" cy="3416320"/>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a:solidFill>
                  <a:srgbClr val="D9B662"/>
                </a:solidFill>
                <a:latin typeface="Avenir Book"/>
                <a:cs typeface="Avenir Book"/>
              </a:rPr>
              <a:t>N</a:t>
            </a:r>
            <a:r>
              <a:rPr lang="en-US" sz="2800" dirty="0" smtClean="0">
                <a:solidFill>
                  <a:srgbClr val="D9B662"/>
                </a:solidFill>
                <a:latin typeface="Avenir Book"/>
                <a:cs typeface="Avenir Book"/>
              </a:rPr>
              <a:t>evertheless knowing that a man is not justified by the works of the Law but through faith in Christ Jesus, even we have believed in Christ Jesus, that we may be justified by faith in Christ, and not by the works of the Law; since by the works of the Law shall no flesh be justified.</a:t>
            </a:r>
          </a:p>
          <a:p>
            <a:endParaRPr lang="en-US" sz="2800" dirty="0" smtClean="0">
              <a:solidFill>
                <a:srgbClr val="D9B662"/>
              </a:solidFill>
              <a:latin typeface="Avenir Book"/>
              <a:cs typeface="Avenir Book"/>
            </a:endParaRPr>
          </a:p>
          <a:p>
            <a:pPr algn="r"/>
            <a:r>
              <a:rPr lang="en-US" sz="2000" dirty="0" smtClean="0">
                <a:solidFill>
                  <a:srgbClr val="D9B662"/>
                </a:solidFill>
                <a:latin typeface="Avenir Book"/>
                <a:cs typeface="Avenir Book"/>
              </a:rPr>
              <a:t>Gal. 2:16 </a:t>
            </a:r>
          </a:p>
        </p:txBody>
      </p:sp>
    </p:spTree>
    <p:extLst>
      <p:ext uri="{BB962C8B-B14F-4D97-AF65-F5344CB8AC3E}">
        <p14:creationId xmlns:p14="http://schemas.microsoft.com/office/powerpoint/2010/main" val="14702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OUTLINE</a:t>
            </a:r>
            <a:endParaRPr lang="en-US" sz="3200" dirty="0">
              <a:solidFill>
                <a:srgbClr val="D9B662"/>
              </a:solidFill>
              <a:latin typeface="Avenir Book"/>
              <a:cs typeface="Avenir Book"/>
            </a:endParaRPr>
          </a:p>
        </p:txBody>
      </p:sp>
      <p:sp>
        <p:nvSpPr>
          <p:cNvPr id="5" name="TextBox 4"/>
          <p:cNvSpPr txBox="1"/>
          <p:nvPr/>
        </p:nvSpPr>
        <p:spPr>
          <a:xfrm>
            <a:off x="647700" y="1585604"/>
            <a:ext cx="7848601" cy="4893647"/>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chemeClr val="bg2">
                    <a:lumMod val="75000"/>
                  </a:schemeClr>
                </a:solidFill>
                <a:latin typeface="Avenir Book"/>
                <a:cs typeface="Avenir Book"/>
              </a:rPr>
              <a:t>Personal Portion</a:t>
            </a:r>
            <a:r>
              <a:rPr lang="en-US" sz="2400" dirty="0">
                <a:solidFill>
                  <a:schemeClr val="bg2">
                    <a:lumMod val="75000"/>
                  </a:schemeClr>
                </a:solidFill>
                <a:latin typeface="Avenir Book"/>
                <a:cs typeface="Avenir Book"/>
              </a:rPr>
              <a:t>: </a:t>
            </a:r>
            <a:r>
              <a:rPr lang="en-US" sz="2400" i="1" dirty="0">
                <a:solidFill>
                  <a:schemeClr val="bg2">
                    <a:lumMod val="75000"/>
                  </a:schemeClr>
                </a:solidFill>
                <a:effectLst>
                  <a:glow rad="101600">
                    <a:schemeClr val="accent6">
                      <a:satMod val="175000"/>
                      <a:alpha val="40000"/>
                    </a:schemeClr>
                  </a:glow>
                </a:effectLst>
                <a:latin typeface="Avenir Book"/>
                <a:cs typeface="Avenir Book"/>
              </a:rPr>
              <a:t>The </a:t>
            </a:r>
            <a:r>
              <a:rPr lang="en-US" sz="2400" i="1" dirty="0" smtClean="0">
                <a:solidFill>
                  <a:schemeClr val="bg2">
                    <a:lumMod val="75000"/>
                  </a:schemeClr>
                </a:solidFill>
                <a:effectLst>
                  <a:glow rad="101600">
                    <a:schemeClr val="accent6">
                      <a:satMod val="175000"/>
                      <a:alpha val="40000"/>
                    </a:schemeClr>
                  </a:glow>
                </a:effectLst>
                <a:latin typeface="Avenir Book"/>
                <a:cs typeface="Avenir Book"/>
              </a:rPr>
              <a:t>Apostle </a:t>
            </a:r>
            <a:r>
              <a:rPr lang="en-US" sz="2400" i="1" dirty="0">
                <a:solidFill>
                  <a:schemeClr val="bg2">
                    <a:lumMod val="75000"/>
                  </a:schemeClr>
                </a:solidFill>
                <a:effectLst>
                  <a:glow rad="101600">
                    <a:schemeClr val="accent6">
                      <a:satMod val="175000"/>
                      <a:alpha val="40000"/>
                    </a:schemeClr>
                  </a:glow>
                </a:effectLst>
                <a:latin typeface="Avenir Book"/>
                <a:cs typeface="Avenir Book"/>
              </a:rPr>
              <a:t>of </a:t>
            </a:r>
            <a:r>
              <a:rPr lang="en-US" sz="2400" i="1" dirty="0" smtClean="0">
                <a:solidFill>
                  <a:schemeClr val="bg2">
                    <a:lumMod val="75000"/>
                  </a:schemeClr>
                </a:solidFill>
                <a:effectLst>
                  <a:glow rad="101600">
                    <a:schemeClr val="accent6">
                      <a:satMod val="175000"/>
                      <a:alpha val="40000"/>
                    </a:schemeClr>
                  </a:glow>
                </a:effectLst>
                <a:latin typeface="Avenir Book"/>
                <a:cs typeface="Avenir Book"/>
              </a:rPr>
              <a:t>Liberty</a:t>
            </a:r>
            <a:r>
              <a:rPr lang="en-US" sz="2400" dirty="0">
                <a:solidFill>
                  <a:schemeClr val="bg2">
                    <a:lumMod val="75000"/>
                  </a:schemeClr>
                </a:solidFill>
                <a:effectLst>
                  <a:glow rad="101600">
                    <a:schemeClr val="accent6">
                      <a:satMod val="175000"/>
                      <a:alpha val="40000"/>
                    </a:schemeClr>
                  </a:glow>
                </a:effectLst>
                <a:latin typeface="Avenir Book"/>
                <a:cs typeface="Avenir Book"/>
              </a:rPr>
              <a:t>. </a:t>
            </a:r>
            <a:r>
              <a:rPr lang="en-US" sz="2400" dirty="0">
                <a:solidFill>
                  <a:schemeClr val="bg2">
                    <a:lumMod val="75000"/>
                  </a:schemeClr>
                </a:solidFill>
                <a:latin typeface="Avenir Book"/>
                <a:cs typeface="Avenir Book"/>
              </a:rPr>
              <a:t>Paul shows that he is an apostle equal in authority and knowledge to Peter, James, and John. </a:t>
            </a:r>
            <a:r>
              <a:rPr lang="en-US" sz="2400" u="sng" dirty="0" smtClean="0">
                <a:solidFill>
                  <a:schemeClr val="bg2">
                    <a:lumMod val="75000"/>
                  </a:schemeClr>
                </a:solidFill>
                <a:latin typeface="Avenir Book"/>
                <a:cs typeface="Avenir Book"/>
              </a:rPr>
              <a:t>Chapters 1-2</a:t>
            </a:r>
            <a:r>
              <a:rPr lang="en-US" sz="2400" dirty="0" smtClean="0">
                <a:solidFill>
                  <a:schemeClr val="bg2">
                    <a:lumMod val="75000"/>
                  </a:schemeClr>
                </a:solidFill>
                <a:latin typeface="Avenir Book"/>
                <a:cs typeface="Avenir Book"/>
              </a:rPr>
              <a:t>. </a:t>
            </a:r>
            <a:endParaRPr lang="en-US" sz="2400" dirty="0">
              <a:solidFill>
                <a:schemeClr val="bg2">
                  <a:lumMod val="75000"/>
                </a:schemeClr>
              </a:solidFill>
              <a:latin typeface="Avenir Book"/>
              <a:cs typeface="Avenir Book"/>
            </a:endParaRPr>
          </a:p>
          <a:p>
            <a:pPr marL="342900" indent="-342900">
              <a:buFont typeface="Wingdings" charset="2"/>
              <a:buChar char="§"/>
            </a:pPr>
            <a:endParaRPr lang="en-US" sz="2400" dirty="0" smtClean="0">
              <a:solidFill>
                <a:schemeClr val="bg2">
                  <a:lumMod val="75000"/>
                </a:schemeClr>
              </a:solidFill>
              <a:latin typeface="Avenir Book"/>
              <a:cs typeface="Avenir Book"/>
            </a:endParaRPr>
          </a:p>
          <a:p>
            <a:pPr marL="342900" indent="-342900">
              <a:buFont typeface="Wingdings" charset="2"/>
              <a:buChar char="§"/>
            </a:pPr>
            <a:r>
              <a:rPr lang="en-US" sz="2400" u="sng" dirty="0" smtClean="0">
                <a:solidFill>
                  <a:schemeClr val="bg2">
                    <a:lumMod val="75000"/>
                  </a:schemeClr>
                </a:solidFill>
                <a:latin typeface="Avenir Book"/>
                <a:cs typeface="Avenir Book"/>
              </a:rPr>
              <a:t>Doctrinal Portion</a:t>
            </a:r>
            <a:r>
              <a:rPr lang="en-US" sz="2400" dirty="0">
                <a:solidFill>
                  <a:schemeClr val="bg2">
                    <a:lumMod val="75000"/>
                  </a:schemeClr>
                </a:solidFill>
                <a:latin typeface="Avenir Book"/>
                <a:cs typeface="Avenir Book"/>
              </a:rPr>
              <a:t>: </a:t>
            </a:r>
            <a:r>
              <a:rPr lang="en-US" sz="2400" i="1" dirty="0">
                <a:solidFill>
                  <a:schemeClr val="bg2">
                    <a:lumMod val="75000"/>
                  </a:schemeClr>
                </a:solidFill>
                <a:effectLst>
                  <a:glow rad="101600">
                    <a:schemeClr val="accent6">
                      <a:satMod val="175000"/>
                      <a:alpha val="40000"/>
                    </a:schemeClr>
                  </a:glow>
                </a:effectLst>
                <a:latin typeface="Avenir Book"/>
                <a:cs typeface="Avenir Book"/>
              </a:rPr>
              <a:t>The </a:t>
            </a:r>
            <a:r>
              <a:rPr lang="en-US" sz="2400" i="1" dirty="0" smtClean="0">
                <a:solidFill>
                  <a:schemeClr val="bg2">
                    <a:lumMod val="75000"/>
                  </a:schemeClr>
                </a:solidFill>
                <a:effectLst>
                  <a:glow rad="101600">
                    <a:schemeClr val="accent6">
                      <a:satMod val="175000"/>
                      <a:alpha val="40000"/>
                    </a:schemeClr>
                  </a:glow>
                </a:effectLst>
                <a:latin typeface="Avenir Book"/>
                <a:cs typeface="Avenir Book"/>
              </a:rPr>
              <a:t>Doctrine </a:t>
            </a:r>
            <a:r>
              <a:rPr lang="en-US" sz="2400" i="1" dirty="0">
                <a:solidFill>
                  <a:schemeClr val="bg2">
                    <a:lumMod val="75000"/>
                  </a:schemeClr>
                </a:solidFill>
                <a:effectLst>
                  <a:glow rad="101600">
                    <a:schemeClr val="accent6">
                      <a:satMod val="175000"/>
                      <a:alpha val="40000"/>
                    </a:schemeClr>
                  </a:glow>
                </a:effectLst>
                <a:latin typeface="Avenir Book"/>
                <a:cs typeface="Avenir Book"/>
              </a:rPr>
              <a:t>of </a:t>
            </a:r>
            <a:r>
              <a:rPr lang="en-US" sz="2400" i="1" dirty="0" smtClean="0">
                <a:solidFill>
                  <a:schemeClr val="bg2">
                    <a:lumMod val="75000"/>
                  </a:schemeClr>
                </a:solidFill>
                <a:effectLst>
                  <a:glow rad="101600">
                    <a:schemeClr val="accent6">
                      <a:satMod val="175000"/>
                      <a:alpha val="40000"/>
                    </a:schemeClr>
                  </a:glow>
                </a:effectLst>
                <a:latin typeface="Avenir Book"/>
                <a:cs typeface="Avenir Book"/>
              </a:rPr>
              <a:t>Liberty</a:t>
            </a:r>
            <a:r>
              <a:rPr lang="en-US" sz="2400" dirty="0">
                <a:solidFill>
                  <a:schemeClr val="bg2">
                    <a:lumMod val="75000"/>
                  </a:schemeClr>
                </a:solidFill>
                <a:effectLst>
                  <a:glow rad="101600">
                    <a:schemeClr val="accent6">
                      <a:satMod val="175000"/>
                      <a:alpha val="40000"/>
                    </a:schemeClr>
                  </a:glow>
                </a:effectLst>
                <a:latin typeface="Avenir Book"/>
                <a:cs typeface="Avenir Book"/>
              </a:rPr>
              <a:t>. </a:t>
            </a:r>
            <a:r>
              <a:rPr lang="en-US" sz="2400" dirty="0">
                <a:solidFill>
                  <a:schemeClr val="bg2">
                    <a:lumMod val="75000"/>
                  </a:schemeClr>
                </a:solidFill>
                <a:latin typeface="Avenir Book"/>
                <a:cs typeface="Avenir Book"/>
              </a:rPr>
              <a:t>Paul shows that justification is by "faith working through love" instead of by "works of law." </a:t>
            </a:r>
            <a:r>
              <a:rPr lang="en-US" sz="2400" u="sng" dirty="0" smtClean="0">
                <a:solidFill>
                  <a:schemeClr val="bg2">
                    <a:lumMod val="75000"/>
                  </a:schemeClr>
                </a:solidFill>
                <a:latin typeface="Avenir Book"/>
                <a:cs typeface="Avenir Book"/>
              </a:rPr>
              <a:t>Chapters 3-4</a:t>
            </a:r>
            <a:r>
              <a:rPr lang="en-US" sz="2400" dirty="0" smtClean="0">
                <a:solidFill>
                  <a:schemeClr val="bg2">
                    <a:lumMod val="75000"/>
                  </a:schemeClr>
                </a:solidFill>
                <a:latin typeface="Avenir Book"/>
                <a:cs typeface="Avenir Book"/>
              </a:rPr>
              <a:t>. </a:t>
            </a:r>
            <a:endParaRPr lang="en-US" sz="2400" dirty="0">
              <a:solidFill>
                <a:schemeClr val="bg2">
                  <a:lumMod val="75000"/>
                </a:schemeClr>
              </a:solidFill>
              <a:latin typeface="Avenir Book"/>
              <a:cs typeface="Avenir Book"/>
            </a:endParaRPr>
          </a:p>
          <a:p>
            <a:pPr marL="342900" indent="-342900">
              <a:buFont typeface="Wingdings" charset="2"/>
              <a:buChar char="§"/>
            </a:pPr>
            <a:endParaRPr lang="en-US" sz="2400" dirty="0" smtClean="0">
              <a:solidFill>
                <a:schemeClr val="bg2">
                  <a:lumMod val="75000"/>
                </a:schemeClr>
              </a:solidFill>
              <a:latin typeface="Avenir Book"/>
              <a:cs typeface="Avenir Book"/>
            </a:endParaRPr>
          </a:p>
          <a:p>
            <a:pPr marL="342900" indent="-342900">
              <a:buFont typeface="Wingdings" charset="2"/>
              <a:buChar char="§"/>
            </a:pPr>
            <a:r>
              <a:rPr lang="en-US" sz="2400" u="sng" dirty="0" smtClean="0">
                <a:solidFill>
                  <a:schemeClr val="bg2">
                    <a:lumMod val="75000"/>
                  </a:schemeClr>
                </a:solidFill>
                <a:latin typeface="Avenir Book"/>
                <a:cs typeface="Avenir Book"/>
              </a:rPr>
              <a:t>Practical Portion</a:t>
            </a:r>
            <a:r>
              <a:rPr lang="en-US" sz="2400" dirty="0">
                <a:solidFill>
                  <a:schemeClr val="bg2">
                    <a:lumMod val="75000"/>
                  </a:schemeClr>
                </a:solidFill>
                <a:latin typeface="Avenir Book"/>
                <a:cs typeface="Avenir Book"/>
              </a:rPr>
              <a:t>: </a:t>
            </a:r>
            <a:r>
              <a:rPr lang="en-US" sz="2400" i="1" dirty="0">
                <a:solidFill>
                  <a:schemeClr val="bg2">
                    <a:lumMod val="75000"/>
                  </a:schemeClr>
                </a:solidFill>
                <a:effectLst>
                  <a:glow rad="101600">
                    <a:schemeClr val="accent6">
                      <a:satMod val="175000"/>
                      <a:alpha val="40000"/>
                    </a:schemeClr>
                  </a:glow>
                </a:effectLst>
                <a:latin typeface="Avenir Book"/>
                <a:cs typeface="Avenir Book"/>
              </a:rPr>
              <a:t>The </a:t>
            </a:r>
            <a:r>
              <a:rPr lang="en-US" sz="2400" i="1" dirty="0" smtClean="0">
                <a:solidFill>
                  <a:schemeClr val="bg2">
                    <a:lumMod val="75000"/>
                  </a:schemeClr>
                </a:solidFill>
                <a:effectLst>
                  <a:glow rad="101600">
                    <a:schemeClr val="accent6">
                      <a:satMod val="175000"/>
                      <a:alpha val="40000"/>
                    </a:schemeClr>
                  </a:glow>
                </a:effectLst>
                <a:latin typeface="Avenir Book"/>
                <a:cs typeface="Avenir Book"/>
              </a:rPr>
              <a:t>Life </a:t>
            </a:r>
            <a:r>
              <a:rPr lang="en-US" sz="2400" i="1" dirty="0">
                <a:solidFill>
                  <a:schemeClr val="bg2">
                    <a:lumMod val="75000"/>
                  </a:schemeClr>
                </a:solidFill>
                <a:effectLst>
                  <a:glow rad="101600">
                    <a:schemeClr val="accent6">
                      <a:satMod val="175000"/>
                      <a:alpha val="40000"/>
                    </a:schemeClr>
                  </a:glow>
                </a:effectLst>
                <a:latin typeface="Avenir Book"/>
                <a:cs typeface="Avenir Book"/>
              </a:rPr>
              <a:t>of </a:t>
            </a:r>
            <a:r>
              <a:rPr lang="en-US" sz="2400" i="1" dirty="0" smtClean="0">
                <a:solidFill>
                  <a:schemeClr val="bg2">
                    <a:lumMod val="75000"/>
                  </a:schemeClr>
                </a:solidFill>
                <a:effectLst>
                  <a:glow rad="101600">
                    <a:schemeClr val="accent6">
                      <a:satMod val="175000"/>
                      <a:alpha val="40000"/>
                    </a:schemeClr>
                  </a:glow>
                </a:effectLst>
                <a:latin typeface="Avenir Book"/>
                <a:cs typeface="Avenir Book"/>
              </a:rPr>
              <a:t>Liberty</a:t>
            </a:r>
            <a:r>
              <a:rPr lang="en-US" sz="2400" dirty="0">
                <a:solidFill>
                  <a:schemeClr val="bg2">
                    <a:lumMod val="75000"/>
                  </a:schemeClr>
                </a:solidFill>
                <a:effectLst>
                  <a:glow rad="101600">
                    <a:schemeClr val="accent6">
                      <a:satMod val="175000"/>
                      <a:alpha val="40000"/>
                    </a:schemeClr>
                  </a:glow>
                </a:effectLst>
                <a:latin typeface="Avenir Book"/>
                <a:cs typeface="Avenir Book"/>
              </a:rPr>
              <a:t>. </a:t>
            </a:r>
            <a:r>
              <a:rPr lang="en-US" sz="2400" dirty="0">
                <a:solidFill>
                  <a:schemeClr val="bg2">
                    <a:lumMod val="75000"/>
                  </a:schemeClr>
                </a:solidFill>
                <a:latin typeface="Avenir Book"/>
                <a:cs typeface="Avenir Book"/>
              </a:rPr>
              <a:t>Paul exhorts those "having begun in the Spirit" to "walk by the Spirit" and to bear "the fruit of the Spirit." </a:t>
            </a:r>
            <a:r>
              <a:rPr lang="en-US" sz="2400" u="sng" dirty="0" smtClean="0">
                <a:solidFill>
                  <a:schemeClr val="bg2">
                    <a:lumMod val="75000"/>
                  </a:schemeClr>
                </a:solidFill>
                <a:latin typeface="Avenir Book"/>
                <a:cs typeface="Avenir Book"/>
              </a:rPr>
              <a:t>Chapters 5-6</a:t>
            </a:r>
            <a:r>
              <a:rPr lang="en-US" sz="2400" dirty="0" smtClean="0">
                <a:solidFill>
                  <a:schemeClr val="bg2">
                    <a:lumMod val="75000"/>
                  </a:schemeClr>
                </a:solidFill>
                <a:latin typeface="Avenir Book"/>
                <a:cs typeface="Avenir Book"/>
              </a:rPr>
              <a:t>.</a:t>
            </a:r>
          </a:p>
          <a:p>
            <a:pPr indent="-274320" algn="r"/>
            <a:r>
              <a:rPr lang="en-US" sz="2400" dirty="0" smtClean="0">
                <a:solidFill>
                  <a:schemeClr val="bg2">
                    <a:lumMod val="75000"/>
                  </a:schemeClr>
                </a:solidFill>
                <a:latin typeface="Avenir Book"/>
                <a:cs typeface="Avenir Book"/>
              </a:rPr>
              <a:t>R.C. Bell</a:t>
            </a:r>
          </a:p>
        </p:txBody>
      </p:sp>
    </p:spTree>
    <p:extLst>
      <p:ext uri="{BB962C8B-B14F-4D97-AF65-F5344CB8AC3E}">
        <p14:creationId xmlns:p14="http://schemas.microsoft.com/office/powerpoint/2010/main" val="177937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dissolve">
                                      <p:cBhvr>
                                        <p:cTn id="10" dur="5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20840"/>
            <a:ext cx="8720665" cy="341632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3</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4</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5</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to whom be the glory forevermore. Amen. </a:t>
            </a:r>
          </a:p>
        </p:txBody>
      </p:sp>
    </p:spTree>
    <p:extLst>
      <p:ext uri="{BB962C8B-B14F-4D97-AF65-F5344CB8AC3E}">
        <p14:creationId xmlns:p14="http://schemas.microsoft.com/office/powerpoint/2010/main" val="23401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Tree>
    <p:extLst>
      <p:ext uri="{BB962C8B-B14F-4D97-AF65-F5344CB8AC3E}">
        <p14:creationId xmlns:p14="http://schemas.microsoft.com/office/powerpoint/2010/main" val="2024705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I am amazed that you are so quickly deserting Him who called you by the grace of Christ,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Tree>
    <p:extLst>
      <p:ext uri="{BB962C8B-B14F-4D97-AF65-F5344CB8AC3E}">
        <p14:creationId xmlns:p14="http://schemas.microsoft.com/office/powerpoint/2010/main" val="348687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5" name="TextBox 4"/>
          <p:cNvSpPr txBox="1"/>
          <p:nvPr/>
        </p:nvSpPr>
        <p:spPr>
          <a:xfrm>
            <a:off x="352778" y="2872346"/>
            <a:ext cx="8438444" cy="2308324"/>
          </a:xfrm>
          <a:prstGeom prst="rect">
            <a:avLst/>
          </a:prstGeom>
          <a:solidFill>
            <a:schemeClr val="tx1"/>
          </a:solidFill>
          <a:ln w="38100">
            <a:solidFill>
              <a:srgbClr val="BA8C33"/>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smtClean="0">
                <a:solidFill>
                  <a:schemeClr val="bg1"/>
                </a:solidFill>
                <a:latin typeface="Avenir Book"/>
                <a:cs typeface="Avenir Book"/>
              </a:rPr>
              <a:t>“[The </a:t>
            </a:r>
            <a:r>
              <a:rPr lang="en-US" sz="2400" dirty="0">
                <a:solidFill>
                  <a:schemeClr val="bg1"/>
                </a:solidFill>
                <a:latin typeface="Avenir Book"/>
                <a:cs typeface="Avenir Book"/>
              </a:rPr>
              <a:t>false </a:t>
            </a:r>
            <a:r>
              <a:rPr lang="en-US" sz="2400" dirty="0" smtClean="0">
                <a:solidFill>
                  <a:schemeClr val="bg1"/>
                </a:solidFill>
                <a:latin typeface="Avenir Book"/>
                <a:cs typeface="Avenir Book"/>
              </a:rPr>
              <a:t>teaching] …</a:t>
            </a:r>
            <a:r>
              <a:rPr lang="en-US" sz="2400" dirty="0">
                <a:solidFill>
                  <a:schemeClr val="bg1"/>
                </a:solidFill>
                <a:latin typeface="Avenir Book"/>
                <a:cs typeface="Avenir Book"/>
              </a:rPr>
              <a:t>was surely a teaching according to which men are saved through faith plus law-works, a perversion of the true gospel which proclaims the glad tidings of salvation (by grace) through faith alone.</a:t>
            </a:r>
            <a:r>
              <a:rPr lang="en-US" sz="2400" dirty="0" smtClean="0">
                <a:solidFill>
                  <a:schemeClr val="bg1"/>
                </a:solidFill>
                <a:latin typeface="Avenir Book"/>
                <a:cs typeface="Avenir Book"/>
              </a:rPr>
              <a:t>”</a:t>
            </a:r>
          </a:p>
          <a:p>
            <a:pPr algn="r"/>
            <a:r>
              <a:rPr lang="en-US" sz="2400" i="1" dirty="0" smtClean="0">
                <a:solidFill>
                  <a:schemeClr val="bg1"/>
                </a:solidFill>
                <a:latin typeface="Avenir Book"/>
                <a:cs typeface="Avenir Book"/>
              </a:rPr>
              <a:t>- William Hendrickson</a:t>
            </a:r>
            <a:endParaRPr lang="en-US" sz="2400"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6" name="TextBox 5"/>
          <p:cNvSpPr txBox="1"/>
          <p:nvPr/>
        </p:nvSpPr>
        <p:spPr>
          <a:xfrm>
            <a:off x="352778" y="2872346"/>
            <a:ext cx="8438444" cy="3416320"/>
          </a:xfrm>
          <a:prstGeom prst="rect">
            <a:avLst/>
          </a:prstGeom>
          <a:solidFill>
            <a:schemeClr val="tx1"/>
          </a:solidFill>
          <a:ln w="38100">
            <a:solidFill>
              <a:srgbClr val="BA8C33"/>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a:solidFill>
                  <a:schemeClr val="bg1"/>
                </a:solidFill>
                <a:latin typeface="Avenir Book"/>
                <a:cs typeface="Avenir Book"/>
              </a:rPr>
              <a:t>Observe then, that the great doctrine which he insisted on, was justification by faith alone without the works of the law. This, I say, was the point which he maintained, in contradistinction to justification by works, or by faith and works together: and this, namely, justification by faith without works, was the Gospel which he preached</a:t>
            </a:r>
            <a:r>
              <a:rPr lang="en-US" sz="2400" dirty="0" smtClean="0">
                <a:solidFill>
                  <a:schemeClr val="bg1"/>
                </a:solidFill>
                <a:latin typeface="Avenir Book"/>
                <a:cs typeface="Avenir Book"/>
              </a:rPr>
              <a:t>.</a:t>
            </a:r>
          </a:p>
          <a:p>
            <a:pPr algn="r"/>
            <a:endParaRPr lang="en-US" sz="2400" dirty="0">
              <a:solidFill>
                <a:schemeClr val="bg1"/>
              </a:solidFill>
              <a:effectLst>
                <a:outerShdw blurRad="3175" dist="38100" dir="2700000" algn="tl" rotWithShape="0">
                  <a:prstClr val="black">
                    <a:alpha val="80000"/>
                  </a:prstClr>
                </a:outerShdw>
              </a:effectLst>
              <a:latin typeface="Avenir Book"/>
              <a:cs typeface="Avenir Book"/>
            </a:endParaRPr>
          </a:p>
          <a:p>
            <a:pPr algn="r"/>
            <a:r>
              <a:rPr lang="en-US" sz="2400" i="1" dirty="0" smtClean="0">
                <a:solidFill>
                  <a:schemeClr val="bg1"/>
                </a:solidFill>
                <a:effectLst>
                  <a:outerShdw blurRad="3175" dist="38100" dir="2700000" algn="tl" rotWithShape="0">
                    <a:prstClr val="black">
                      <a:alpha val="80000"/>
                    </a:prstClr>
                  </a:outerShdw>
                </a:effectLst>
                <a:latin typeface="Avenir Book"/>
                <a:cs typeface="Avenir Book"/>
              </a:rPr>
              <a:t>- Charles Simeon</a:t>
            </a:r>
            <a:endParaRPr lang="en-US" sz="2400" i="1"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7" name="TextBox 6"/>
          <p:cNvSpPr txBox="1"/>
          <p:nvPr/>
        </p:nvSpPr>
        <p:spPr>
          <a:xfrm>
            <a:off x="352778" y="2874492"/>
            <a:ext cx="8438444" cy="2308324"/>
          </a:xfrm>
          <a:prstGeom prst="rect">
            <a:avLst/>
          </a:prstGeom>
          <a:solidFill>
            <a:schemeClr val="tx1"/>
          </a:solidFill>
          <a:ln w="38100">
            <a:solidFill>
              <a:srgbClr val="BA8C33"/>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a:solidFill>
                  <a:schemeClr val="bg1"/>
                </a:solidFill>
                <a:latin typeface="Avenir Book"/>
                <a:cs typeface="Avenir Book"/>
              </a:rPr>
              <a:t>“Paul insisted that a gospel of legalism which adds work to faith is not the same kind of gospel that he preached and by which they were saved</a:t>
            </a:r>
            <a:r>
              <a:rPr lang="en-US" sz="2400" dirty="0" smtClean="0">
                <a:solidFill>
                  <a:schemeClr val="bg1"/>
                </a:solidFill>
                <a:latin typeface="Avenir Book"/>
                <a:cs typeface="Avenir Book"/>
              </a:rPr>
              <a:t>”</a:t>
            </a:r>
          </a:p>
          <a:p>
            <a:endParaRPr lang="en-US" sz="2400" dirty="0">
              <a:solidFill>
                <a:schemeClr val="bg1"/>
              </a:solidFill>
              <a:effectLst>
                <a:outerShdw blurRad="3175" dist="38100" dir="2700000" algn="tl" rotWithShape="0">
                  <a:prstClr val="black">
                    <a:alpha val="80000"/>
                  </a:prstClr>
                </a:outerShdw>
              </a:effectLst>
              <a:latin typeface="Avenir Book"/>
              <a:cs typeface="Avenir Book"/>
            </a:endParaRPr>
          </a:p>
          <a:p>
            <a:pPr algn="r"/>
            <a:r>
              <a:rPr lang="en-US" sz="2400" i="1" dirty="0" smtClean="0">
                <a:solidFill>
                  <a:schemeClr val="bg1"/>
                </a:solidFill>
                <a:effectLst>
                  <a:outerShdw blurRad="3175" dist="38100" dir="2700000" algn="tl" rotWithShape="0">
                    <a:prstClr val="black">
                      <a:alpha val="80000"/>
                    </a:prstClr>
                  </a:outerShdw>
                </a:effectLst>
                <a:latin typeface="Avenir Book"/>
                <a:cs typeface="Avenir Book"/>
              </a:rPr>
              <a:t>- Bible Knowledge Commentary</a:t>
            </a:r>
            <a:endParaRPr lang="en-US" sz="2400" i="1"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9" name="TextBox 8"/>
          <p:cNvSpPr txBox="1"/>
          <p:nvPr/>
        </p:nvSpPr>
        <p:spPr>
          <a:xfrm>
            <a:off x="352778" y="2874492"/>
            <a:ext cx="8438444" cy="3416320"/>
          </a:xfrm>
          <a:prstGeom prst="rect">
            <a:avLst/>
          </a:prstGeom>
          <a:solidFill>
            <a:schemeClr val="tx1"/>
          </a:solidFill>
          <a:ln w="38100">
            <a:solidFill>
              <a:srgbClr val="BA8C33"/>
            </a:soli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dirty="0">
                <a:solidFill>
                  <a:schemeClr val="bg1"/>
                </a:solidFill>
                <a:latin typeface="Avenir Book"/>
                <a:cs typeface="Avenir Book"/>
              </a:rPr>
              <a:t>(Definition of Gospel used by Paul): “Clearly it included a recital of God’s mighty act of deliverance through the life, death, and resurrection of Jesus Christ, the benefits of which—including forgiveness of sins, a right standing with God, and the gift of the Holy Spirit—are appropriated only by grace through faith.</a:t>
            </a:r>
            <a:r>
              <a:rPr lang="en-US" sz="2400" dirty="0" smtClean="0">
                <a:solidFill>
                  <a:schemeClr val="bg1"/>
                </a:solidFill>
                <a:latin typeface="Avenir Book"/>
                <a:cs typeface="Avenir Book"/>
              </a:rPr>
              <a:t>”</a:t>
            </a:r>
          </a:p>
          <a:p>
            <a:endParaRPr lang="en-US" sz="2400" dirty="0">
              <a:solidFill>
                <a:schemeClr val="bg1"/>
              </a:solidFill>
              <a:effectLst>
                <a:outerShdw blurRad="3175" dist="38100" dir="2700000" algn="tl" rotWithShape="0">
                  <a:prstClr val="black">
                    <a:alpha val="80000"/>
                  </a:prstClr>
                </a:outerShdw>
              </a:effectLst>
              <a:latin typeface="Avenir Book"/>
              <a:cs typeface="Avenir Book"/>
            </a:endParaRPr>
          </a:p>
          <a:p>
            <a:pPr algn="r"/>
            <a:r>
              <a:rPr lang="en-US" sz="2400" i="1" dirty="0" smtClean="0">
                <a:solidFill>
                  <a:srgbClr val="FFFFFF"/>
                </a:solidFill>
                <a:effectLst>
                  <a:outerShdw blurRad="3175" dist="38100" dir="2700000" algn="tl" rotWithShape="0">
                    <a:prstClr val="black">
                      <a:alpha val="80000"/>
                    </a:prstClr>
                  </a:outerShdw>
                </a:effectLst>
                <a:latin typeface="Avenir Book"/>
                <a:cs typeface="Avenir Book"/>
              </a:rPr>
              <a:t>- New American Commentary</a:t>
            </a:r>
            <a:endParaRPr lang="en-US" sz="2400" dirty="0" smtClean="0">
              <a:solidFill>
                <a:schemeClr val="bg1"/>
              </a:solidFill>
              <a:effectLst>
                <a:outerShdw blurRad="3175" dist="38100" dir="2700000" algn="tl" rotWithShape="0">
                  <a:prstClr val="black">
                    <a:alpha val="80000"/>
                  </a:prstClr>
                </a:outerShdw>
              </a:effectLst>
              <a:latin typeface="Avenir Book"/>
              <a:cs typeface="Avenir Book"/>
            </a:endParaRPr>
          </a:p>
        </p:txBody>
      </p:sp>
    </p:spTree>
    <p:extLst>
      <p:ext uri="{BB962C8B-B14F-4D97-AF65-F5344CB8AC3E}">
        <p14:creationId xmlns:p14="http://schemas.microsoft.com/office/powerpoint/2010/main" val="36426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DEFINITION: GOSPEL </a:t>
            </a:r>
            <a:endParaRPr lang="en-US" sz="3200" dirty="0">
              <a:solidFill>
                <a:schemeClr val="bg2">
                  <a:lumMod val="75000"/>
                </a:schemeClr>
              </a:solidFill>
              <a:latin typeface="Avenir Book"/>
              <a:cs typeface="Avenir Book"/>
            </a:endParaRPr>
          </a:p>
        </p:txBody>
      </p:sp>
      <p:sp>
        <p:nvSpPr>
          <p:cNvPr id="5" name="TextBox 4"/>
          <p:cNvSpPr txBox="1"/>
          <p:nvPr/>
        </p:nvSpPr>
        <p:spPr>
          <a:xfrm>
            <a:off x="352778" y="2636536"/>
            <a:ext cx="8438444" cy="2431435"/>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smtClean="0">
                <a:solidFill>
                  <a:srgbClr val="000090"/>
                </a:solidFill>
                <a:effectLst>
                  <a:outerShdw blurRad="3175" dist="38100" dir="2700000" algn="tl" rotWithShape="0">
                    <a:prstClr val="black">
                      <a:alpha val="80000"/>
                    </a:prstClr>
                  </a:outerShdw>
                </a:effectLst>
                <a:latin typeface="Avenir Book"/>
                <a:cs typeface="Avenir Book"/>
              </a:rPr>
              <a:t>“</a:t>
            </a:r>
            <a:r>
              <a:rPr lang="en-US" sz="2800" dirty="0">
                <a:solidFill>
                  <a:srgbClr val="000090"/>
                </a:solidFill>
                <a:effectLst>
                  <a:outerShdw blurRad="3175" dist="38100" dir="2700000" algn="tl" rotWithShape="0">
                    <a:prstClr val="black">
                      <a:alpha val="80000"/>
                    </a:prstClr>
                  </a:outerShdw>
                </a:effectLst>
                <a:latin typeface="Avenir Book"/>
                <a:cs typeface="Avenir Book"/>
              </a:rPr>
              <a:t>And truly I say to you, wherever the gospel is preached in the whole world, that also which this woman has done shall be spoken of in memory of her.” </a:t>
            </a:r>
          </a:p>
          <a:p>
            <a:pPr algn="r"/>
            <a:r>
              <a:rPr lang="en-US" sz="1600" dirty="0" smtClean="0">
                <a:solidFill>
                  <a:srgbClr val="000090"/>
                </a:solidFill>
                <a:effectLst>
                  <a:outerShdw blurRad="3175" dist="38100" dir="2700000" algn="tl" rotWithShape="0">
                    <a:prstClr val="black">
                      <a:alpha val="80000"/>
                    </a:prstClr>
                  </a:outerShdw>
                </a:effectLst>
                <a:latin typeface="Avenir Book"/>
                <a:cs typeface="Avenir Book"/>
              </a:rPr>
              <a:t>Mark 14:9</a:t>
            </a:r>
            <a:endParaRPr lang="en-US" sz="1600" dirty="0">
              <a:solidFill>
                <a:srgbClr val="000090"/>
              </a:solidFill>
              <a:effectLst>
                <a:outerShdw blurRad="3175" dist="38100" dir="2700000" algn="tl" rotWithShape="0">
                  <a:prstClr val="black">
                    <a:alpha val="80000"/>
                  </a:prstClr>
                </a:outerShdw>
              </a:effectLst>
              <a:latin typeface="Avenir Book"/>
              <a:cs typeface="Avenir Book"/>
            </a:endParaRPr>
          </a:p>
        </p:txBody>
      </p:sp>
      <p:sp>
        <p:nvSpPr>
          <p:cNvPr id="7" name="TextBox 6"/>
          <p:cNvSpPr txBox="1"/>
          <p:nvPr/>
        </p:nvSpPr>
        <p:spPr>
          <a:xfrm>
            <a:off x="352778" y="2421092"/>
            <a:ext cx="8438444" cy="2862322"/>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a:solidFill>
                  <a:srgbClr val="000090"/>
                </a:solidFill>
                <a:effectLst>
                  <a:outerShdw blurRad="3175" dist="38100" dir="2700000" algn="tl" rotWithShape="0">
                    <a:prstClr val="black">
                      <a:alpha val="80000"/>
                    </a:prstClr>
                  </a:outerShdw>
                </a:effectLst>
                <a:latin typeface="Avenir Book"/>
                <a:cs typeface="Avenir Book"/>
              </a:rPr>
              <a:t>And Philip opened his mouth, and beginning from this Scripture he preached Jesus to him. And as they went along the road they came to some water; and the eunuch said, “Look! Water! What prevents me from being baptized?” </a:t>
            </a:r>
          </a:p>
          <a:p>
            <a:pPr algn="r"/>
            <a:r>
              <a:rPr lang="en-US" sz="1600" dirty="0">
                <a:solidFill>
                  <a:srgbClr val="000090"/>
                </a:solidFill>
                <a:effectLst>
                  <a:outerShdw blurRad="3175" dist="38100" dir="2700000" algn="tl" rotWithShape="0">
                    <a:prstClr val="black">
                      <a:alpha val="80000"/>
                    </a:prstClr>
                  </a:outerShdw>
                </a:effectLst>
                <a:latin typeface="Avenir Book"/>
                <a:cs typeface="Avenir Book"/>
              </a:rPr>
              <a:t>Acts 8:35-36</a:t>
            </a:r>
          </a:p>
        </p:txBody>
      </p:sp>
      <p:sp>
        <p:nvSpPr>
          <p:cNvPr id="8" name="TextBox 7"/>
          <p:cNvSpPr txBox="1"/>
          <p:nvPr/>
        </p:nvSpPr>
        <p:spPr>
          <a:xfrm>
            <a:off x="352778" y="2205649"/>
            <a:ext cx="8438444" cy="3293209"/>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a:solidFill>
                  <a:srgbClr val="000090"/>
                </a:solidFill>
                <a:effectLst>
                  <a:outerShdw blurRad="3175" dist="38100" dir="2700000" algn="tl" rotWithShape="0">
                    <a:prstClr val="black">
                      <a:alpha val="80000"/>
                    </a:prstClr>
                  </a:outerShdw>
                </a:effectLst>
                <a:latin typeface="Avenir Book"/>
                <a:cs typeface="Avenir Book"/>
              </a:rPr>
              <a:t>…“Men, why are you doing these things? We are also men of the same nature as you, and preach the gospel to you in order that you should turn from these vain things to a living God, who made the heaven and the earth and the sea, and all that is in them. </a:t>
            </a:r>
          </a:p>
          <a:p>
            <a:pPr algn="r"/>
            <a:r>
              <a:rPr lang="en-US" sz="1600" dirty="0">
                <a:solidFill>
                  <a:srgbClr val="000090"/>
                </a:solidFill>
                <a:effectLst>
                  <a:outerShdw blurRad="3175" dist="38100" dir="2700000" algn="tl" rotWithShape="0">
                    <a:prstClr val="black">
                      <a:alpha val="80000"/>
                    </a:prstClr>
                  </a:outerShdw>
                </a:effectLst>
                <a:latin typeface="Avenir Book"/>
                <a:cs typeface="Avenir Book"/>
              </a:rPr>
              <a:t>Acts 14:15</a:t>
            </a:r>
          </a:p>
        </p:txBody>
      </p:sp>
      <p:sp>
        <p:nvSpPr>
          <p:cNvPr id="9" name="TextBox 8"/>
          <p:cNvSpPr txBox="1"/>
          <p:nvPr/>
        </p:nvSpPr>
        <p:spPr>
          <a:xfrm>
            <a:off x="378178" y="2421092"/>
            <a:ext cx="8438444" cy="2862322"/>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a:solidFill>
                  <a:srgbClr val="000090"/>
                </a:solidFill>
                <a:effectLst>
                  <a:outerShdw blurRad="3175" dist="38100" dir="2700000" algn="tl" rotWithShape="0">
                    <a:prstClr val="black">
                      <a:alpha val="80000"/>
                    </a:prstClr>
                  </a:outerShdw>
                </a:effectLst>
                <a:latin typeface="Avenir Book"/>
                <a:cs typeface="Avenir Book"/>
              </a:rPr>
              <a:t>Now I make known to you, brethren, the gospel which I preached to you, which also you received, in which also you stand, by which also you are saved, if you hold fast the word which I preached to you, unless you believed in vain. </a:t>
            </a:r>
          </a:p>
          <a:p>
            <a:pPr algn="r"/>
            <a:r>
              <a:rPr lang="en-US" sz="1600" dirty="0">
                <a:solidFill>
                  <a:srgbClr val="000090"/>
                </a:solidFill>
                <a:effectLst>
                  <a:outerShdw blurRad="3175" dist="38100" dir="2700000" algn="tl" rotWithShape="0">
                    <a:prstClr val="black">
                      <a:alpha val="80000"/>
                    </a:prstClr>
                  </a:outerShdw>
                </a:effectLst>
                <a:latin typeface="Avenir Book"/>
                <a:cs typeface="Avenir Book"/>
              </a:rPr>
              <a:t>1 Cor. 15:1-2</a:t>
            </a:r>
          </a:p>
        </p:txBody>
      </p:sp>
      <p:sp>
        <p:nvSpPr>
          <p:cNvPr id="10" name="TextBox 9"/>
          <p:cNvSpPr txBox="1"/>
          <p:nvPr/>
        </p:nvSpPr>
        <p:spPr>
          <a:xfrm>
            <a:off x="352778" y="2851979"/>
            <a:ext cx="8438444" cy="2000548"/>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a:solidFill>
                  <a:srgbClr val="000090"/>
                </a:solidFill>
                <a:effectLst>
                  <a:outerShdw blurRad="3175" dist="38100" dir="2700000" algn="tl" rotWithShape="0">
                    <a:prstClr val="black">
                      <a:alpha val="80000"/>
                    </a:prstClr>
                  </a:outerShdw>
                </a:effectLst>
                <a:latin typeface="Avenir Book"/>
                <a:cs typeface="Avenir Book"/>
              </a:rPr>
              <a:t>…dealing out retribution to those who do not know God and to those who do not obey the gospel of our Lord Jesus. </a:t>
            </a:r>
          </a:p>
          <a:p>
            <a:pPr algn="r"/>
            <a:r>
              <a:rPr lang="en-US" sz="1600" dirty="0">
                <a:solidFill>
                  <a:srgbClr val="000090"/>
                </a:solidFill>
                <a:effectLst>
                  <a:outerShdw blurRad="3175" dist="38100" dir="2700000" algn="tl" rotWithShape="0">
                    <a:prstClr val="black">
                      <a:alpha val="80000"/>
                    </a:prstClr>
                  </a:outerShdw>
                </a:effectLst>
                <a:latin typeface="Avenir Book"/>
                <a:cs typeface="Avenir Book"/>
              </a:rPr>
              <a:t>2 Thess. 1:8</a:t>
            </a:r>
          </a:p>
        </p:txBody>
      </p:sp>
      <p:sp>
        <p:nvSpPr>
          <p:cNvPr id="12" name="TextBox 11"/>
          <p:cNvSpPr txBox="1"/>
          <p:nvPr/>
        </p:nvSpPr>
        <p:spPr>
          <a:xfrm>
            <a:off x="378178" y="2636536"/>
            <a:ext cx="8438444" cy="2431435"/>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a:solidFill>
                  <a:srgbClr val="000090"/>
                </a:solidFill>
                <a:effectLst>
                  <a:outerShdw blurRad="3175" dist="38100" dir="2700000" algn="tl" rotWithShape="0">
                    <a:prstClr val="black">
                      <a:alpha val="80000"/>
                    </a:prstClr>
                  </a:outerShdw>
                </a:effectLst>
                <a:latin typeface="Avenir Book"/>
                <a:cs typeface="Avenir Book"/>
              </a:rPr>
              <a:t>For it is time for judgment to begin with the household of God; and if it begins with us first, what will be the outcome for those who do not obey the gospel of God? </a:t>
            </a:r>
          </a:p>
          <a:p>
            <a:pPr algn="r"/>
            <a:r>
              <a:rPr lang="en-US" sz="1600" dirty="0">
                <a:solidFill>
                  <a:srgbClr val="000090"/>
                </a:solidFill>
                <a:effectLst>
                  <a:outerShdw blurRad="3175" dist="38100" dir="2700000" algn="tl" rotWithShape="0">
                    <a:prstClr val="black">
                      <a:alpha val="80000"/>
                    </a:prstClr>
                  </a:outerShdw>
                </a:effectLst>
                <a:latin typeface="Avenir Book"/>
                <a:cs typeface="Avenir Book"/>
              </a:rPr>
              <a:t>1 Pet. 4:17</a:t>
            </a:r>
          </a:p>
        </p:txBody>
      </p:sp>
      <p:sp>
        <p:nvSpPr>
          <p:cNvPr id="13" name="TextBox 12"/>
          <p:cNvSpPr txBox="1"/>
          <p:nvPr/>
        </p:nvSpPr>
        <p:spPr>
          <a:xfrm>
            <a:off x="352778" y="3067423"/>
            <a:ext cx="8438444" cy="1569660"/>
          </a:xfrm>
          <a:prstGeom prst="rect">
            <a:avLst/>
          </a:prstGeom>
          <a:gradFill flip="none" rotWithShape="1">
            <a:gsLst>
              <a:gs pos="4000">
                <a:srgbClr val="D9B662"/>
              </a:gs>
              <a:gs pos="96000">
                <a:srgbClr val="D9B662"/>
              </a:gs>
              <a:gs pos="32000">
                <a:schemeClr val="accent1">
                  <a:lumMod val="40000"/>
                  <a:lumOff val="60000"/>
                </a:schemeClr>
              </a:gs>
              <a:gs pos="67000">
                <a:schemeClr val="tx2">
                  <a:lumMod val="20000"/>
                  <a:lumOff val="80000"/>
                </a:schemeClr>
              </a:gs>
            </a:gsLst>
            <a:path path="circle">
              <a:fillToRect l="100000" t="100000"/>
            </a:path>
            <a:tileRect r="-100000" b="-100000"/>
          </a:gradFill>
          <a:ln w="38100">
            <a:gradFill flip="none" rotWithShape="1">
              <a:gsLst>
                <a:gs pos="51000">
                  <a:srgbClr val="D9B662"/>
                </a:gs>
                <a:gs pos="100000">
                  <a:srgbClr val="000076"/>
                </a:gs>
                <a:gs pos="0">
                  <a:srgbClr val="000090"/>
                </a:gs>
              </a:gsLst>
              <a:path path="circle">
                <a:fillToRect l="100000" t="100000"/>
              </a:path>
              <a:tileRect r="-100000" b="-100000"/>
            </a:grad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800" dirty="0">
                <a:solidFill>
                  <a:srgbClr val="000090"/>
                </a:solidFill>
                <a:effectLst>
                  <a:outerShdw blurRad="3175" dist="38100" dir="2700000" algn="tl" rotWithShape="0">
                    <a:prstClr val="black">
                      <a:alpha val="80000"/>
                    </a:prstClr>
                  </a:outerShdw>
                </a:effectLst>
                <a:latin typeface="Avenir Book"/>
                <a:cs typeface="Avenir Book"/>
              </a:rPr>
              <a:t>You were running well; who hindered you from obeying the truth? </a:t>
            </a:r>
          </a:p>
          <a:p>
            <a:pPr algn="r"/>
            <a:r>
              <a:rPr lang="en-US" sz="1600" dirty="0">
                <a:solidFill>
                  <a:srgbClr val="000090"/>
                </a:solidFill>
                <a:effectLst>
                  <a:outerShdw blurRad="3175" dist="38100" dir="2700000" algn="tl" rotWithShape="0">
                    <a:prstClr val="black">
                      <a:alpha val="80000"/>
                    </a:prstClr>
                  </a:outerShdw>
                </a:effectLst>
                <a:latin typeface="Avenir Book"/>
                <a:cs typeface="Avenir Book"/>
              </a:rPr>
              <a:t>Gal. 5:7</a:t>
            </a:r>
          </a:p>
        </p:txBody>
      </p:sp>
    </p:spTree>
    <p:extLst>
      <p:ext uri="{BB962C8B-B14F-4D97-AF65-F5344CB8AC3E}">
        <p14:creationId xmlns:p14="http://schemas.microsoft.com/office/powerpoint/2010/main" val="556489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TotalTime>
  <Words>2670</Words>
  <Application>Microsoft Macintosh PowerPoint</Application>
  <PresentationFormat>On-screen Show (4:3)</PresentationFormat>
  <Paragraphs>89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15</cp:revision>
  <dcterms:created xsi:type="dcterms:W3CDTF">2015-04-28T09:11:35Z</dcterms:created>
  <dcterms:modified xsi:type="dcterms:W3CDTF">2015-04-29T18:41:05Z</dcterms:modified>
</cp:coreProperties>
</file>