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306" r:id="rId3"/>
    <p:sldId id="299" r:id="rId4"/>
    <p:sldId id="300" r:id="rId5"/>
    <p:sldId id="301" r:id="rId6"/>
    <p:sldId id="302" r:id="rId7"/>
    <p:sldId id="303" r:id="rId8"/>
    <p:sldId id="316" r:id="rId9"/>
    <p:sldId id="325" r:id="rId10"/>
    <p:sldId id="296" r:id="rId11"/>
    <p:sldId id="307" r:id="rId12"/>
    <p:sldId id="308" r:id="rId13"/>
    <p:sldId id="309" r:id="rId14"/>
    <p:sldId id="318" r:id="rId15"/>
    <p:sldId id="319" r:id="rId16"/>
    <p:sldId id="320" r:id="rId17"/>
    <p:sldId id="310" r:id="rId18"/>
    <p:sldId id="311" r:id="rId19"/>
    <p:sldId id="321" r:id="rId20"/>
    <p:sldId id="312" r:id="rId21"/>
    <p:sldId id="313" r:id="rId22"/>
    <p:sldId id="314" r:id="rId23"/>
    <p:sldId id="315" r:id="rId24"/>
    <p:sldId id="3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166"/>
    <a:srgbClr val="FAC82B"/>
    <a:srgbClr val="E49822"/>
    <a:srgbClr val="07111E"/>
    <a:srgbClr val="FFB71F"/>
    <a:srgbClr val="E4B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2712"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8CFFF-749A-B344-B286-F6ACF9F2D41B}"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379671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8CFFF-749A-B344-B286-F6ACF9F2D41B}"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40267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8CFFF-749A-B344-B286-F6ACF9F2D41B}"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246431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8CFFF-749A-B344-B286-F6ACF9F2D41B}"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219342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8CFFF-749A-B344-B286-F6ACF9F2D41B}"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98586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8CFFF-749A-B344-B286-F6ACF9F2D41B}"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91956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8CFFF-749A-B344-B286-F6ACF9F2D41B}" type="datetimeFigureOut">
              <a:rPr lang="en-US" smtClean="0"/>
              <a:t>4/15/15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264695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8CFFF-749A-B344-B286-F6ACF9F2D41B}" type="datetimeFigureOut">
              <a:rPr lang="en-US" smtClean="0"/>
              <a:t>4/15/15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78013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8CFFF-749A-B344-B286-F6ACF9F2D41B}" type="datetimeFigureOut">
              <a:rPr lang="en-US" smtClean="0"/>
              <a:t>4/15/15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297488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8CFFF-749A-B344-B286-F6ACF9F2D41B}"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338793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8CFFF-749A-B344-B286-F6ACF9F2D41B}"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057EB-7ABE-9F4A-BBD1-D2DDA9009BED}" type="slidenum">
              <a:rPr lang="en-US" smtClean="0"/>
              <a:t>‹#›</a:t>
            </a:fld>
            <a:endParaRPr lang="en-US"/>
          </a:p>
        </p:txBody>
      </p:sp>
    </p:spTree>
    <p:extLst>
      <p:ext uri="{BB962C8B-B14F-4D97-AF65-F5344CB8AC3E}">
        <p14:creationId xmlns:p14="http://schemas.microsoft.com/office/powerpoint/2010/main" val="194030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8CFFF-749A-B344-B286-F6ACF9F2D41B}" type="datetimeFigureOut">
              <a:rPr lang="en-US" smtClean="0"/>
              <a:t>4/15/15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057EB-7ABE-9F4A-BBD1-D2DDA9009BED}" type="slidenum">
              <a:rPr lang="en-US" smtClean="0"/>
              <a:t>‹#›</a:t>
            </a:fld>
            <a:endParaRPr lang="en-US"/>
          </a:p>
        </p:txBody>
      </p:sp>
    </p:spTree>
    <p:extLst>
      <p:ext uri="{BB962C8B-B14F-4D97-AF65-F5344CB8AC3E}">
        <p14:creationId xmlns:p14="http://schemas.microsoft.com/office/powerpoint/2010/main" val="481450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a:t>
            </a:r>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endPar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96998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370674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Paul, an apostle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251628609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not sent from men, nor through the agency of man</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95112" y="3060617"/>
            <a:ext cx="8367888" cy="1846659"/>
          </a:xfrm>
          <a:prstGeom prst="rect">
            <a:avLst/>
          </a:prstGeom>
          <a:solidFill>
            <a:schemeClr val="tx1"/>
          </a:solidFill>
          <a:ln>
            <a:solidFill>
              <a:srgbClr val="FAD166"/>
            </a:solidFill>
          </a:ln>
          <a:effectLst>
            <a:outerShdw blurRad="50800" dist="38100" dir="2700000" algn="tl" rotWithShape="0">
              <a:srgbClr val="E4B626">
                <a:alpha val="43000"/>
              </a:srgbClr>
            </a:outerShdw>
          </a:effectLst>
        </p:spPr>
        <p:txBody>
          <a:bodyPr wrap="square" lIns="274320" tIns="274320" rIns="274320" bIns="274320" rtlCol="0">
            <a:spAutoFit/>
            <a:scene3d>
              <a:camera prst="orthographicFront"/>
              <a:lightRig rig="threePt" dir="t"/>
            </a:scene3d>
            <a:sp3d extrusionH="57150">
              <a:bevelT w="38100" h="38100" prst="convex"/>
            </a:sp3d>
          </a:bodyPr>
          <a:lstStyle/>
          <a:p>
            <a:r>
              <a:rPr lang="en-US" sz="2800" dirty="0">
                <a:solidFill>
                  <a:schemeClr val="bg2">
                    <a:lumMod val="75000"/>
                  </a:schemeClr>
                </a:solidFill>
                <a:latin typeface="Avenir Book"/>
                <a:cs typeface="Avenir Book"/>
              </a:rPr>
              <a:t>“There are no truly intellectual objections to the Bible, only moral ones.</a:t>
            </a:r>
            <a:r>
              <a:rPr lang="en-US" sz="2800" dirty="0" smtClean="0">
                <a:solidFill>
                  <a:schemeClr val="bg2">
                    <a:lumMod val="75000"/>
                  </a:schemeClr>
                </a:solidFill>
                <a:latin typeface="Avenir Book"/>
                <a:cs typeface="Avenir Book"/>
              </a:rPr>
              <a:t>”</a:t>
            </a:r>
          </a:p>
          <a:p>
            <a:pPr algn="r"/>
            <a:r>
              <a:rPr lang="en-US" sz="2800" i="1" dirty="0" smtClean="0">
                <a:solidFill>
                  <a:schemeClr val="bg2">
                    <a:lumMod val="75000"/>
                  </a:schemeClr>
                </a:solidFill>
                <a:latin typeface="Avenir Book"/>
                <a:cs typeface="Avenir Book"/>
              </a:rPr>
              <a:t>-Unknown</a:t>
            </a:r>
            <a:endParaRPr lang="en-US" sz="2800" i="1" dirty="0">
              <a:solidFill>
                <a:schemeClr val="bg2">
                  <a:lumMod val="75000"/>
                </a:schemeClr>
              </a:solidFill>
              <a:latin typeface="Avenir Book"/>
              <a:cs typeface="Avenir Book"/>
            </a:endParaRPr>
          </a:p>
        </p:txBody>
      </p:sp>
    </p:spTree>
    <p:extLst>
      <p:ext uri="{BB962C8B-B14F-4D97-AF65-F5344CB8AC3E}">
        <p14:creationId xmlns:p14="http://schemas.microsoft.com/office/powerpoint/2010/main" val="217741975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but through Jesus Christ, and God the Father, who raised Him from the dead</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3136970"/>
            <a:ext cx="8438444" cy="2185213"/>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But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the Lord said to him, “Go, for he is a chosen instrument of Mine, to bear My name before the Gentiles and kings and the sons of Israel; </a:t>
            </a: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Acts 9:15</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6320202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but through Jesus Christ, and God the Father, who raised Him from the dead</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3136970"/>
            <a:ext cx="8438444" cy="2616101"/>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And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while they were ministering to the Lord and fasting, the Holy Spirit said, “Set apart for Me Barnabas and Saul for the work to which I have called them.” </a:t>
            </a: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Acts 13:2</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40370322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but through Jesus Christ, and God the Father, who raised Him from the dead</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3136970"/>
            <a:ext cx="8438444" cy="3046988"/>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“But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arise, and stand on your feet; for this purpose I have appeared to you, to appoint you a minister and a witness not only to the things which you have seen, but also to the things in which I will appear to </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you;” </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Acts 26:16</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14685971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but through Jesus Christ, and God the Father, who raised Him from the dead</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3136970"/>
            <a:ext cx="8438444" cy="3046988"/>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Therefore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they spent a long time there speaking boldly with reliance upon the Lord, who was bearing witness to the word of His grace, granting that signs and wonders be done by their hands. </a:t>
            </a: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Acts 14:3</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39712801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32154017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Grace to you and peace from God our Father, and the Lord Jesus Christ</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1979868"/>
            <a:ext cx="8438444" cy="3908763"/>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And I will ask the Father, and He will give you another Helper, that He may be with you forever</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that is the Spirit of truth, whom the world cannot receive, because it does not behold Him or know Him, but you know Him because He abides with you, and will be in you</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 I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will not leave you as orphans; I will come to you</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 </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John 14:16-18</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18278995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Grace to you and peace from God our Father, and the Lord Jesus Christ</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1584760"/>
            <a:ext cx="8438444" cy="4770537"/>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But when He, the Spirit of truth, comes, He will guide you into all the truth; for He will not speak on His own initiative, but whatever He hears, He will speak; and He will disclose to you what is to </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come.</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 </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He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shall glorify Me; for He shall take of Mine, and shall disclose it to </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you.</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 </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 All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things that the Father has are Mine; therefore I said, that He takes of Mine, and will disclose it to you</a:t>
            </a: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 </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a:p>
            <a:pPr algn="r"/>
            <a:endParaRPr lang="en-US" sz="2800" b="1" dirty="0" smtClean="0">
              <a:solidFill>
                <a:srgbClr val="000090"/>
              </a:solidFill>
              <a:effectLst>
                <a:outerShdw blurRad="50800" dist="38100" dir="2700000" algn="tl" rotWithShape="0">
                  <a:prstClr val="black">
                    <a:alpha val="40000"/>
                  </a:prstClr>
                </a:outerShdw>
              </a:effectLst>
              <a:latin typeface="Avenir Book"/>
              <a:cs typeface="Avenir Book"/>
            </a:endParaRP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John 16:13-15</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19634564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endPar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
        <p:nvSpPr>
          <p:cNvPr id="6" name="TextBox 5"/>
          <p:cNvSpPr txBox="1"/>
          <p:nvPr/>
        </p:nvSpPr>
        <p:spPr>
          <a:xfrm>
            <a:off x="756919" y="1473216"/>
            <a:ext cx="5672655"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Two Extremes Regarding Salvation</a:t>
            </a:r>
          </a:p>
        </p:txBody>
      </p:sp>
      <p:sp>
        <p:nvSpPr>
          <p:cNvPr id="8" name="TextBox 7"/>
          <p:cNvSpPr txBox="1"/>
          <p:nvPr/>
        </p:nvSpPr>
        <p:spPr>
          <a:xfrm>
            <a:off x="756919" y="2060796"/>
            <a:ext cx="7848601" cy="172354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b="1" cap="small"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One Extreme</a:t>
            </a:r>
            <a:r>
              <a:rPr lang="en-US" sz="24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can </a:t>
            </a:r>
            <a:r>
              <a:rPr lang="en-US" sz="2400" dirty="0">
                <a:solidFill>
                  <a:srgbClr val="CCFFCC"/>
                </a:solidFill>
                <a:effectLst>
                  <a:outerShdw blurRad="50800" dist="38100" dir="2700000" algn="tl" rotWithShape="0">
                    <a:schemeClr val="bg1">
                      <a:alpha val="40000"/>
                    </a:schemeClr>
                  </a:outerShdw>
                </a:effectLst>
                <a:latin typeface="Avenir Book"/>
                <a:cs typeface="Avenir Book"/>
              </a:rPr>
              <a:t>be saved by a system of meritorious </a:t>
            </a: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works.</a:t>
            </a:r>
          </a:p>
          <a:p>
            <a:endParaRPr lang="en-US" sz="1000" dirty="0" smtClean="0">
              <a:solidFill>
                <a:schemeClr val="bg2">
                  <a:lumMod val="75000"/>
                </a:schemeClr>
              </a:solidFill>
              <a:effectLst>
                <a:glow rad="101600">
                  <a:schemeClr val="accent6">
                    <a:satMod val="175000"/>
                    <a:alpha val="40000"/>
                  </a:schemeClr>
                </a:glow>
              </a:effectLst>
              <a:latin typeface="Avenir Book"/>
              <a:cs typeface="Avenir Book"/>
            </a:endParaRPr>
          </a:p>
          <a:p>
            <a:pPr marL="708660" indent="-342900">
              <a:buFont typeface="Arial"/>
              <a:buChar char="•"/>
            </a:pPr>
            <a:r>
              <a:rPr lang="en-US" sz="2400" dirty="0" smtClean="0">
                <a:solidFill>
                  <a:schemeClr val="bg2">
                    <a:lumMod val="75000"/>
                  </a:schemeClr>
                </a:solidFill>
                <a:latin typeface="Avenir Book"/>
                <a:cs typeface="Avenir Book"/>
              </a:rPr>
              <a:t>This is the extreme that Paul is addressing in his letter to the Galatian churches.</a:t>
            </a:r>
          </a:p>
        </p:txBody>
      </p:sp>
      <p:sp>
        <p:nvSpPr>
          <p:cNvPr id="10" name="TextBox 9"/>
          <p:cNvSpPr txBox="1"/>
          <p:nvPr/>
        </p:nvSpPr>
        <p:spPr>
          <a:xfrm>
            <a:off x="647700" y="3898964"/>
            <a:ext cx="7848601" cy="2185213"/>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If we say that we have not sinned, we make Him a liar, and His word is not in us. </a:t>
            </a:r>
          </a:p>
          <a:p>
            <a:endPar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a:p>
            <a:pPr algn="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Jn. 1:10</a:t>
            </a:r>
          </a:p>
        </p:txBody>
      </p:sp>
    </p:spTree>
    <p:extLst>
      <p:ext uri="{BB962C8B-B14F-4D97-AF65-F5344CB8AC3E}">
        <p14:creationId xmlns:p14="http://schemas.microsoft.com/office/powerpoint/2010/main" val="198268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who gave Himself for our sins</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191759965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that He might deliver us out of this present evil age</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
        <p:nvSpPr>
          <p:cNvPr id="5" name="TextBox 4"/>
          <p:cNvSpPr txBox="1"/>
          <p:nvPr/>
        </p:nvSpPr>
        <p:spPr>
          <a:xfrm>
            <a:off x="352778" y="2417309"/>
            <a:ext cx="8438444" cy="3046988"/>
          </a:xfrm>
          <a:prstGeom prst="rect">
            <a:avLst/>
          </a:prstGeom>
          <a:solidFill>
            <a:srgbClr val="FAD166"/>
          </a:solid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For </a:t>
            </a:r>
            <a:r>
              <a:rPr lang="en-US" sz="2800" b="1" dirty="0">
                <a:solidFill>
                  <a:srgbClr val="000090"/>
                </a:solidFill>
                <a:effectLst>
                  <a:outerShdw blurRad="50800" dist="38100" dir="2700000" algn="tl" rotWithShape="0">
                    <a:prstClr val="black">
                      <a:alpha val="40000"/>
                    </a:prstClr>
                  </a:outerShdw>
                </a:effectLst>
                <a:latin typeface="Avenir Book"/>
                <a:cs typeface="Avenir Book"/>
              </a:rPr>
              <a:t>by these He has granted to us His precious and magnificent promises, in order that by them you might become partakers of the divine nature, having escaped the corruption that is in the world by lust. </a:t>
            </a:r>
            <a:endParaRPr lang="en-US" sz="2800" b="1" dirty="0" smtClean="0">
              <a:solidFill>
                <a:srgbClr val="000090"/>
              </a:solidFill>
              <a:effectLst>
                <a:outerShdw blurRad="50800" dist="38100" dir="2700000" algn="tl" rotWithShape="0">
                  <a:prstClr val="black">
                    <a:alpha val="40000"/>
                  </a:prstClr>
                </a:outerShdw>
              </a:effectLst>
              <a:latin typeface="Avenir Book"/>
              <a:cs typeface="Avenir Book"/>
            </a:endParaRPr>
          </a:p>
          <a:p>
            <a:pPr algn="r"/>
            <a:r>
              <a:rPr lang="en-US" sz="2800" b="1" dirty="0" smtClean="0">
                <a:solidFill>
                  <a:srgbClr val="000090"/>
                </a:solidFill>
                <a:effectLst>
                  <a:outerShdw blurRad="50800" dist="38100" dir="2700000" algn="tl" rotWithShape="0">
                    <a:prstClr val="black">
                      <a:alpha val="40000"/>
                    </a:prstClr>
                  </a:outerShdw>
                </a:effectLst>
                <a:latin typeface="Avenir Book"/>
                <a:cs typeface="Avenir Book"/>
              </a:rPr>
              <a:t>2 Pet. 1:4</a:t>
            </a:r>
            <a:endParaRPr lang="en-US" sz="2800" b="1" dirty="0">
              <a:solidFill>
                <a:srgbClr val="000090"/>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88163921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according to the will of our God and Father</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103543359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56521"/>
            <a:ext cx="8720665" cy="4770537"/>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800" b="1"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800" b="1"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to whom be the glory forevermore. Amen. </a:t>
            </a:r>
          </a:p>
        </p:txBody>
      </p:sp>
    </p:spTree>
    <p:extLst>
      <p:ext uri="{BB962C8B-B14F-4D97-AF65-F5344CB8AC3E}">
        <p14:creationId xmlns:p14="http://schemas.microsoft.com/office/powerpoint/2010/main" val="9619255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861" r="32871" b="82086"/>
          <a:stretch/>
        </p:blipFill>
        <p:spPr>
          <a:xfrm>
            <a:off x="0" y="0"/>
            <a:ext cx="9144000" cy="6858000"/>
          </a:xfrm>
          <a:prstGeom prst="rect">
            <a:avLst/>
          </a:prstGeom>
        </p:spPr>
      </p:pic>
    </p:spTree>
    <p:extLst>
      <p:ext uri="{BB962C8B-B14F-4D97-AF65-F5344CB8AC3E}">
        <p14:creationId xmlns:p14="http://schemas.microsoft.com/office/powerpoint/2010/main" val="2992165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p>
        </p:txBody>
      </p:sp>
      <p:sp>
        <p:nvSpPr>
          <p:cNvPr id="6" name="TextBox 5"/>
          <p:cNvSpPr txBox="1"/>
          <p:nvPr/>
        </p:nvSpPr>
        <p:spPr>
          <a:xfrm>
            <a:off x="756919" y="1473216"/>
            <a:ext cx="5672655"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Two Extremes Regarding Salvation</a:t>
            </a:r>
          </a:p>
        </p:txBody>
      </p:sp>
      <p:sp>
        <p:nvSpPr>
          <p:cNvPr id="9" name="TextBox 8"/>
          <p:cNvSpPr txBox="1"/>
          <p:nvPr/>
        </p:nvSpPr>
        <p:spPr>
          <a:xfrm>
            <a:off x="756919" y="2060796"/>
            <a:ext cx="7848601" cy="172354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b="1" cap="small"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One Extreme</a:t>
            </a:r>
            <a:r>
              <a:rPr lang="en-US" sz="24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dirty="0">
                <a:solidFill>
                  <a:srgbClr val="CCFFCC"/>
                </a:solidFill>
                <a:effectLst>
                  <a:outerShdw blurRad="50800" dist="38100" dir="2700000" algn="tl" rotWithShape="0">
                    <a:schemeClr val="bg1">
                      <a:alpha val="40000"/>
                    </a:schemeClr>
                  </a:outerShdw>
                </a:effectLst>
                <a:latin typeface="Avenir Book"/>
                <a:cs typeface="Avenir Book"/>
              </a:rPr>
              <a:t>can be saved by a system of meritorious works.</a:t>
            </a:r>
          </a:p>
          <a:p>
            <a:endParaRPr lang="en-US" sz="1000" dirty="0" smtClean="0">
              <a:solidFill>
                <a:schemeClr val="bg2">
                  <a:lumMod val="75000"/>
                </a:schemeClr>
              </a:solidFill>
              <a:effectLst>
                <a:glow rad="101600">
                  <a:schemeClr val="accent6">
                    <a:satMod val="175000"/>
                    <a:alpha val="40000"/>
                  </a:schemeClr>
                </a:glow>
              </a:effectLst>
              <a:latin typeface="Avenir Book"/>
              <a:cs typeface="Avenir Book"/>
            </a:endParaRPr>
          </a:p>
          <a:p>
            <a:pPr marL="708660" indent="-342900">
              <a:buFont typeface="Arial"/>
              <a:buChar char="•"/>
            </a:pPr>
            <a:r>
              <a:rPr lang="en-US" sz="2400" dirty="0" smtClean="0">
                <a:solidFill>
                  <a:schemeClr val="bg2">
                    <a:lumMod val="75000"/>
                  </a:schemeClr>
                </a:solidFill>
                <a:latin typeface="Avenir Book"/>
                <a:cs typeface="Avenir Book"/>
              </a:rPr>
              <a:t>This is the extreme that Paul is addressing in his letter to the Galatian churches.</a:t>
            </a:r>
          </a:p>
        </p:txBody>
      </p:sp>
      <p:sp>
        <p:nvSpPr>
          <p:cNvPr id="8" name="TextBox 7"/>
          <p:cNvSpPr txBox="1"/>
          <p:nvPr/>
        </p:nvSpPr>
        <p:spPr>
          <a:xfrm>
            <a:off x="647700" y="3898964"/>
            <a:ext cx="7848601" cy="2185213"/>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It was for freedom that Christ set us free; therefore keep standing firm and do not be subject again to a yoke of slavery. </a:t>
            </a:r>
          </a:p>
          <a:p>
            <a:pPr algn="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Gal. 5:1</a:t>
            </a:r>
          </a:p>
        </p:txBody>
      </p:sp>
    </p:spTree>
    <p:extLst>
      <p:ext uri="{BB962C8B-B14F-4D97-AF65-F5344CB8AC3E}">
        <p14:creationId xmlns:p14="http://schemas.microsoft.com/office/powerpoint/2010/main" val="342066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p>
        </p:txBody>
      </p:sp>
      <p:sp>
        <p:nvSpPr>
          <p:cNvPr id="6" name="TextBox 5"/>
          <p:cNvSpPr txBox="1"/>
          <p:nvPr/>
        </p:nvSpPr>
        <p:spPr>
          <a:xfrm>
            <a:off x="756919" y="1473216"/>
            <a:ext cx="5672655"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Two Extremes Regarding Salvation</a:t>
            </a:r>
          </a:p>
        </p:txBody>
      </p:sp>
      <p:sp>
        <p:nvSpPr>
          <p:cNvPr id="10" name="TextBox 9"/>
          <p:cNvSpPr txBox="1"/>
          <p:nvPr/>
        </p:nvSpPr>
        <p:spPr>
          <a:xfrm>
            <a:off x="647700" y="3898964"/>
            <a:ext cx="7848601" cy="2492990"/>
          </a:xfrm>
          <a:prstGeom prst="rect">
            <a:avLst/>
          </a:prstGeom>
          <a:blipFill rotWithShape="1">
            <a:blip r:embed="rId3"/>
            <a:stretch>
              <a:fillRect/>
            </a:stretch>
          </a:blipFill>
          <a:ln>
            <a:solidFill>
              <a:srgbClr val="E4B626"/>
            </a:solidFill>
          </a:ln>
        </p:spPr>
        <p:txBody>
          <a:bodyPr wrap="square" lIns="274320" tIns="228600" rIns="274320" bIns="228600" rtlCol="0">
            <a:spAutoFit/>
            <a:scene3d>
              <a:camera prst="orthographicFront"/>
              <a:lightRig rig="threePt" dir="t"/>
            </a:scene3d>
            <a:sp3d extrusionH="57150">
              <a:bevelT w="38100" h="38100" prst="convex"/>
            </a:sp3d>
          </a:bodyPr>
          <a:lstStyle/>
          <a:p>
            <a:r>
              <a:rPr lang="en-US" sz="2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…nevertheless knowing that a man is not justified by the works of the Law but through faith in Christ Jesus, even we have believed in Christ Jesus, that we may be justified by faith in Christ, and not by the works of the Law; since by the works of the Law shall no flesh be justified. </a:t>
            </a:r>
          </a:p>
          <a:p>
            <a:pPr algn="r"/>
            <a:r>
              <a:rPr lang="en-US" sz="2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Gal. 2:16</a:t>
            </a:r>
            <a:endParaRPr lang="en-US" sz="2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
        <p:nvSpPr>
          <p:cNvPr id="9" name="TextBox 8"/>
          <p:cNvSpPr txBox="1"/>
          <p:nvPr/>
        </p:nvSpPr>
        <p:spPr>
          <a:xfrm>
            <a:off x="756919" y="2060796"/>
            <a:ext cx="7848601" cy="172354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b="1" cap="small"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One Extreme</a:t>
            </a:r>
            <a:r>
              <a:rPr lang="en-US" sz="24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dirty="0">
                <a:solidFill>
                  <a:srgbClr val="CCFFCC"/>
                </a:solidFill>
                <a:effectLst>
                  <a:outerShdw blurRad="50800" dist="38100" dir="2700000" algn="tl" rotWithShape="0">
                    <a:schemeClr val="bg1">
                      <a:alpha val="40000"/>
                    </a:schemeClr>
                  </a:outerShdw>
                </a:effectLst>
                <a:latin typeface="Avenir Book"/>
                <a:cs typeface="Avenir Book"/>
              </a:rPr>
              <a:t>can be saved by a system of meritorious works.</a:t>
            </a:r>
          </a:p>
          <a:p>
            <a:endParaRPr lang="en-US" sz="1000" dirty="0" smtClean="0">
              <a:solidFill>
                <a:schemeClr val="bg2">
                  <a:lumMod val="75000"/>
                </a:schemeClr>
              </a:solidFill>
              <a:effectLst>
                <a:glow rad="101600">
                  <a:schemeClr val="accent6">
                    <a:satMod val="175000"/>
                    <a:alpha val="40000"/>
                  </a:schemeClr>
                </a:glow>
              </a:effectLst>
              <a:latin typeface="Avenir Book"/>
              <a:cs typeface="Avenir Book"/>
            </a:endParaRPr>
          </a:p>
          <a:p>
            <a:pPr marL="708660" indent="-342900">
              <a:buFont typeface="Arial"/>
              <a:buChar char="•"/>
            </a:pPr>
            <a:r>
              <a:rPr lang="en-US" sz="2400" dirty="0" smtClean="0">
                <a:solidFill>
                  <a:schemeClr val="bg2">
                    <a:lumMod val="75000"/>
                  </a:schemeClr>
                </a:solidFill>
                <a:latin typeface="Avenir Book"/>
                <a:cs typeface="Avenir Book"/>
              </a:rPr>
              <a:t>This is the extreme that Paul is addressing in his letter to the Galatian churches.</a:t>
            </a:r>
          </a:p>
        </p:txBody>
      </p:sp>
    </p:spTree>
    <p:extLst>
      <p:ext uri="{BB962C8B-B14F-4D97-AF65-F5344CB8AC3E}">
        <p14:creationId xmlns:p14="http://schemas.microsoft.com/office/powerpoint/2010/main" val="4056347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p>
        </p:txBody>
      </p:sp>
      <p:sp>
        <p:nvSpPr>
          <p:cNvPr id="6" name="TextBox 5"/>
          <p:cNvSpPr txBox="1"/>
          <p:nvPr/>
        </p:nvSpPr>
        <p:spPr>
          <a:xfrm>
            <a:off x="756919" y="1473216"/>
            <a:ext cx="5672655"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Two Extremes Regarding Salvation</a:t>
            </a:r>
          </a:p>
        </p:txBody>
      </p:sp>
      <p:sp>
        <p:nvSpPr>
          <p:cNvPr id="8" name="TextBox 7"/>
          <p:cNvSpPr txBox="1"/>
          <p:nvPr/>
        </p:nvSpPr>
        <p:spPr>
          <a:xfrm>
            <a:off x="756919" y="2060796"/>
            <a:ext cx="7848601" cy="172354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b="1" cap="small"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Other </a:t>
            </a:r>
            <a:r>
              <a:rPr lang="en-US" sz="2400" b="1" cap="small"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Extreme</a:t>
            </a:r>
            <a:r>
              <a:rPr lang="en-US" sz="24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b="1"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b="1" dirty="0" smtClean="0">
                <a:solidFill>
                  <a:srgbClr val="CCFFCC"/>
                </a:solidFill>
                <a:effectLst>
                  <a:outerShdw blurRad="50800" dist="38100" dir="2700000" algn="tl" rotWithShape="0">
                    <a:schemeClr val="bg1">
                      <a:alpha val="40000"/>
                    </a:schemeClr>
                  </a:outerShdw>
                </a:effectLst>
                <a:latin typeface="Avenir Book"/>
                <a:cs typeface="Avenir Book"/>
              </a:rPr>
              <a:t>can be saved by “faith alone”</a:t>
            </a:r>
            <a:endParaRPr lang="en-US" sz="2400" b="1" dirty="0" smtClean="0">
              <a:solidFill>
                <a:srgbClr val="CCFFCC"/>
              </a:solidFill>
              <a:effectLst>
                <a:glow rad="101600">
                  <a:schemeClr val="accent6">
                    <a:satMod val="175000"/>
                    <a:alpha val="40000"/>
                  </a:schemeClr>
                </a:glow>
                <a:outerShdw blurRad="50800" dist="38100" dir="2700000" algn="tl" rotWithShape="0">
                  <a:schemeClr val="bg1">
                    <a:alpha val="40000"/>
                  </a:schemeClr>
                </a:outerShdw>
              </a:effectLst>
              <a:latin typeface="Avenir Book"/>
              <a:cs typeface="Avenir Book"/>
            </a:endParaRPr>
          </a:p>
          <a:p>
            <a:endParaRPr lang="en-US" sz="1000" dirty="0" smtClean="0">
              <a:solidFill>
                <a:schemeClr val="bg2">
                  <a:lumMod val="75000"/>
                </a:schemeClr>
              </a:solidFill>
              <a:effectLst>
                <a:glow rad="101600">
                  <a:schemeClr val="accent6">
                    <a:satMod val="175000"/>
                    <a:alpha val="40000"/>
                  </a:schemeClr>
                </a:glow>
              </a:effectLst>
              <a:latin typeface="Avenir Book"/>
              <a:cs typeface="Avenir Book"/>
            </a:endParaRPr>
          </a:p>
          <a:p>
            <a:pPr marL="708660" indent="-342900">
              <a:buFont typeface="Arial"/>
              <a:buChar char="•"/>
            </a:pPr>
            <a:r>
              <a:rPr lang="en-US" sz="2400" dirty="0">
                <a:solidFill>
                  <a:schemeClr val="bg2">
                    <a:lumMod val="75000"/>
                  </a:schemeClr>
                </a:solidFill>
                <a:latin typeface="Avenir Book"/>
                <a:cs typeface="Avenir Book"/>
              </a:rPr>
              <a:t>Since we are saved by faith, and not by compliance to a system of works, we can do nothing toward our own salvation. </a:t>
            </a:r>
            <a:endParaRPr lang="en-US" sz="2400" dirty="0" smtClean="0">
              <a:solidFill>
                <a:schemeClr val="bg2">
                  <a:lumMod val="75000"/>
                </a:schemeClr>
              </a:solidFill>
              <a:latin typeface="Avenir Book"/>
              <a:cs typeface="Avenir Book"/>
            </a:endParaRPr>
          </a:p>
        </p:txBody>
      </p:sp>
      <p:sp>
        <p:nvSpPr>
          <p:cNvPr id="7" name="TextBox 6"/>
          <p:cNvSpPr txBox="1"/>
          <p:nvPr/>
        </p:nvSpPr>
        <p:spPr>
          <a:xfrm>
            <a:off x="647700" y="3864944"/>
            <a:ext cx="7848601" cy="1661993"/>
          </a:xfrm>
          <a:prstGeom prst="rect">
            <a:avLst/>
          </a:prstGeom>
          <a:solidFill>
            <a:schemeClr val="tx1"/>
          </a:solidFill>
          <a:effectLst>
            <a:outerShdw blurRad="50800" dist="38100" dir="2700000" algn="tl" rotWithShape="0">
              <a:srgbClr val="E4B626">
                <a:alpha val="43000"/>
              </a:srgbClr>
            </a:outerShdw>
          </a:effectLst>
        </p:spPr>
        <p:txBody>
          <a:bodyPr wrap="square" lIns="274320" tIns="274320" rIns="274320" bIns="274320" rtlCol="0">
            <a:spAutoFit/>
            <a:scene3d>
              <a:camera prst="orthographicFront"/>
              <a:lightRig rig="threePt" dir="t"/>
            </a:scene3d>
            <a:sp3d extrusionH="57150">
              <a:bevelT w="38100" h="38100" prst="convex"/>
            </a:sp3d>
          </a:bodyPr>
          <a:lstStyle/>
          <a:p>
            <a:r>
              <a:rPr lang="en-US" sz="2400" dirty="0" smtClean="0">
                <a:solidFill>
                  <a:schemeClr val="bg2">
                    <a:lumMod val="75000"/>
                  </a:schemeClr>
                </a:solidFill>
                <a:latin typeface="Avenir Book"/>
                <a:cs typeface="Avenir Book"/>
              </a:rPr>
              <a:t>"Paul’s </a:t>
            </a:r>
            <a:r>
              <a:rPr lang="en-US" sz="2400" dirty="0">
                <a:solidFill>
                  <a:schemeClr val="bg2">
                    <a:lumMod val="75000"/>
                  </a:schemeClr>
                </a:solidFill>
                <a:latin typeface="Avenir Book"/>
                <a:cs typeface="Avenir Book"/>
              </a:rPr>
              <a:t>message was salvation by grace through faith, plus nothing.</a:t>
            </a:r>
            <a:r>
              <a:rPr lang="en-US" sz="2400" dirty="0" smtClean="0">
                <a:solidFill>
                  <a:schemeClr val="bg2">
                    <a:lumMod val="75000"/>
                  </a:schemeClr>
                </a:solidFill>
                <a:latin typeface="Avenir Book"/>
                <a:cs typeface="Avenir Book"/>
              </a:rPr>
              <a:t>”</a:t>
            </a:r>
          </a:p>
          <a:p>
            <a:pPr algn="r"/>
            <a:r>
              <a:rPr lang="en-US" sz="2400" i="1" dirty="0" smtClean="0">
                <a:solidFill>
                  <a:schemeClr val="bg2">
                    <a:lumMod val="75000"/>
                  </a:schemeClr>
                </a:solidFill>
                <a:latin typeface="Avenir Book"/>
                <a:cs typeface="Avenir Book"/>
              </a:rPr>
              <a:t>-Alistair </a:t>
            </a:r>
            <a:r>
              <a:rPr lang="en-US" sz="2400" i="1" dirty="0" err="1" smtClean="0">
                <a:solidFill>
                  <a:schemeClr val="bg2">
                    <a:lumMod val="75000"/>
                  </a:schemeClr>
                </a:solidFill>
                <a:latin typeface="Avenir Book"/>
                <a:cs typeface="Avenir Book"/>
              </a:rPr>
              <a:t>Begg</a:t>
            </a:r>
            <a:endParaRPr lang="en-US" sz="2400" i="1" dirty="0">
              <a:solidFill>
                <a:schemeClr val="bg2">
                  <a:lumMod val="75000"/>
                </a:schemeClr>
              </a:solidFill>
              <a:latin typeface="Avenir Book"/>
              <a:cs typeface="Avenir Book"/>
            </a:endParaRPr>
          </a:p>
        </p:txBody>
      </p:sp>
    </p:spTree>
    <p:extLst>
      <p:ext uri="{BB962C8B-B14F-4D97-AF65-F5344CB8AC3E}">
        <p14:creationId xmlns:p14="http://schemas.microsoft.com/office/powerpoint/2010/main" val="35436174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p>
        </p:txBody>
      </p:sp>
      <p:sp>
        <p:nvSpPr>
          <p:cNvPr id="6" name="TextBox 5"/>
          <p:cNvSpPr txBox="1"/>
          <p:nvPr/>
        </p:nvSpPr>
        <p:spPr>
          <a:xfrm>
            <a:off x="756919" y="1473216"/>
            <a:ext cx="5672655"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Two Extremes Regarding Salvation</a:t>
            </a:r>
          </a:p>
        </p:txBody>
      </p:sp>
      <p:sp>
        <p:nvSpPr>
          <p:cNvPr id="9" name="TextBox 8"/>
          <p:cNvSpPr txBox="1"/>
          <p:nvPr/>
        </p:nvSpPr>
        <p:spPr>
          <a:xfrm>
            <a:off x="647700" y="3853604"/>
            <a:ext cx="7848601" cy="2769989"/>
          </a:xfrm>
          <a:prstGeom prst="rect">
            <a:avLst/>
          </a:prstGeom>
          <a:solidFill>
            <a:schemeClr val="tx1"/>
          </a:solidFill>
          <a:effectLst>
            <a:outerShdw blurRad="50800" dist="38100" dir="2700000" algn="tl" rotWithShape="0">
              <a:srgbClr val="E4B626">
                <a:alpha val="43000"/>
              </a:srgbClr>
            </a:outerShdw>
          </a:effectLst>
        </p:spPr>
        <p:txBody>
          <a:bodyPr wrap="square" lIns="274320" tIns="274320" rIns="274320" bIns="274320" rtlCol="0">
            <a:spAutoFit/>
            <a:scene3d>
              <a:camera prst="orthographicFront"/>
              <a:lightRig rig="threePt" dir="t"/>
            </a:scene3d>
            <a:sp3d extrusionH="57150">
              <a:bevelT w="38100" h="38100" prst="convex"/>
            </a:sp3d>
          </a:bodyPr>
          <a:lstStyle/>
          <a:p>
            <a:r>
              <a:rPr lang="en-US" sz="2400" dirty="0">
                <a:solidFill>
                  <a:schemeClr val="bg2">
                    <a:lumMod val="75000"/>
                  </a:schemeClr>
                </a:solidFill>
                <a:latin typeface="Avenir Book"/>
                <a:cs typeface="Avenir Book"/>
              </a:rPr>
              <a:t>“The clear announcement of this letter to Christians could be put into three words: You are free. Because Christ has done it all, there remains nothing left for us to do except believe — freely and fully — in His finished work for our eternal salvation.</a:t>
            </a:r>
            <a:r>
              <a:rPr lang="en-US" sz="2400" dirty="0" smtClean="0">
                <a:solidFill>
                  <a:schemeClr val="bg2">
                    <a:lumMod val="75000"/>
                  </a:schemeClr>
                </a:solidFill>
                <a:latin typeface="Avenir Book"/>
                <a:cs typeface="Avenir Book"/>
              </a:rPr>
              <a:t>”</a:t>
            </a:r>
          </a:p>
          <a:p>
            <a:pPr algn="r"/>
            <a:r>
              <a:rPr lang="en-US" sz="2400" i="1" dirty="0" smtClean="0">
                <a:solidFill>
                  <a:schemeClr val="bg2">
                    <a:lumMod val="75000"/>
                  </a:schemeClr>
                </a:solidFill>
                <a:latin typeface="Avenir Book"/>
                <a:cs typeface="Avenir Book"/>
              </a:rPr>
              <a:t>-Chuck </a:t>
            </a:r>
            <a:r>
              <a:rPr lang="en-US" sz="2400" i="1" dirty="0" err="1" smtClean="0">
                <a:solidFill>
                  <a:schemeClr val="bg2">
                    <a:lumMod val="75000"/>
                  </a:schemeClr>
                </a:solidFill>
                <a:latin typeface="Avenir Book"/>
                <a:cs typeface="Avenir Book"/>
              </a:rPr>
              <a:t>Swindall</a:t>
            </a:r>
            <a:endParaRPr lang="en-US" sz="2400" i="1" dirty="0">
              <a:solidFill>
                <a:schemeClr val="bg2">
                  <a:lumMod val="75000"/>
                </a:schemeClr>
              </a:solidFill>
              <a:latin typeface="Avenir Book"/>
              <a:cs typeface="Avenir Book"/>
            </a:endParaRPr>
          </a:p>
        </p:txBody>
      </p:sp>
      <p:sp>
        <p:nvSpPr>
          <p:cNvPr id="11" name="TextBox 10"/>
          <p:cNvSpPr txBox="1"/>
          <p:nvPr/>
        </p:nvSpPr>
        <p:spPr>
          <a:xfrm>
            <a:off x="756919" y="2060796"/>
            <a:ext cx="7848601" cy="172354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b="1" cap="small"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Other Extreme</a:t>
            </a:r>
            <a:r>
              <a:rPr lang="en-US" sz="24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b="1"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b="1" dirty="0" smtClean="0">
                <a:solidFill>
                  <a:srgbClr val="CCFFCC"/>
                </a:solidFill>
                <a:effectLst>
                  <a:outerShdw blurRad="50800" dist="38100" dir="2700000" algn="tl" rotWithShape="0">
                    <a:schemeClr val="bg1">
                      <a:alpha val="40000"/>
                    </a:schemeClr>
                  </a:outerShdw>
                </a:effectLst>
                <a:latin typeface="Avenir Book"/>
                <a:cs typeface="Avenir Book"/>
              </a:rPr>
              <a:t>can be saved by “faith alone”</a:t>
            </a:r>
            <a:endParaRPr lang="en-US" sz="2400" b="1" dirty="0" smtClean="0">
              <a:solidFill>
                <a:srgbClr val="CCFFCC"/>
              </a:solidFill>
              <a:effectLst>
                <a:glow rad="101600">
                  <a:schemeClr val="accent6">
                    <a:satMod val="175000"/>
                    <a:alpha val="40000"/>
                  </a:schemeClr>
                </a:glow>
                <a:outerShdw blurRad="50800" dist="38100" dir="2700000" algn="tl" rotWithShape="0">
                  <a:schemeClr val="bg1">
                    <a:alpha val="40000"/>
                  </a:schemeClr>
                </a:outerShdw>
              </a:effectLst>
              <a:latin typeface="Avenir Book"/>
              <a:cs typeface="Avenir Book"/>
            </a:endParaRPr>
          </a:p>
          <a:p>
            <a:endParaRPr lang="en-US" sz="1000" dirty="0" smtClean="0">
              <a:solidFill>
                <a:schemeClr val="bg2">
                  <a:lumMod val="75000"/>
                </a:schemeClr>
              </a:solidFill>
              <a:effectLst>
                <a:glow rad="101600">
                  <a:schemeClr val="accent6">
                    <a:satMod val="175000"/>
                    <a:alpha val="40000"/>
                  </a:schemeClr>
                </a:glow>
              </a:effectLst>
              <a:latin typeface="Avenir Book"/>
              <a:cs typeface="Avenir Book"/>
            </a:endParaRPr>
          </a:p>
          <a:p>
            <a:pPr marL="708660" indent="-342900">
              <a:buFont typeface="Arial"/>
              <a:buChar char="•"/>
            </a:pPr>
            <a:r>
              <a:rPr lang="en-US" sz="2400" dirty="0">
                <a:solidFill>
                  <a:schemeClr val="bg2">
                    <a:lumMod val="75000"/>
                  </a:schemeClr>
                </a:solidFill>
                <a:latin typeface="Avenir Book"/>
                <a:cs typeface="Avenir Book"/>
              </a:rPr>
              <a:t>Since we are saved by faith, and not by compliance to a system of works, we can do nothing toward our own salvation. </a:t>
            </a:r>
            <a:endParaRPr lang="en-US" sz="2400" dirty="0" smtClean="0">
              <a:solidFill>
                <a:schemeClr val="bg2">
                  <a:lumMod val="75000"/>
                </a:schemeClr>
              </a:solidFill>
              <a:latin typeface="Avenir Book"/>
              <a:cs typeface="Avenir Book"/>
            </a:endParaRPr>
          </a:p>
        </p:txBody>
      </p:sp>
    </p:spTree>
    <p:extLst>
      <p:ext uri="{BB962C8B-B14F-4D97-AF65-F5344CB8AC3E}">
        <p14:creationId xmlns:p14="http://schemas.microsoft.com/office/powerpoint/2010/main" val="2161088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p>
        </p:txBody>
      </p:sp>
      <p:sp>
        <p:nvSpPr>
          <p:cNvPr id="6" name="TextBox 5"/>
          <p:cNvSpPr txBox="1"/>
          <p:nvPr/>
        </p:nvSpPr>
        <p:spPr>
          <a:xfrm>
            <a:off x="756919" y="1473216"/>
            <a:ext cx="5672655"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Two Extremes Regarding Salvation</a:t>
            </a:r>
          </a:p>
        </p:txBody>
      </p:sp>
      <p:sp>
        <p:nvSpPr>
          <p:cNvPr id="9" name="TextBox 8"/>
          <p:cNvSpPr txBox="1"/>
          <p:nvPr/>
        </p:nvSpPr>
        <p:spPr>
          <a:xfrm>
            <a:off x="647700" y="3952381"/>
            <a:ext cx="7848601" cy="2031325"/>
          </a:xfrm>
          <a:prstGeom prst="rect">
            <a:avLst/>
          </a:prstGeom>
          <a:solidFill>
            <a:schemeClr val="tx1"/>
          </a:solidFill>
          <a:effectLst>
            <a:outerShdw blurRad="50800" dist="38100" dir="2700000" algn="tl" rotWithShape="0">
              <a:srgbClr val="E4B626">
                <a:alpha val="43000"/>
              </a:srgbClr>
            </a:outerShdw>
          </a:effectLst>
        </p:spPr>
        <p:txBody>
          <a:bodyPr wrap="square" lIns="274320" tIns="274320" rIns="274320" bIns="274320" rtlCol="0">
            <a:spAutoFit/>
            <a:scene3d>
              <a:camera prst="orthographicFront"/>
              <a:lightRig rig="threePt" dir="t"/>
            </a:scene3d>
            <a:sp3d extrusionH="57150">
              <a:bevelT w="38100" h="38100" prst="convex"/>
            </a:sp3d>
          </a:bodyPr>
          <a:lstStyle/>
          <a:p>
            <a:r>
              <a:rPr lang="en-US" sz="2400" dirty="0">
                <a:solidFill>
                  <a:schemeClr val="bg2">
                    <a:lumMod val="75000"/>
                  </a:schemeClr>
                </a:solidFill>
                <a:latin typeface="Avenir Book"/>
                <a:cs typeface="Avenir Book"/>
              </a:rPr>
              <a:t>"Paul and James do not stand face to face, fighting against each other, but they stand back to back, fighting opposite foes."  </a:t>
            </a:r>
            <a:endParaRPr lang="en-US" sz="2400" dirty="0" smtClean="0">
              <a:solidFill>
                <a:schemeClr val="bg2">
                  <a:lumMod val="75000"/>
                </a:schemeClr>
              </a:solidFill>
              <a:latin typeface="Avenir Book"/>
              <a:cs typeface="Avenir Book"/>
            </a:endParaRPr>
          </a:p>
          <a:p>
            <a:pPr algn="r"/>
            <a:r>
              <a:rPr lang="en-US" sz="2400" i="1" dirty="0" smtClean="0">
                <a:solidFill>
                  <a:schemeClr val="bg2">
                    <a:lumMod val="75000"/>
                  </a:schemeClr>
                </a:solidFill>
                <a:latin typeface="Avenir Book"/>
                <a:cs typeface="Avenir Book"/>
              </a:rPr>
              <a:t>- </a:t>
            </a:r>
            <a:r>
              <a:rPr lang="en-US" sz="2400" i="1" dirty="0">
                <a:solidFill>
                  <a:schemeClr val="bg2">
                    <a:lumMod val="75000"/>
                  </a:schemeClr>
                </a:solidFill>
                <a:latin typeface="Avenir Book"/>
                <a:cs typeface="Avenir Book"/>
              </a:rPr>
              <a:t>J. Vernon McGee</a:t>
            </a:r>
          </a:p>
        </p:txBody>
      </p:sp>
      <p:sp>
        <p:nvSpPr>
          <p:cNvPr id="7" name="TextBox 6"/>
          <p:cNvSpPr txBox="1"/>
          <p:nvPr/>
        </p:nvSpPr>
        <p:spPr>
          <a:xfrm>
            <a:off x="756919" y="2060796"/>
            <a:ext cx="7848601" cy="172354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b="1" cap="small"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Argues </a:t>
            </a:r>
            <a:r>
              <a:rPr lang="en-US" sz="2400" b="1" cap="small"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Against </a:t>
            </a:r>
            <a:r>
              <a:rPr lang="en-US" sz="2400" b="1" cap="small"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One </a:t>
            </a:r>
            <a:r>
              <a:rPr lang="en-US" sz="2400" b="1" cap="small"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Extreme</a:t>
            </a:r>
            <a:r>
              <a:rPr lang="en-US" sz="24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endParaRPr lang="en-US" sz="24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a:p>
            <a:pPr marL="342900" indent="-342900">
              <a:buFont typeface="Wingdings" charset="2"/>
              <a:buChar char="§"/>
            </a:pP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dirty="0">
                <a:solidFill>
                  <a:srgbClr val="CCFFCC"/>
                </a:solidFill>
                <a:effectLst>
                  <a:outerShdw blurRad="50800" dist="38100" dir="2700000" algn="tl" rotWithShape="0">
                    <a:schemeClr val="bg1">
                      <a:alpha val="40000"/>
                    </a:schemeClr>
                  </a:outerShdw>
                </a:effectLst>
                <a:latin typeface="Avenir Book"/>
                <a:cs typeface="Avenir Book"/>
              </a:rPr>
              <a:t>can be saved by a system of meritorious works</a:t>
            </a:r>
            <a:r>
              <a:rPr lang="en-US" sz="2400" dirty="0" smtClean="0">
                <a:solidFill>
                  <a:srgbClr val="CCFFCC"/>
                </a:solidFill>
                <a:effectLst>
                  <a:outerShdw blurRad="50800" dist="38100" dir="2700000" algn="tl" rotWithShape="0">
                    <a:schemeClr val="bg1">
                      <a:alpha val="40000"/>
                    </a:schemeClr>
                  </a:outerShdw>
                </a:effectLst>
                <a:latin typeface="Avenir Book"/>
                <a:cs typeface="Avenir Book"/>
              </a:rPr>
              <a:t>.</a:t>
            </a:r>
          </a:p>
          <a:p>
            <a:pPr marL="342900" indent="-342900">
              <a:buFont typeface="Wingdings" charset="2"/>
              <a:buChar char="§"/>
            </a:pPr>
            <a:endParaRPr lang="en-US" sz="1000" dirty="0" smtClean="0">
              <a:solidFill>
                <a:srgbClr val="CCFFCC"/>
              </a:solidFill>
              <a:effectLst>
                <a:outerShdw blurRad="50800" dist="38100" dir="2700000" algn="tl" rotWithShape="0">
                  <a:schemeClr val="bg1">
                    <a:alpha val="40000"/>
                  </a:schemeClr>
                </a:outerShdw>
              </a:effectLst>
              <a:latin typeface="Avenir Book"/>
              <a:cs typeface="Avenir Book"/>
            </a:endParaRPr>
          </a:p>
          <a:p>
            <a:pPr marL="342900" indent="-342900">
              <a:buFont typeface="Wingdings" charset="2"/>
              <a:buChar char="§"/>
            </a:pPr>
            <a:r>
              <a:rPr lang="en-US" sz="2400" b="1" cap="small"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James Argues Against the Other Extreme</a:t>
            </a:r>
            <a:r>
              <a:rPr lang="en-US" sz="24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p>
          <a:p>
            <a:pPr marL="342900" indent="-342900">
              <a:buFont typeface="Wingdings" charset="2"/>
              <a:buChar char="§"/>
            </a:pPr>
            <a:r>
              <a:rPr lang="en-US" sz="2400" b="1" dirty="0" smtClean="0">
                <a:solidFill>
                  <a:srgbClr val="CCFFCC"/>
                </a:solidFill>
                <a:effectLst>
                  <a:outerShdw blurRad="50800" dist="38100" dir="2700000" algn="tl" rotWithShape="0">
                    <a:schemeClr val="bg1">
                      <a:alpha val="40000"/>
                    </a:schemeClr>
                  </a:outerShdw>
                </a:effectLst>
                <a:latin typeface="Avenir Book"/>
                <a:cs typeface="Avenir Book"/>
              </a:rPr>
              <a:t>Man </a:t>
            </a:r>
            <a:r>
              <a:rPr lang="en-US" sz="2400" b="1" dirty="0">
                <a:solidFill>
                  <a:srgbClr val="CCFFCC"/>
                </a:solidFill>
                <a:effectLst>
                  <a:outerShdw blurRad="50800" dist="38100" dir="2700000" algn="tl" rotWithShape="0">
                    <a:schemeClr val="bg1">
                      <a:alpha val="40000"/>
                    </a:schemeClr>
                  </a:outerShdw>
                </a:effectLst>
                <a:latin typeface="Avenir Book"/>
                <a:cs typeface="Avenir Book"/>
              </a:rPr>
              <a:t>can be saved by “faith alone</a:t>
            </a:r>
            <a:r>
              <a:rPr lang="en-US" sz="2400" b="1" dirty="0" smtClean="0">
                <a:solidFill>
                  <a:srgbClr val="CCFFCC"/>
                </a:solidFill>
                <a:effectLst>
                  <a:outerShdw blurRad="50800" dist="38100" dir="2700000" algn="tl" rotWithShape="0">
                    <a:schemeClr val="bg1">
                      <a:alpha val="40000"/>
                    </a:schemeClr>
                  </a:outerShdw>
                </a:effectLst>
                <a:latin typeface="Avenir Book"/>
                <a:cs typeface="Avenir Book"/>
              </a:rPr>
              <a:t>”</a:t>
            </a:r>
            <a:endParaRPr lang="en-US" sz="2400" b="1" dirty="0">
              <a:solidFill>
                <a:srgbClr val="CCFFCC"/>
              </a:solidFill>
              <a:effectLst>
                <a:glow rad="101600">
                  <a:schemeClr val="accent6">
                    <a:satMod val="175000"/>
                    <a:alpha val="40000"/>
                  </a:schemeClr>
                </a:glow>
                <a:outerShdw blurRad="50800" dist="38100" dir="2700000" algn="tl" rotWithShape="0">
                  <a:schemeClr val="bg1">
                    <a:alpha val="40000"/>
                  </a:schemeClr>
                </a:outerShdw>
              </a:effectLst>
              <a:latin typeface="Avenir Book"/>
              <a:cs typeface="Avenir Book"/>
            </a:endParaRPr>
          </a:p>
        </p:txBody>
      </p:sp>
    </p:spTree>
    <p:extLst>
      <p:ext uri="{BB962C8B-B14F-4D97-AF65-F5344CB8AC3E}">
        <p14:creationId xmlns:p14="http://schemas.microsoft.com/office/powerpoint/2010/main" val="432166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endPar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
        <p:nvSpPr>
          <p:cNvPr id="6" name="TextBox 5"/>
          <p:cNvSpPr txBox="1"/>
          <p:nvPr/>
        </p:nvSpPr>
        <p:spPr>
          <a:xfrm>
            <a:off x="756919" y="1473216"/>
            <a:ext cx="3756257"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Example of Baptism</a:t>
            </a:r>
            <a:endParaRPr lang="en-US" sz="2400" cap="small" dirty="0" smtClean="0">
              <a:solidFill>
                <a:schemeClr val="bg2">
                  <a:lumMod val="75000"/>
                </a:schemeClr>
              </a:solidFill>
              <a:latin typeface="Avenir Book"/>
              <a:cs typeface="Avenir Book"/>
            </a:endParaRPr>
          </a:p>
        </p:txBody>
      </p:sp>
      <p:sp>
        <p:nvSpPr>
          <p:cNvPr id="7" name="TextBox 6"/>
          <p:cNvSpPr txBox="1"/>
          <p:nvPr/>
        </p:nvSpPr>
        <p:spPr>
          <a:xfrm>
            <a:off x="647700" y="2417300"/>
            <a:ext cx="7848601" cy="2616101"/>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you are all sons of God through faith in Christ Jesus. For all of you who were baptized into Christ have clothed yourselves with Christ. </a:t>
            </a:r>
          </a:p>
          <a:p>
            <a:pPr algn="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Gal. 3:26-27</a:t>
            </a:r>
          </a:p>
        </p:txBody>
      </p:sp>
    </p:spTree>
    <p:extLst>
      <p:ext uri="{BB962C8B-B14F-4D97-AF65-F5344CB8AC3E}">
        <p14:creationId xmlns:p14="http://schemas.microsoft.com/office/powerpoint/2010/main" val="2776913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4629409"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CONSIDERATIONS</a:t>
            </a:r>
            <a:endParaRPr lang="en-US" sz="32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
        <p:nvSpPr>
          <p:cNvPr id="6" name="TextBox 5"/>
          <p:cNvSpPr txBox="1"/>
          <p:nvPr/>
        </p:nvSpPr>
        <p:spPr>
          <a:xfrm>
            <a:off x="756919" y="1473216"/>
            <a:ext cx="3756257"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cap="small" dirty="0" smtClean="0">
                <a:solidFill>
                  <a:schemeClr val="bg2">
                    <a:lumMod val="75000"/>
                  </a:schemeClr>
                </a:solidFill>
                <a:latin typeface="Avenir Book"/>
                <a:cs typeface="Avenir Book"/>
              </a:rPr>
              <a:t>Example of Baptism</a:t>
            </a:r>
            <a:endParaRPr lang="en-US" sz="2400" cap="small" dirty="0" smtClean="0">
              <a:solidFill>
                <a:schemeClr val="bg2">
                  <a:lumMod val="75000"/>
                </a:schemeClr>
              </a:solidFill>
              <a:latin typeface="Avenir Book"/>
              <a:cs typeface="Avenir Book"/>
            </a:endParaRPr>
          </a:p>
        </p:txBody>
      </p:sp>
      <p:sp>
        <p:nvSpPr>
          <p:cNvPr id="7" name="TextBox 6"/>
          <p:cNvSpPr txBox="1"/>
          <p:nvPr/>
        </p:nvSpPr>
        <p:spPr>
          <a:xfrm>
            <a:off x="647700" y="2417300"/>
            <a:ext cx="7848601" cy="3046988"/>
          </a:xfrm>
          <a:prstGeom prst="rect">
            <a:avLst/>
          </a:prstGeom>
          <a:blipFill rotWithShape="1">
            <a:blip r:embed="rId3"/>
            <a:stretch>
              <a:fillRect/>
            </a:stretch>
          </a:blipFill>
          <a:ln>
            <a:solidFill>
              <a:srgbClr val="E4B626"/>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And corresponding to that, baptism now saves you—not the removal of dirt from the flesh, but an appeal to God for a good conscience—through the resurrection of Jesus Christ.</a:t>
            </a:r>
          </a:p>
          <a:p>
            <a:pPr algn="r"/>
            <a:r>
              <a:rPr lang="en-US" sz="2800" b="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Pet. 3:21 </a:t>
            </a:r>
          </a:p>
        </p:txBody>
      </p:sp>
    </p:spTree>
    <p:extLst>
      <p:ext uri="{BB962C8B-B14F-4D97-AF65-F5344CB8AC3E}">
        <p14:creationId xmlns:p14="http://schemas.microsoft.com/office/powerpoint/2010/main" val="833963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2007</TotalTime>
  <Words>2579</Words>
  <Application>Microsoft Macintosh PowerPoint</Application>
  <PresentationFormat>On-screen Show (4:3)</PresentationFormat>
  <Paragraphs>99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67</cp:revision>
  <dcterms:created xsi:type="dcterms:W3CDTF">2015-04-01T15:01:49Z</dcterms:created>
  <dcterms:modified xsi:type="dcterms:W3CDTF">2015-04-15T20:45:00Z</dcterms:modified>
</cp:coreProperties>
</file>