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473" r:id="rId3"/>
    <p:sldId id="459" r:id="rId4"/>
    <p:sldId id="474" r:id="rId5"/>
    <p:sldId id="475" r:id="rId6"/>
    <p:sldId id="460" r:id="rId7"/>
    <p:sldId id="462" r:id="rId8"/>
    <p:sldId id="463" r:id="rId9"/>
    <p:sldId id="464" r:id="rId10"/>
    <p:sldId id="465" r:id="rId11"/>
    <p:sldId id="466" r:id="rId12"/>
    <p:sldId id="467" r:id="rId13"/>
    <p:sldId id="461" r:id="rId14"/>
    <p:sldId id="468" r:id="rId15"/>
    <p:sldId id="469" r:id="rId16"/>
    <p:sldId id="470" r:id="rId17"/>
    <p:sldId id="471" r:id="rId18"/>
    <p:sldId id="4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8" d="100"/>
          <a:sy n="108" d="100"/>
        </p:scale>
        <p:origin x="-206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9/30/15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9/30/15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9/30/15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9/30/15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9/30/15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Chapter 5:1-12</a:t>
            </a: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effectLst>
                  <a:glow rad="101600">
                    <a:schemeClr val="accent6">
                      <a:satMod val="175000"/>
                      <a:alpha val="40000"/>
                    </a:schemeClr>
                  </a:glow>
                </a:effectLst>
                <a:latin typeface="Avenir Book"/>
                <a:cs typeface="Avenir Book"/>
              </a:rPr>
              <a:t>4</a:t>
            </a:r>
            <a:r>
              <a:rPr lang="en-US" sz="2600" dirty="0">
                <a:solidFill>
                  <a:srgbClr val="FAC090"/>
                </a:solidFill>
                <a:effectLst>
                  <a:glow rad="101600">
                    <a:schemeClr val="accent6">
                      <a:satMod val="175000"/>
                      <a:alpha val="40000"/>
                    </a:schemeClr>
                  </a:glow>
                </a:effectLst>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
        <p:nvSpPr>
          <p:cNvPr id="6" name="TextBox 5"/>
          <p:cNvSpPr txBox="1"/>
          <p:nvPr/>
        </p:nvSpPr>
        <p:spPr>
          <a:xfrm>
            <a:off x="390132" y="1247987"/>
            <a:ext cx="8438444" cy="2492990"/>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in </a:t>
            </a:r>
            <a:r>
              <a:rPr lang="en-US" sz="2800" dirty="0">
                <a:solidFill>
                  <a:srgbClr val="FAC090"/>
                </a:solidFill>
                <a:latin typeface="Avenir Book"/>
                <a:cs typeface="Avenir Book"/>
              </a:rPr>
              <a:t>order that </a:t>
            </a:r>
            <a:r>
              <a:rPr lang="en-US" sz="2800" dirty="0">
                <a:solidFill>
                  <a:srgbClr val="FFFF00"/>
                </a:solidFill>
                <a:latin typeface="Avenir Book"/>
                <a:cs typeface="Avenir Book"/>
              </a:rPr>
              <a:t>in Christ Jesus </a:t>
            </a:r>
            <a:r>
              <a:rPr lang="en-US" sz="2800" dirty="0">
                <a:solidFill>
                  <a:srgbClr val="FAC090"/>
                </a:solidFill>
                <a:latin typeface="Avenir Book"/>
                <a:cs typeface="Avenir Book"/>
              </a:rPr>
              <a:t>the blessing of Abraham might come to the Gentiles, so that we might receive the promise of the Spirit through faith. </a:t>
            </a:r>
          </a:p>
          <a:p>
            <a:pPr algn="r"/>
            <a:r>
              <a:rPr lang="en-US" sz="2000" dirty="0" smtClean="0">
                <a:solidFill>
                  <a:srgbClr val="FAC090"/>
                </a:solidFill>
                <a:latin typeface="Avenir Book"/>
                <a:cs typeface="Avenir Book"/>
              </a:rPr>
              <a:t>Galatians 3:14</a:t>
            </a:r>
            <a:endParaRPr lang="en-US" sz="2000" dirty="0">
              <a:solidFill>
                <a:srgbClr val="FAC090"/>
              </a:solidFill>
              <a:latin typeface="Avenir Book"/>
              <a:cs typeface="Avenir Book"/>
            </a:endParaRPr>
          </a:p>
        </p:txBody>
      </p:sp>
      <p:sp>
        <p:nvSpPr>
          <p:cNvPr id="7" name="TextBox 6"/>
          <p:cNvSpPr txBox="1"/>
          <p:nvPr/>
        </p:nvSpPr>
        <p:spPr>
          <a:xfrm>
            <a:off x="390132" y="2109761"/>
            <a:ext cx="8438444" cy="1631216"/>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For </a:t>
            </a:r>
            <a:r>
              <a:rPr lang="en-US" sz="2800" dirty="0">
                <a:solidFill>
                  <a:srgbClr val="FAC090"/>
                </a:solidFill>
                <a:latin typeface="Avenir Book"/>
                <a:cs typeface="Avenir Book"/>
              </a:rPr>
              <a:t>you are all sons of God through faith </a:t>
            </a:r>
            <a:r>
              <a:rPr lang="en-US" sz="2800" dirty="0">
                <a:solidFill>
                  <a:srgbClr val="FFFF00"/>
                </a:solidFill>
                <a:latin typeface="Avenir Book"/>
                <a:cs typeface="Avenir Book"/>
              </a:rPr>
              <a:t>in Christ Jesus</a:t>
            </a:r>
            <a:r>
              <a:rPr lang="en-US" sz="2800" dirty="0" smtClean="0">
                <a:solidFill>
                  <a:srgbClr val="FFFF00"/>
                </a:solidFill>
                <a:latin typeface="Avenir Book"/>
                <a:cs typeface="Avenir Book"/>
              </a:rPr>
              <a:t>. </a:t>
            </a:r>
          </a:p>
          <a:p>
            <a:pPr algn="r"/>
            <a:r>
              <a:rPr lang="en-US" sz="2000" dirty="0" smtClean="0">
                <a:solidFill>
                  <a:srgbClr val="FAC090"/>
                </a:solidFill>
                <a:latin typeface="Avenir Book"/>
                <a:cs typeface="Avenir Book"/>
              </a:rPr>
              <a:t>Galatians 3:26</a:t>
            </a:r>
            <a:endParaRPr lang="en-US" sz="2000" dirty="0">
              <a:solidFill>
                <a:srgbClr val="FAC090"/>
              </a:solidFill>
              <a:latin typeface="Avenir Book"/>
              <a:cs typeface="Avenir Book"/>
            </a:endParaRPr>
          </a:p>
        </p:txBody>
      </p:sp>
      <p:sp>
        <p:nvSpPr>
          <p:cNvPr id="9" name="TextBox 8"/>
          <p:cNvSpPr txBox="1"/>
          <p:nvPr/>
        </p:nvSpPr>
        <p:spPr>
          <a:xfrm>
            <a:off x="390132" y="2109761"/>
            <a:ext cx="8438444" cy="1631216"/>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For </a:t>
            </a:r>
            <a:r>
              <a:rPr lang="en-US" sz="2800" dirty="0">
                <a:solidFill>
                  <a:srgbClr val="FAC090"/>
                </a:solidFill>
                <a:latin typeface="Avenir Book"/>
                <a:cs typeface="Avenir Book"/>
              </a:rPr>
              <a:t>all of you who were </a:t>
            </a:r>
            <a:r>
              <a:rPr lang="en-US" sz="2800" dirty="0">
                <a:solidFill>
                  <a:srgbClr val="FFFF00"/>
                </a:solidFill>
                <a:latin typeface="Avenir Book"/>
                <a:cs typeface="Avenir Book"/>
              </a:rPr>
              <a:t>baptized into Christ</a:t>
            </a:r>
            <a:r>
              <a:rPr lang="en-US" sz="2800" dirty="0">
                <a:solidFill>
                  <a:srgbClr val="FAC090"/>
                </a:solidFill>
                <a:latin typeface="Avenir Book"/>
                <a:cs typeface="Avenir Book"/>
              </a:rPr>
              <a:t> have clothed yourselves with Christ</a:t>
            </a:r>
            <a:r>
              <a:rPr lang="en-US" sz="2800" dirty="0" smtClean="0">
                <a:solidFill>
                  <a:srgbClr val="FAC090"/>
                </a:solidFill>
                <a:latin typeface="Avenir Book"/>
                <a:cs typeface="Avenir Book"/>
              </a:rPr>
              <a:t>. </a:t>
            </a:r>
          </a:p>
          <a:p>
            <a:pPr algn="r"/>
            <a:r>
              <a:rPr lang="en-US" sz="2000" dirty="0" smtClean="0">
                <a:solidFill>
                  <a:srgbClr val="FAC090"/>
                </a:solidFill>
                <a:latin typeface="Avenir Book"/>
                <a:cs typeface="Avenir Book"/>
              </a:rPr>
              <a:t>Galatians 3:27</a:t>
            </a:r>
            <a:endParaRPr lang="en-US" sz="2000" dirty="0">
              <a:solidFill>
                <a:srgbClr val="FAC090"/>
              </a:solidFill>
              <a:latin typeface="Avenir Book"/>
              <a:cs typeface="Avenir Book"/>
            </a:endParaRPr>
          </a:p>
        </p:txBody>
      </p:sp>
      <p:sp>
        <p:nvSpPr>
          <p:cNvPr id="10" name="TextBox 9"/>
          <p:cNvSpPr txBox="1"/>
          <p:nvPr/>
        </p:nvSpPr>
        <p:spPr>
          <a:xfrm>
            <a:off x="390132" y="1202445"/>
            <a:ext cx="8438444" cy="2492990"/>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There </a:t>
            </a:r>
            <a:r>
              <a:rPr lang="en-US" sz="2800" dirty="0">
                <a:solidFill>
                  <a:srgbClr val="FAC090"/>
                </a:solidFill>
                <a:latin typeface="Avenir Book"/>
                <a:cs typeface="Avenir Book"/>
              </a:rPr>
              <a:t>is neither Jew nor Greek, there is neither slave nor free man, there is neither male nor female; for you are all one </a:t>
            </a:r>
            <a:r>
              <a:rPr lang="en-US" sz="2800" dirty="0">
                <a:solidFill>
                  <a:srgbClr val="FFFF00"/>
                </a:solidFill>
                <a:latin typeface="Avenir Book"/>
                <a:cs typeface="Avenir Book"/>
              </a:rPr>
              <a:t>in Christ Jesus</a:t>
            </a:r>
            <a:r>
              <a:rPr lang="en-US" sz="2800" dirty="0" smtClean="0">
                <a:solidFill>
                  <a:srgbClr val="FAC090"/>
                </a:solidFill>
                <a:latin typeface="Avenir Book"/>
                <a:cs typeface="Avenir Book"/>
              </a:rPr>
              <a:t>.</a:t>
            </a:r>
          </a:p>
          <a:p>
            <a:r>
              <a:rPr lang="en-US" sz="2800" dirty="0" smtClean="0">
                <a:solidFill>
                  <a:srgbClr val="FAC090"/>
                </a:solidFill>
                <a:latin typeface="Avenir Book"/>
                <a:cs typeface="Avenir Book"/>
              </a:rPr>
              <a:t> </a:t>
            </a:r>
          </a:p>
          <a:p>
            <a:pPr algn="r"/>
            <a:r>
              <a:rPr lang="en-US" sz="2000" dirty="0" smtClean="0">
                <a:solidFill>
                  <a:srgbClr val="FAC090"/>
                </a:solidFill>
                <a:latin typeface="Avenir Book"/>
                <a:cs typeface="Avenir Book"/>
              </a:rPr>
              <a:t>Galatians 3:28</a:t>
            </a:r>
            <a:endParaRPr lang="en-US" sz="2000" dirty="0">
              <a:solidFill>
                <a:srgbClr val="FAC090"/>
              </a:solidFill>
              <a:latin typeface="Avenir Book"/>
              <a:cs typeface="Avenir Book"/>
            </a:endParaRPr>
          </a:p>
        </p:txBody>
      </p:sp>
      <p:sp>
        <p:nvSpPr>
          <p:cNvPr id="11" name="TextBox 10"/>
          <p:cNvSpPr txBox="1"/>
          <p:nvPr/>
        </p:nvSpPr>
        <p:spPr>
          <a:xfrm>
            <a:off x="390132" y="1613975"/>
            <a:ext cx="8438444" cy="206210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FFF00"/>
                </a:solidFill>
                <a:latin typeface="Avenir Book"/>
                <a:cs typeface="Avenir Book"/>
              </a:rPr>
              <a:t>And </a:t>
            </a:r>
            <a:r>
              <a:rPr lang="en-US" sz="2800" dirty="0">
                <a:solidFill>
                  <a:srgbClr val="FFFF00"/>
                </a:solidFill>
                <a:latin typeface="Avenir Book"/>
                <a:cs typeface="Avenir Book"/>
              </a:rPr>
              <a:t>if you belong to Christ</a:t>
            </a:r>
            <a:r>
              <a:rPr lang="en-US" sz="2800" dirty="0">
                <a:solidFill>
                  <a:srgbClr val="FAC090"/>
                </a:solidFill>
                <a:latin typeface="Avenir Book"/>
                <a:cs typeface="Avenir Book"/>
              </a:rPr>
              <a:t>, then you are Abraham’s offspring, heirs according to promise</a:t>
            </a:r>
            <a:r>
              <a:rPr lang="en-US" sz="2800" dirty="0" smtClean="0">
                <a:solidFill>
                  <a:srgbClr val="FAC090"/>
                </a:solidFill>
                <a:latin typeface="Avenir Book"/>
                <a:cs typeface="Avenir Book"/>
              </a:rPr>
              <a:t>.</a:t>
            </a:r>
          </a:p>
          <a:p>
            <a:endParaRPr lang="en-US" sz="2800" dirty="0" smtClean="0">
              <a:solidFill>
                <a:srgbClr val="FAC090"/>
              </a:solidFill>
              <a:latin typeface="Avenir Book"/>
              <a:cs typeface="Avenir Book"/>
            </a:endParaRPr>
          </a:p>
          <a:p>
            <a:pPr algn="r"/>
            <a:r>
              <a:rPr lang="en-US" sz="2000" dirty="0" smtClean="0">
                <a:solidFill>
                  <a:srgbClr val="FAC090"/>
                </a:solidFill>
                <a:latin typeface="Avenir Book"/>
                <a:cs typeface="Avenir Book"/>
              </a:rPr>
              <a:t>Galatians 3:29</a:t>
            </a:r>
            <a:endParaRPr lang="en-US" sz="2000" dirty="0">
              <a:solidFill>
                <a:srgbClr val="FAC090"/>
              </a:solidFill>
              <a:latin typeface="Avenir Book"/>
              <a:cs typeface="Avenir Book"/>
            </a:endParaRPr>
          </a:p>
        </p:txBody>
      </p:sp>
      <p:sp>
        <p:nvSpPr>
          <p:cNvPr id="12" name="TextBox 11"/>
          <p:cNvSpPr txBox="1">
            <a:spLocks/>
          </p:cNvSpPr>
          <p:nvPr/>
        </p:nvSpPr>
        <p:spPr>
          <a:xfrm>
            <a:off x="3148123" y="3874272"/>
            <a:ext cx="5680453"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“severed from Christ”</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13" name="TextBox 12"/>
          <p:cNvSpPr txBox="1">
            <a:spLocks/>
          </p:cNvSpPr>
          <p:nvPr/>
        </p:nvSpPr>
        <p:spPr>
          <a:xfrm>
            <a:off x="390132" y="4203046"/>
            <a:ext cx="5012383"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“fallen from grace”</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250365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1000"/>
                                        <p:tgtEl>
                                          <p:spTgt spid="7"/>
                                        </p:tgtEl>
                                      </p:cBhvr>
                                    </p:animEffect>
                                    <p:set>
                                      <p:cBhvr>
                                        <p:cTn id="20" dur="1" fill="hold">
                                          <p:stCondLst>
                                            <p:cond delay="999"/>
                                          </p:stCondLst>
                                        </p:cTn>
                                        <p:tgtEl>
                                          <p:spTgt spid="7"/>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1000"/>
                                        <p:tgtEl>
                                          <p:spTgt spid="9"/>
                                        </p:tgtEl>
                                      </p:cBhvr>
                                    </p:animEffect>
                                    <p:set>
                                      <p:cBhvr>
                                        <p:cTn id="28" dur="1" fill="hold">
                                          <p:stCondLst>
                                            <p:cond delay="999"/>
                                          </p:stCondLst>
                                        </p:cTn>
                                        <p:tgtEl>
                                          <p:spTgt spid="9"/>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1000"/>
                                        <p:tgtEl>
                                          <p:spTgt spid="10"/>
                                        </p:tgtEl>
                                      </p:cBhvr>
                                    </p:animEffect>
                                    <p:set>
                                      <p:cBhvr>
                                        <p:cTn id="36" dur="1" fill="hold">
                                          <p:stCondLst>
                                            <p:cond delay="999"/>
                                          </p:stCondLst>
                                        </p:cTn>
                                        <p:tgtEl>
                                          <p:spTgt spid="10"/>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2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1" nodeType="clickEffect">
                                  <p:stCondLst>
                                    <p:cond delay="0"/>
                                  </p:stCondLst>
                                  <p:childTnLst>
                                    <p:animEffect transition="out" filter="dissolv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1000"/>
                                        <p:tgtEl>
                                          <p:spTgt spid="11"/>
                                        </p:tgtEl>
                                      </p:cBhvr>
                                    </p:animEffect>
                                    <p:set>
                                      <p:cBhvr>
                                        <p:cTn id="6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effectLst>
                  <a:glow rad="101600">
                    <a:schemeClr val="accent6">
                      <a:satMod val="175000"/>
                      <a:alpha val="40000"/>
                    </a:schemeClr>
                  </a:glow>
                </a:effectLst>
                <a:latin typeface="Avenir Book"/>
                <a:cs typeface="Avenir Book"/>
              </a:rPr>
              <a:t>5</a:t>
            </a:r>
            <a:r>
              <a:rPr lang="en-US" sz="2600" dirty="0">
                <a:solidFill>
                  <a:srgbClr val="FAC090"/>
                </a:solidFill>
                <a:effectLst>
                  <a:glow rad="101600">
                    <a:schemeClr val="accent6">
                      <a:satMod val="175000"/>
                      <a:alpha val="40000"/>
                    </a:schemeClr>
                  </a:glow>
                </a:effectLst>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
        <p:nvSpPr>
          <p:cNvPr id="5" name="TextBox 4"/>
          <p:cNvSpPr txBox="1"/>
          <p:nvPr/>
        </p:nvSpPr>
        <p:spPr>
          <a:xfrm>
            <a:off x="352778" y="2460570"/>
            <a:ext cx="8438444" cy="206210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Therefore </a:t>
            </a:r>
            <a:r>
              <a:rPr lang="en-US" sz="2800" dirty="0">
                <a:solidFill>
                  <a:srgbClr val="FFFF00"/>
                </a:solidFill>
                <a:latin typeface="Avenir Book"/>
                <a:cs typeface="Avenir Book"/>
              </a:rPr>
              <a:t>having been justified by faith</a:t>
            </a:r>
            <a:r>
              <a:rPr lang="en-US" sz="2800" dirty="0">
                <a:solidFill>
                  <a:srgbClr val="FAC090"/>
                </a:solidFill>
                <a:latin typeface="Avenir Book"/>
                <a:cs typeface="Avenir Book"/>
              </a:rPr>
              <a:t>, we have peace with God through our Lord Jesus Christ, </a:t>
            </a:r>
          </a:p>
          <a:p>
            <a:endParaRPr lang="en-US" sz="2800" dirty="0" smtClean="0">
              <a:solidFill>
                <a:srgbClr val="FAC090"/>
              </a:solidFill>
              <a:latin typeface="Avenir Book"/>
              <a:cs typeface="Avenir Book"/>
            </a:endParaRPr>
          </a:p>
          <a:p>
            <a:pPr algn="r"/>
            <a:r>
              <a:rPr lang="en-US" sz="2000" dirty="0" smtClean="0">
                <a:solidFill>
                  <a:srgbClr val="FAC090"/>
                </a:solidFill>
                <a:latin typeface="Avenir Book"/>
                <a:cs typeface="Avenir Book"/>
              </a:rPr>
              <a:t>Romans 5:1</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24042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effectLst>
                  <a:glow rad="101600">
                    <a:schemeClr val="accent6">
                      <a:satMod val="175000"/>
                      <a:alpha val="40000"/>
                    </a:schemeClr>
                  </a:glow>
                </a:effectLst>
                <a:latin typeface="Avenir Book"/>
                <a:cs typeface="Avenir Book"/>
              </a:rPr>
              <a:t>6</a:t>
            </a:r>
            <a:r>
              <a:rPr lang="en-US" sz="2600" dirty="0">
                <a:solidFill>
                  <a:srgbClr val="FAC090"/>
                </a:solidFill>
                <a:effectLst>
                  <a:glow rad="101600">
                    <a:schemeClr val="accent6">
                      <a:satMod val="175000"/>
                      <a:alpha val="40000"/>
                    </a:schemeClr>
                  </a:glow>
                </a:effectLst>
                <a:latin typeface="Avenir Book"/>
                <a:cs typeface="Avenir Book"/>
              </a:rPr>
              <a:t> For in Christ Jesus neither circumcision nor uncircumcision means anything, but faith working through love.</a:t>
            </a:r>
          </a:p>
        </p:txBody>
      </p:sp>
      <p:sp>
        <p:nvSpPr>
          <p:cNvPr id="5" name="TextBox 4"/>
          <p:cNvSpPr txBox="1"/>
          <p:nvPr/>
        </p:nvSpPr>
        <p:spPr>
          <a:xfrm>
            <a:off x="352778" y="1578720"/>
            <a:ext cx="8438444" cy="3354765"/>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By </a:t>
            </a:r>
            <a:r>
              <a:rPr lang="en-US" sz="2800" dirty="0">
                <a:solidFill>
                  <a:srgbClr val="FAC090"/>
                </a:solidFill>
                <a:latin typeface="Avenir Book"/>
                <a:cs typeface="Avenir Book"/>
              </a:rPr>
              <a:t>this, love is perfected with us, that we may have confidence in the day of judgment; because as He is, so also are we in this world</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There is no fear in love; but perfect love casts out fear, because fear involves punishment, and the one who fears is not perfected in love. </a:t>
            </a:r>
          </a:p>
          <a:p>
            <a:pPr algn="r"/>
            <a:r>
              <a:rPr lang="en-US" sz="2000" dirty="0" smtClean="0">
                <a:solidFill>
                  <a:srgbClr val="FAC090"/>
                </a:solidFill>
                <a:latin typeface="Avenir Book"/>
                <a:cs typeface="Avenir Book"/>
              </a:rPr>
              <a:t>1 John 4:17-18</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21742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5:7-12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2442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7</a:t>
            </a:r>
            <a:r>
              <a:rPr lang="en-US" sz="2800" dirty="0">
                <a:solidFill>
                  <a:srgbClr val="FAC090"/>
                </a:solidFill>
                <a:latin typeface="Avenir Book"/>
                <a:cs typeface="Avenir Book"/>
              </a:rPr>
              <a:t> You were running well; who hindered you from obeying the truth?</a:t>
            </a:r>
            <a:r>
              <a:rPr lang="en-US" sz="2800" baseline="30000" dirty="0">
                <a:solidFill>
                  <a:srgbClr val="FAC090"/>
                </a:solidFill>
                <a:latin typeface="Avenir Book"/>
                <a:cs typeface="Avenir Book"/>
              </a:rPr>
              <a:t>8</a:t>
            </a:r>
            <a:r>
              <a:rPr lang="en-US" sz="2800" dirty="0">
                <a:solidFill>
                  <a:srgbClr val="FAC090"/>
                </a:solidFill>
                <a:latin typeface="Avenir Book"/>
                <a:cs typeface="Avenir Book"/>
              </a:rPr>
              <a:t> This persuasion did not come from Him who calls you.</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A little leaven leavens the whole lump of dough.</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I have confidence in you in the Lord, that you will adopt no other view; but the one who is disturbing you shall bear his judgment, whoever he is.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But I, brethren, if I still preach circumcision, why am I still persecuted? Then the stumbling block of the cross has been abolished.</a:t>
            </a:r>
            <a:r>
              <a:rPr lang="en-US" sz="2800" baseline="30000" dirty="0">
                <a:solidFill>
                  <a:srgbClr val="FAC090"/>
                </a:solidFill>
                <a:latin typeface="Avenir Book"/>
                <a:cs typeface="Avenir Book"/>
              </a:rPr>
              <a:t>12 </a:t>
            </a:r>
            <a:r>
              <a:rPr lang="en-US" sz="2800" dirty="0">
                <a:solidFill>
                  <a:srgbClr val="FAC090"/>
                </a:solidFill>
                <a:latin typeface="Avenir Book"/>
                <a:cs typeface="Avenir Book"/>
              </a:rPr>
              <a:t>Would that those who are troubling you would even mutilate themselves.</a:t>
            </a:r>
          </a:p>
        </p:txBody>
      </p:sp>
    </p:spTree>
    <p:extLst>
      <p:ext uri="{BB962C8B-B14F-4D97-AF65-F5344CB8AC3E}">
        <p14:creationId xmlns:p14="http://schemas.microsoft.com/office/powerpoint/2010/main" val="95622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5:7-12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2442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effectLst>
                  <a:glow rad="101600">
                    <a:schemeClr val="accent6">
                      <a:satMod val="175000"/>
                      <a:alpha val="40000"/>
                    </a:schemeClr>
                  </a:glow>
                </a:effectLst>
                <a:latin typeface="Avenir Book"/>
                <a:cs typeface="Avenir Book"/>
              </a:rPr>
              <a:t>7</a:t>
            </a:r>
            <a:r>
              <a:rPr lang="en-US" sz="2800" dirty="0">
                <a:solidFill>
                  <a:srgbClr val="FAC090"/>
                </a:solidFill>
                <a:effectLst>
                  <a:glow rad="101600">
                    <a:schemeClr val="accent6">
                      <a:satMod val="175000"/>
                      <a:alpha val="40000"/>
                    </a:schemeClr>
                  </a:glow>
                </a:effectLst>
                <a:latin typeface="Avenir Book"/>
                <a:cs typeface="Avenir Book"/>
              </a:rPr>
              <a:t> You were running well; who hindered you from obeying the truth?</a:t>
            </a:r>
            <a:r>
              <a:rPr lang="en-US" sz="2800" baseline="30000" dirty="0">
                <a:solidFill>
                  <a:srgbClr val="FAC090"/>
                </a:solidFill>
                <a:latin typeface="Avenir Book"/>
                <a:cs typeface="Avenir Book"/>
              </a:rPr>
              <a:t>8</a:t>
            </a:r>
            <a:r>
              <a:rPr lang="en-US" sz="2800" dirty="0">
                <a:solidFill>
                  <a:srgbClr val="FAC090"/>
                </a:solidFill>
                <a:latin typeface="Avenir Book"/>
                <a:cs typeface="Avenir Book"/>
              </a:rPr>
              <a:t> This persuasion did not come from Him who calls you.</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A little leaven leavens the whole lump of dough.</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I have confidence in you in the Lord, that you will adopt no other view; but the one who is disturbing you shall bear his judgment, whoever he is.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But I, brethren, if I still preach circumcision, why am I still persecuted? Then the stumbling block of the cross has been abolished.</a:t>
            </a:r>
            <a:r>
              <a:rPr lang="en-US" sz="2800" baseline="30000" dirty="0">
                <a:solidFill>
                  <a:srgbClr val="FAC090"/>
                </a:solidFill>
                <a:latin typeface="Avenir Book"/>
                <a:cs typeface="Avenir Book"/>
              </a:rPr>
              <a:t>12 </a:t>
            </a:r>
            <a:r>
              <a:rPr lang="en-US" sz="2800" dirty="0">
                <a:solidFill>
                  <a:srgbClr val="FAC090"/>
                </a:solidFill>
                <a:latin typeface="Avenir Book"/>
                <a:cs typeface="Avenir Book"/>
              </a:rPr>
              <a:t>Would that those who are troubling you would even mutilate themselves.</a:t>
            </a:r>
          </a:p>
        </p:txBody>
      </p:sp>
      <p:sp>
        <p:nvSpPr>
          <p:cNvPr id="5" name="TextBox 4"/>
          <p:cNvSpPr txBox="1"/>
          <p:nvPr/>
        </p:nvSpPr>
        <p:spPr>
          <a:xfrm>
            <a:off x="352778" y="2460570"/>
            <a:ext cx="8438444" cy="292387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Although </a:t>
            </a:r>
            <a:r>
              <a:rPr lang="en-US" sz="2800" dirty="0">
                <a:solidFill>
                  <a:srgbClr val="FAC090"/>
                </a:solidFill>
                <a:latin typeface="Avenir Book"/>
                <a:cs typeface="Avenir Book"/>
              </a:rPr>
              <a:t>He was a Son, He learned obedience from the things which He suffered</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And having been made perfect, He became </a:t>
            </a:r>
            <a:r>
              <a:rPr lang="en-US" sz="2800" dirty="0">
                <a:solidFill>
                  <a:srgbClr val="FFFF00"/>
                </a:solidFill>
                <a:latin typeface="Avenir Book"/>
                <a:cs typeface="Avenir Book"/>
              </a:rPr>
              <a:t>to all those who obey Him</a:t>
            </a:r>
            <a:r>
              <a:rPr lang="en-US" sz="2800" dirty="0">
                <a:solidFill>
                  <a:srgbClr val="FAC090"/>
                </a:solidFill>
                <a:latin typeface="Avenir Book"/>
                <a:cs typeface="Avenir Book"/>
              </a:rPr>
              <a:t> the source of eternal </a:t>
            </a:r>
            <a:r>
              <a:rPr lang="en-US" sz="2800" dirty="0" smtClean="0">
                <a:solidFill>
                  <a:srgbClr val="FAC090"/>
                </a:solidFill>
                <a:latin typeface="Avenir Book"/>
                <a:cs typeface="Avenir Book"/>
              </a:rPr>
              <a:t>salvation,</a:t>
            </a:r>
          </a:p>
          <a:p>
            <a:r>
              <a:rPr lang="en-US" sz="2800" dirty="0" smtClean="0">
                <a:solidFill>
                  <a:srgbClr val="FAC090"/>
                </a:solidFill>
                <a:latin typeface="Avenir Book"/>
                <a:cs typeface="Avenir Book"/>
              </a:rPr>
              <a:t> </a:t>
            </a:r>
            <a:endParaRPr lang="en-US" sz="2800" dirty="0">
              <a:solidFill>
                <a:srgbClr val="FAC090"/>
              </a:solidFill>
              <a:latin typeface="Avenir Book"/>
              <a:cs typeface="Avenir Book"/>
            </a:endParaRPr>
          </a:p>
          <a:p>
            <a:pPr algn="r"/>
            <a:r>
              <a:rPr lang="en-US" sz="2000" dirty="0" smtClean="0">
                <a:solidFill>
                  <a:srgbClr val="FAC090"/>
                </a:solidFill>
                <a:latin typeface="Avenir Book"/>
                <a:cs typeface="Avenir Book"/>
              </a:rPr>
              <a:t>Hebrews 5:8-9</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34536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5:7-12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2442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7</a:t>
            </a:r>
            <a:r>
              <a:rPr lang="en-US" sz="2800" dirty="0">
                <a:solidFill>
                  <a:srgbClr val="FAC090"/>
                </a:solidFill>
                <a:latin typeface="Avenir Book"/>
                <a:cs typeface="Avenir Book"/>
              </a:rPr>
              <a:t> You were running well; who hindered you from obeying the truth?</a:t>
            </a:r>
            <a:r>
              <a:rPr lang="en-US" sz="2800" baseline="30000" dirty="0">
                <a:solidFill>
                  <a:srgbClr val="FAC090"/>
                </a:solidFill>
                <a:effectLst>
                  <a:glow rad="101600">
                    <a:schemeClr val="accent6">
                      <a:satMod val="175000"/>
                      <a:alpha val="40000"/>
                    </a:schemeClr>
                  </a:glow>
                </a:effectLst>
                <a:latin typeface="Avenir Book"/>
                <a:cs typeface="Avenir Book"/>
              </a:rPr>
              <a:t>8</a:t>
            </a:r>
            <a:r>
              <a:rPr lang="en-US" sz="2800" dirty="0">
                <a:solidFill>
                  <a:srgbClr val="FAC090"/>
                </a:solidFill>
                <a:effectLst>
                  <a:glow rad="101600">
                    <a:schemeClr val="accent6">
                      <a:satMod val="175000"/>
                      <a:alpha val="40000"/>
                    </a:schemeClr>
                  </a:glow>
                </a:effectLst>
                <a:latin typeface="Avenir Book"/>
                <a:cs typeface="Avenir Book"/>
              </a:rPr>
              <a:t> This persuasion did not come from Him who calls you.</a:t>
            </a:r>
            <a:r>
              <a:rPr lang="en-US" sz="2800" baseline="30000" dirty="0">
                <a:solidFill>
                  <a:srgbClr val="FAC090"/>
                </a:solidFill>
                <a:effectLst>
                  <a:glow rad="101600">
                    <a:schemeClr val="accent6">
                      <a:satMod val="175000"/>
                      <a:alpha val="40000"/>
                    </a:schemeClr>
                  </a:glow>
                </a:effectLst>
                <a:latin typeface="Avenir Book"/>
                <a:cs typeface="Avenir Book"/>
              </a:rPr>
              <a:t>9</a:t>
            </a:r>
            <a:r>
              <a:rPr lang="en-US" sz="2800" dirty="0">
                <a:solidFill>
                  <a:srgbClr val="FAC090"/>
                </a:solidFill>
                <a:effectLst>
                  <a:glow rad="101600">
                    <a:schemeClr val="accent6">
                      <a:satMod val="175000"/>
                      <a:alpha val="40000"/>
                    </a:schemeClr>
                  </a:glow>
                </a:effectLst>
                <a:latin typeface="Avenir Book"/>
                <a:cs typeface="Avenir Book"/>
              </a:rPr>
              <a:t> A little leaven leavens the whole lump of dough.</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I have confidence in you in the Lord, that you will adopt no other view; but the one who is disturbing you shall bear his judgment, whoever he is.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But I, brethren, if I still preach circumcision, why am I still persecuted? Then the stumbling block of the cross has been abolished.</a:t>
            </a:r>
            <a:r>
              <a:rPr lang="en-US" sz="2800" baseline="30000" dirty="0">
                <a:solidFill>
                  <a:srgbClr val="FAC090"/>
                </a:solidFill>
                <a:latin typeface="Avenir Book"/>
                <a:cs typeface="Avenir Book"/>
              </a:rPr>
              <a:t>12 </a:t>
            </a:r>
            <a:r>
              <a:rPr lang="en-US" sz="2800" dirty="0">
                <a:solidFill>
                  <a:srgbClr val="FAC090"/>
                </a:solidFill>
                <a:latin typeface="Avenir Book"/>
                <a:cs typeface="Avenir Book"/>
              </a:rPr>
              <a:t>Would that those who are troubling you would even mutilate themselves.</a:t>
            </a:r>
          </a:p>
        </p:txBody>
      </p:sp>
    </p:spTree>
    <p:extLst>
      <p:ext uri="{BB962C8B-B14F-4D97-AF65-F5344CB8AC3E}">
        <p14:creationId xmlns:p14="http://schemas.microsoft.com/office/powerpoint/2010/main" val="16339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5:7-12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2442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7</a:t>
            </a:r>
            <a:r>
              <a:rPr lang="en-US" sz="2800" dirty="0">
                <a:solidFill>
                  <a:srgbClr val="FAC090"/>
                </a:solidFill>
                <a:latin typeface="Avenir Book"/>
                <a:cs typeface="Avenir Book"/>
              </a:rPr>
              <a:t> You were running well; who hindered you from obeying the truth?</a:t>
            </a:r>
            <a:r>
              <a:rPr lang="en-US" sz="2800" baseline="30000" dirty="0">
                <a:solidFill>
                  <a:srgbClr val="FAC090"/>
                </a:solidFill>
                <a:latin typeface="Avenir Book"/>
                <a:cs typeface="Avenir Book"/>
              </a:rPr>
              <a:t>8</a:t>
            </a:r>
            <a:r>
              <a:rPr lang="en-US" sz="2800" dirty="0">
                <a:solidFill>
                  <a:srgbClr val="FAC090"/>
                </a:solidFill>
                <a:latin typeface="Avenir Book"/>
                <a:cs typeface="Avenir Book"/>
              </a:rPr>
              <a:t> This persuasion did not come from Him who calls you.</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A little leaven leavens the whole lump of dough.</a:t>
            </a:r>
            <a:r>
              <a:rPr lang="en-US" sz="2800" baseline="30000" dirty="0">
                <a:solidFill>
                  <a:srgbClr val="FAC090"/>
                </a:solidFill>
                <a:effectLst>
                  <a:glow rad="101600">
                    <a:schemeClr val="accent6">
                      <a:satMod val="175000"/>
                      <a:alpha val="40000"/>
                    </a:schemeClr>
                  </a:glow>
                </a:effectLst>
                <a:latin typeface="Avenir Book"/>
                <a:cs typeface="Avenir Book"/>
              </a:rPr>
              <a:t>10</a:t>
            </a:r>
            <a:r>
              <a:rPr lang="en-US" sz="2800" dirty="0">
                <a:solidFill>
                  <a:srgbClr val="FAC090"/>
                </a:solidFill>
                <a:effectLst>
                  <a:glow rad="101600">
                    <a:schemeClr val="accent6">
                      <a:satMod val="175000"/>
                      <a:alpha val="40000"/>
                    </a:schemeClr>
                  </a:glow>
                </a:effectLst>
                <a:latin typeface="Avenir Book"/>
                <a:cs typeface="Avenir Book"/>
              </a:rPr>
              <a:t> I have confidence in you in the Lord, that you will adopt no other view; but the one who is disturbing you shall bear his judgment, whoever he is.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But I, brethren, if I still preach circumcision, why am I still persecuted? Then the stumbling block of the cross has been abolished.</a:t>
            </a:r>
            <a:r>
              <a:rPr lang="en-US" sz="2800" baseline="30000" dirty="0">
                <a:solidFill>
                  <a:srgbClr val="FAC090"/>
                </a:solidFill>
                <a:latin typeface="Avenir Book"/>
                <a:cs typeface="Avenir Book"/>
              </a:rPr>
              <a:t>12 </a:t>
            </a:r>
            <a:r>
              <a:rPr lang="en-US" sz="2800" dirty="0">
                <a:solidFill>
                  <a:srgbClr val="FAC090"/>
                </a:solidFill>
                <a:latin typeface="Avenir Book"/>
                <a:cs typeface="Avenir Book"/>
              </a:rPr>
              <a:t>Would that those who are troubling you would even mutilate themselves.</a:t>
            </a:r>
          </a:p>
        </p:txBody>
      </p:sp>
    </p:spTree>
    <p:extLst>
      <p:ext uri="{BB962C8B-B14F-4D97-AF65-F5344CB8AC3E}">
        <p14:creationId xmlns:p14="http://schemas.microsoft.com/office/powerpoint/2010/main" val="136469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5:7-12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2442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7</a:t>
            </a:r>
            <a:r>
              <a:rPr lang="en-US" sz="2800" dirty="0">
                <a:solidFill>
                  <a:srgbClr val="FAC090"/>
                </a:solidFill>
                <a:latin typeface="Avenir Book"/>
                <a:cs typeface="Avenir Book"/>
              </a:rPr>
              <a:t> You were running well; who hindered you from obeying the truth?</a:t>
            </a:r>
            <a:r>
              <a:rPr lang="en-US" sz="2800" baseline="30000" dirty="0">
                <a:solidFill>
                  <a:srgbClr val="FAC090"/>
                </a:solidFill>
                <a:latin typeface="Avenir Book"/>
                <a:cs typeface="Avenir Book"/>
              </a:rPr>
              <a:t>8</a:t>
            </a:r>
            <a:r>
              <a:rPr lang="en-US" sz="2800" dirty="0">
                <a:solidFill>
                  <a:srgbClr val="FAC090"/>
                </a:solidFill>
                <a:latin typeface="Avenir Book"/>
                <a:cs typeface="Avenir Book"/>
              </a:rPr>
              <a:t> This persuasion did not come from Him who calls you.</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A little leaven leavens the whole lump of dough.</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I have confidence in you in the Lord, that you will adopt no other view; but the one who is disturbing you shall bear his judgment, whoever he is.</a:t>
            </a:r>
            <a:r>
              <a:rPr lang="en-US" sz="2800" baseline="30000" dirty="0">
                <a:solidFill>
                  <a:srgbClr val="FAC090"/>
                </a:solidFill>
                <a:effectLst>
                  <a:glow rad="101600">
                    <a:schemeClr val="accent6">
                      <a:satMod val="175000"/>
                      <a:alpha val="40000"/>
                    </a:schemeClr>
                  </a:glow>
                </a:effectLst>
                <a:latin typeface="Avenir Book"/>
                <a:cs typeface="Avenir Book"/>
              </a:rPr>
              <a:t>11</a:t>
            </a:r>
            <a:r>
              <a:rPr lang="en-US" sz="2800" dirty="0">
                <a:solidFill>
                  <a:srgbClr val="FAC090"/>
                </a:solidFill>
                <a:effectLst>
                  <a:glow rad="101600">
                    <a:schemeClr val="accent6">
                      <a:satMod val="175000"/>
                      <a:alpha val="40000"/>
                    </a:schemeClr>
                  </a:glow>
                </a:effectLst>
                <a:latin typeface="Avenir Book"/>
                <a:cs typeface="Avenir Book"/>
              </a:rPr>
              <a:t> But I, brethren, if I still preach circumcision, why am I still persecuted? Then the stumbling block of the cross has been abolished.</a:t>
            </a:r>
            <a:r>
              <a:rPr lang="en-US" sz="2800" baseline="30000" dirty="0">
                <a:solidFill>
                  <a:srgbClr val="FAC090"/>
                </a:solidFill>
                <a:latin typeface="Avenir Book"/>
                <a:cs typeface="Avenir Book"/>
              </a:rPr>
              <a:t>12 </a:t>
            </a:r>
            <a:r>
              <a:rPr lang="en-US" sz="2800" dirty="0">
                <a:solidFill>
                  <a:srgbClr val="FAC090"/>
                </a:solidFill>
                <a:latin typeface="Avenir Book"/>
                <a:cs typeface="Avenir Book"/>
              </a:rPr>
              <a:t>Would that those who are troubling you would even mutilate themselves.</a:t>
            </a:r>
          </a:p>
        </p:txBody>
      </p:sp>
      <p:sp>
        <p:nvSpPr>
          <p:cNvPr id="5" name="TextBox 4"/>
          <p:cNvSpPr txBox="1"/>
          <p:nvPr/>
        </p:nvSpPr>
        <p:spPr>
          <a:xfrm>
            <a:off x="352778" y="1484656"/>
            <a:ext cx="8438444" cy="292387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000" dirty="0">
                <a:solidFill>
                  <a:schemeClr val="bg1"/>
                </a:solidFill>
                <a:latin typeface="Avenir Book"/>
                <a:cs typeface="Avenir Book"/>
              </a:rPr>
              <a:t>Paul taught that the whole Jewish system of ordinances perished at the cross, and that on the cross Jesus made the one and only atonement for sin. Such teaching was a stumbling-block to the Jews. Had Paul rejected the doctrine of the cross and preached circumcision, as these </a:t>
            </a:r>
            <a:r>
              <a:rPr lang="en-US" sz="2000" dirty="0" err="1">
                <a:solidFill>
                  <a:schemeClr val="bg1"/>
                </a:solidFill>
                <a:latin typeface="Avenir Book"/>
                <a:cs typeface="Avenir Book"/>
              </a:rPr>
              <a:t>Judaizers</a:t>
            </a:r>
            <a:r>
              <a:rPr lang="en-US" sz="2000" dirty="0">
                <a:solidFill>
                  <a:schemeClr val="bg1"/>
                </a:solidFill>
                <a:latin typeface="Avenir Book"/>
                <a:cs typeface="Avenir Book"/>
              </a:rPr>
              <a:t> contended that he did when they wished to countenance their errors with his authority, he would have been a hero among the Jews</a:t>
            </a:r>
            <a:r>
              <a:rPr lang="en-US" sz="2000" dirty="0" smtClean="0">
                <a:solidFill>
                  <a:schemeClr val="bg1"/>
                </a:solidFill>
                <a:latin typeface="Avenir Book"/>
                <a:cs typeface="Avenir Book"/>
              </a:rPr>
              <a:t>.</a:t>
            </a:r>
          </a:p>
          <a:p>
            <a:pPr algn="r"/>
            <a:r>
              <a:rPr lang="en-US" sz="2000" i="1" dirty="0" err="1" smtClean="0">
                <a:solidFill>
                  <a:schemeClr val="bg1"/>
                </a:solidFill>
                <a:latin typeface="Avenir Book"/>
                <a:cs typeface="Avenir Book"/>
              </a:rPr>
              <a:t>McGarvey</a:t>
            </a:r>
            <a:r>
              <a:rPr lang="en-US" sz="2000" i="1" dirty="0" smtClean="0">
                <a:solidFill>
                  <a:schemeClr val="bg1"/>
                </a:solidFill>
                <a:latin typeface="Avenir Book"/>
                <a:cs typeface="Avenir Book"/>
              </a:rPr>
              <a:t> &amp; Pendleton</a:t>
            </a:r>
            <a:endParaRPr lang="en-US" sz="2000" i="1" dirty="0">
              <a:solidFill>
                <a:schemeClr val="bg1"/>
              </a:solidFill>
              <a:latin typeface="Avenir Book"/>
              <a:cs typeface="Avenir Book"/>
            </a:endParaRPr>
          </a:p>
        </p:txBody>
      </p:sp>
    </p:spTree>
    <p:extLst>
      <p:ext uri="{BB962C8B-B14F-4D97-AF65-F5344CB8AC3E}">
        <p14:creationId xmlns:p14="http://schemas.microsoft.com/office/powerpoint/2010/main" val="396433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5:7-12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2442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7</a:t>
            </a:r>
            <a:r>
              <a:rPr lang="en-US" sz="2800" dirty="0">
                <a:solidFill>
                  <a:srgbClr val="FAC090"/>
                </a:solidFill>
                <a:latin typeface="Avenir Book"/>
                <a:cs typeface="Avenir Book"/>
              </a:rPr>
              <a:t> You were running well; who hindered you from obeying the truth?</a:t>
            </a:r>
            <a:r>
              <a:rPr lang="en-US" sz="2800" baseline="30000" dirty="0">
                <a:solidFill>
                  <a:srgbClr val="FAC090"/>
                </a:solidFill>
                <a:latin typeface="Avenir Book"/>
                <a:cs typeface="Avenir Book"/>
              </a:rPr>
              <a:t>8</a:t>
            </a:r>
            <a:r>
              <a:rPr lang="en-US" sz="2800" dirty="0">
                <a:solidFill>
                  <a:srgbClr val="FAC090"/>
                </a:solidFill>
                <a:latin typeface="Avenir Book"/>
                <a:cs typeface="Avenir Book"/>
              </a:rPr>
              <a:t> This persuasion did not come from Him who calls you.</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A little leaven leavens the whole lump of dough.</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I have confidence in you in the Lord, that you will adopt no other view; but the one who is disturbing you shall bear his judgment, whoever he is.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But I, brethren, if I still preach circumcision, why am I still persecuted? Then the stumbling block of the cross has been abolished.</a:t>
            </a:r>
            <a:r>
              <a:rPr lang="en-US" sz="2800" baseline="30000" dirty="0">
                <a:solidFill>
                  <a:srgbClr val="FAC090"/>
                </a:solidFill>
                <a:effectLst>
                  <a:glow rad="101600">
                    <a:schemeClr val="accent6">
                      <a:satMod val="175000"/>
                      <a:alpha val="40000"/>
                    </a:schemeClr>
                  </a:glow>
                </a:effectLst>
                <a:latin typeface="Avenir Book"/>
                <a:cs typeface="Avenir Book"/>
              </a:rPr>
              <a:t>12 </a:t>
            </a:r>
            <a:r>
              <a:rPr lang="en-US" sz="2800" dirty="0">
                <a:solidFill>
                  <a:srgbClr val="FAC090"/>
                </a:solidFill>
                <a:effectLst>
                  <a:glow rad="101600">
                    <a:schemeClr val="accent6">
                      <a:satMod val="175000"/>
                      <a:alpha val="40000"/>
                    </a:schemeClr>
                  </a:glow>
                </a:effectLst>
                <a:latin typeface="Avenir Book"/>
                <a:cs typeface="Avenir Book"/>
              </a:rPr>
              <a:t>Would that those who are troubling you would even mutilate themselves.</a:t>
            </a:r>
          </a:p>
        </p:txBody>
      </p:sp>
    </p:spTree>
    <p:extLst>
      <p:ext uri="{BB962C8B-B14F-4D97-AF65-F5344CB8AC3E}">
        <p14:creationId xmlns:p14="http://schemas.microsoft.com/office/powerpoint/2010/main" val="25520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effectLst>
                  <a:glow rad="101600">
                    <a:schemeClr val="accent6">
                      <a:satMod val="175000"/>
                      <a:alpha val="40000"/>
                    </a:schemeClr>
                  </a:glow>
                </a:effectLst>
                <a:latin typeface="Avenir Book"/>
                <a:cs typeface="Avenir Book"/>
              </a:rPr>
              <a:t>30</a:t>
            </a:r>
            <a:r>
              <a:rPr lang="en-US" sz="2600" dirty="0">
                <a:solidFill>
                  <a:srgbClr val="FAC090"/>
                </a:solidFill>
                <a:effectLst>
                  <a:glow rad="101600">
                    <a:schemeClr val="accent6">
                      <a:satMod val="175000"/>
                      <a:alpha val="40000"/>
                    </a:schemeClr>
                  </a:glow>
                </a:effectLst>
                <a:latin typeface="Avenir Book"/>
                <a:cs typeface="Avenir Book"/>
              </a:rPr>
              <a:t> But what does the Scripture say? “Cast out the bondwoman and her son, For the son of the bondwoman shall not be an heir with the son of the free woman.”</a:t>
            </a:r>
            <a:r>
              <a:rPr lang="en-US" sz="2600" dirty="0">
                <a:solidFill>
                  <a:srgbClr val="FAC090"/>
                </a:solidFill>
                <a:latin typeface="Avenir Book"/>
                <a:cs typeface="Avenir Book"/>
              </a:rPr>
              <a:t> </a:t>
            </a:r>
            <a:r>
              <a:rPr lang="en-US" sz="2600" baseline="30000" dirty="0">
                <a:solidFill>
                  <a:srgbClr val="FAC090"/>
                </a:solidFill>
                <a:latin typeface="Avenir Book"/>
                <a:cs typeface="Avenir Book"/>
              </a:rPr>
              <a:t>31</a:t>
            </a:r>
            <a:r>
              <a:rPr lang="en-US" sz="2600" dirty="0">
                <a:solidFill>
                  <a:srgbClr val="FAC090"/>
                </a:solidFill>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60702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latin typeface="Avenir Book"/>
                <a:cs typeface="Avenir Book"/>
              </a:rPr>
              <a:t>30</a:t>
            </a:r>
            <a:r>
              <a:rPr lang="en-US" sz="2600" dirty="0">
                <a:solidFill>
                  <a:srgbClr val="FAC090"/>
                </a:solidFill>
                <a:latin typeface="Avenir Book"/>
                <a:cs typeface="Avenir Book"/>
              </a:rPr>
              <a:t> But what does the Scripture say? “Cast out the bondwoman and her son, For the son of the bondwoman shall not be an heir with the son of the free woman.” </a:t>
            </a:r>
            <a:r>
              <a:rPr lang="en-US" sz="2600" baseline="30000" dirty="0">
                <a:solidFill>
                  <a:srgbClr val="FAC090"/>
                </a:solidFill>
                <a:effectLst>
                  <a:glow rad="101600">
                    <a:schemeClr val="accent6">
                      <a:satMod val="175000"/>
                      <a:alpha val="40000"/>
                    </a:schemeClr>
                  </a:glow>
                </a:effectLst>
                <a:latin typeface="Avenir Book"/>
                <a:cs typeface="Avenir Book"/>
              </a:rPr>
              <a:t>31</a:t>
            </a:r>
            <a:r>
              <a:rPr lang="en-US" sz="2600" dirty="0">
                <a:solidFill>
                  <a:srgbClr val="FAC090"/>
                </a:solidFill>
                <a:effectLst>
                  <a:glow rad="101600">
                    <a:schemeClr val="accent6">
                      <a:satMod val="175000"/>
                      <a:alpha val="40000"/>
                    </a:schemeClr>
                  </a:glow>
                </a:effectLst>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170264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4:21-25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714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effectLst>
                  <a:glow rad="101600">
                    <a:schemeClr val="accent6">
                      <a:satMod val="175000"/>
                      <a:alpha val="40000"/>
                    </a:schemeClr>
                  </a:glow>
                </a:effectLst>
                <a:latin typeface="Avenir Book"/>
                <a:cs typeface="Avenir Book"/>
              </a:rPr>
              <a:t>21</a:t>
            </a:r>
            <a:r>
              <a:rPr lang="en-US" sz="2800" dirty="0" smtClean="0">
                <a:solidFill>
                  <a:srgbClr val="FAC090"/>
                </a:solidFill>
                <a:effectLst>
                  <a:glow rad="101600">
                    <a:schemeClr val="accent6">
                      <a:satMod val="175000"/>
                      <a:alpha val="40000"/>
                    </a:schemeClr>
                  </a:glow>
                </a:effectLst>
                <a:latin typeface="Avenir Book"/>
                <a:cs typeface="Avenir Book"/>
              </a:rPr>
              <a:t> </a:t>
            </a:r>
            <a:r>
              <a:rPr lang="en-US" sz="2800" dirty="0">
                <a:solidFill>
                  <a:srgbClr val="FAC090"/>
                </a:solidFill>
                <a:effectLst>
                  <a:glow rad="101600">
                    <a:schemeClr val="accent6">
                      <a:satMod val="175000"/>
                      <a:alpha val="40000"/>
                    </a:schemeClr>
                  </a:glow>
                </a:effectLst>
                <a:latin typeface="Avenir Book"/>
                <a:cs typeface="Avenir Book"/>
              </a:rPr>
              <a:t>Tell me, you who want to be under law, do you not listen to the law?</a:t>
            </a:r>
            <a:r>
              <a:rPr lang="en-US" sz="2800" baseline="30000" dirty="0">
                <a:solidFill>
                  <a:srgbClr val="FAC090"/>
                </a:solidFill>
                <a:latin typeface="Avenir Book"/>
                <a:cs typeface="Avenir Book"/>
              </a:rPr>
              <a:t>22</a:t>
            </a:r>
            <a:r>
              <a:rPr lang="en-US" sz="2800" dirty="0">
                <a:solidFill>
                  <a:srgbClr val="FAC090"/>
                </a:solidFill>
                <a:latin typeface="Avenir Book"/>
                <a:cs typeface="Avenir Book"/>
              </a:rPr>
              <a:t> For it is written that Abraham had two sons, one by the bondwoman and one by the free woman.</a:t>
            </a:r>
            <a:r>
              <a:rPr lang="en-US" sz="2800" baseline="30000" dirty="0">
                <a:solidFill>
                  <a:srgbClr val="FAC090"/>
                </a:solidFill>
                <a:latin typeface="Avenir Book"/>
                <a:cs typeface="Avenir Book"/>
              </a:rPr>
              <a:t>23</a:t>
            </a:r>
            <a:r>
              <a:rPr lang="en-US" sz="2800" dirty="0">
                <a:solidFill>
                  <a:srgbClr val="FAC090"/>
                </a:solidFill>
                <a:latin typeface="Avenir Book"/>
                <a:cs typeface="Avenir Book"/>
              </a:rPr>
              <a:t> But the son by the bondwoman was born according to the flesh, and the son by the free woman through the promise.</a:t>
            </a:r>
            <a:r>
              <a:rPr lang="en-US" sz="2800" baseline="30000" dirty="0">
                <a:solidFill>
                  <a:srgbClr val="FAC090"/>
                </a:solidFill>
                <a:latin typeface="Avenir Book"/>
                <a:cs typeface="Avenir Book"/>
              </a:rPr>
              <a:t>24</a:t>
            </a:r>
            <a:r>
              <a:rPr lang="en-US" sz="2800" dirty="0">
                <a:solidFill>
                  <a:srgbClr val="FAC090"/>
                </a:solidFill>
                <a:latin typeface="Avenir Book"/>
                <a:cs typeface="Avenir Book"/>
              </a:rPr>
              <a:t> This is allegorically speaking: for these women are two covenants, one proceeding from Mount Sinai bearing children who are to be slaves; she is Hagar.</a:t>
            </a:r>
            <a:r>
              <a:rPr lang="en-US" sz="2800" baseline="30000" dirty="0">
                <a:solidFill>
                  <a:srgbClr val="FAC090"/>
                </a:solidFill>
                <a:latin typeface="Avenir Book"/>
                <a:cs typeface="Avenir Book"/>
              </a:rPr>
              <a:t>25</a:t>
            </a:r>
            <a:r>
              <a:rPr lang="en-US" sz="2800" dirty="0">
                <a:solidFill>
                  <a:srgbClr val="FAC090"/>
                </a:solidFill>
                <a:latin typeface="Avenir Book"/>
                <a:cs typeface="Avenir Book"/>
              </a:rPr>
              <a:t> Now this Hagar is Mount Sinai in Arabia, and corresponds to the present Jerusalem, for she is in slavery with her children. </a:t>
            </a:r>
          </a:p>
        </p:txBody>
      </p:sp>
    </p:spTree>
    <p:extLst>
      <p:ext uri="{BB962C8B-B14F-4D97-AF65-F5344CB8AC3E}">
        <p14:creationId xmlns:p14="http://schemas.microsoft.com/office/powerpoint/2010/main" val="296938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effectLst>
                  <a:glow rad="101600">
                    <a:schemeClr val="accent6">
                      <a:satMod val="175000"/>
                      <a:alpha val="40000"/>
                    </a:schemeClr>
                  </a:glow>
                </a:effectLst>
                <a:latin typeface="Avenir Book"/>
                <a:cs typeface="Avenir Book"/>
              </a:rPr>
              <a:t>30</a:t>
            </a:r>
            <a:r>
              <a:rPr lang="en-US" sz="2600" dirty="0">
                <a:solidFill>
                  <a:srgbClr val="FAC090"/>
                </a:solidFill>
                <a:effectLst>
                  <a:glow rad="101600">
                    <a:schemeClr val="accent6">
                      <a:satMod val="175000"/>
                      <a:alpha val="40000"/>
                    </a:schemeClr>
                  </a:glow>
                </a:effectLst>
                <a:latin typeface="Avenir Book"/>
                <a:cs typeface="Avenir Book"/>
              </a:rPr>
              <a:t> But what does the Scripture say? “Cast out the bondwoman and her son, For the son of the bondwoman shall not be an heir with the son of the free woman.”</a:t>
            </a:r>
            <a:r>
              <a:rPr lang="en-US" sz="2600" dirty="0">
                <a:solidFill>
                  <a:srgbClr val="FAC090"/>
                </a:solidFill>
                <a:latin typeface="Avenir Book"/>
                <a:cs typeface="Avenir Book"/>
              </a:rPr>
              <a:t> </a:t>
            </a:r>
            <a:r>
              <a:rPr lang="en-US" sz="2600" baseline="30000" dirty="0">
                <a:solidFill>
                  <a:srgbClr val="FAC090"/>
                </a:solidFill>
                <a:latin typeface="Avenir Book"/>
                <a:cs typeface="Avenir Book"/>
              </a:rPr>
              <a:t>31</a:t>
            </a:r>
            <a:r>
              <a:rPr lang="en-US" sz="2600" dirty="0">
                <a:solidFill>
                  <a:srgbClr val="FAC090"/>
                </a:solidFill>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361907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Tree>
    <p:extLst>
      <p:ext uri="{BB962C8B-B14F-4D97-AF65-F5344CB8AC3E}">
        <p14:creationId xmlns:p14="http://schemas.microsoft.com/office/powerpoint/2010/main" val="95622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effectLst>
                  <a:glow rad="101600">
                    <a:schemeClr val="accent6">
                      <a:satMod val="175000"/>
                      <a:alpha val="40000"/>
                    </a:schemeClr>
                  </a:glow>
                </a:effectLst>
                <a:latin typeface="Avenir Book"/>
                <a:cs typeface="Avenir Book"/>
              </a:rPr>
              <a:t>1</a:t>
            </a:r>
            <a:r>
              <a:rPr lang="en-US" sz="2600" dirty="0">
                <a:solidFill>
                  <a:srgbClr val="FAC090"/>
                </a:solidFill>
                <a:effectLst>
                  <a:glow rad="101600">
                    <a:schemeClr val="accent6">
                      <a:satMod val="175000"/>
                      <a:alpha val="40000"/>
                    </a:schemeClr>
                  </a:glow>
                </a:effectLst>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
        <p:nvSpPr>
          <p:cNvPr id="5" name="TextBox 4"/>
          <p:cNvSpPr txBox="1"/>
          <p:nvPr/>
        </p:nvSpPr>
        <p:spPr>
          <a:xfrm>
            <a:off x="390132" y="2790357"/>
            <a:ext cx="8438444" cy="2492990"/>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a:t>
            </a:r>
            <a:r>
              <a:rPr lang="en-US" sz="2800" dirty="0">
                <a:solidFill>
                  <a:srgbClr val="FAC090"/>
                </a:solidFill>
                <a:latin typeface="Avenir Book"/>
                <a:cs typeface="Avenir Book"/>
              </a:rPr>
              <a:t>Now therefore why do you put God to the test by placing upon the neck of the disciples a yoke which neither our fathers nor we have been able to bear</a:t>
            </a:r>
            <a:r>
              <a:rPr lang="en-US" sz="2800" dirty="0" smtClean="0">
                <a:solidFill>
                  <a:srgbClr val="FAC090"/>
                </a:solidFill>
                <a:latin typeface="Avenir Book"/>
                <a:cs typeface="Avenir Book"/>
              </a:rPr>
              <a:t>?” </a:t>
            </a:r>
            <a:endParaRPr lang="en-US" sz="2800" dirty="0">
              <a:solidFill>
                <a:srgbClr val="FAC090"/>
              </a:solidFill>
              <a:latin typeface="Avenir Book"/>
              <a:cs typeface="Avenir Book"/>
            </a:endParaRPr>
          </a:p>
          <a:p>
            <a:pPr algn="r"/>
            <a:r>
              <a:rPr lang="en-US" sz="2000" dirty="0" smtClean="0">
                <a:solidFill>
                  <a:srgbClr val="FAC090"/>
                </a:solidFill>
                <a:latin typeface="Avenir Book"/>
                <a:cs typeface="Avenir Book"/>
              </a:rPr>
              <a:t>Acts 15:10</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252575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effectLst>
                  <a:glow rad="101600">
                    <a:schemeClr val="accent6">
                      <a:satMod val="175000"/>
                      <a:alpha val="40000"/>
                    </a:schemeClr>
                  </a:glow>
                </a:effectLst>
                <a:latin typeface="Avenir Book"/>
                <a:cs typeface="Avenir Book"/>
              </a:rPr>
              <a:t>2</a:t>
            </a:r>
            <a:r>
              <a:rPr lang="en-US" sz="2600" dirty="0">
                <a:solidFill>
                  <a:srgbClr val="FAC090"/>
                </a:solidFill>
                <a:effectLst>
                  <a:glow rad="101600">
                    <a:schemeClr val="accent6">
                      <a:satMod val="175000"/>
                      <a:alpha val="40000"/>
                    </a:schemeClr>
                  </a:glow>
                </a:effectLst>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Tree>
    <p:extLst>
      <p:ext uri="{BB962C8B-B14F-4D97-AF65-F5344CB8AC3E}">
        <p14:creationId xmlns:p14="http://schemas.microsoft.com/office/powerpoint/2010/main" val="383069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effectLst>
                  <a:glow rad="101600">
                    <a:schemeClr val="accent6">
                      <a:satMod val="175000"/>
                      <a:alpha val="40000"/>
                    </a:schemeClr>
                  </a:glow>
                </a:effectLst>
                <a:latin typeface="Avenir Book"/>
                <a:cs typeface="Avenir Book"/>
              </a:rPr>
              <a:t>3</a:t>
            </a:r>
            <a:r>
              <a:rPr lang="en-US" sz="2600" dirty="0">
                <a:solidFill>
                  <a:srgbClr val="FAC090"/>
                </a:solidFill>
                <a:effectLst>
                  <a:glow rad="101600">
                    <a:schemeClr val="accent6">
                      <a:satMod val="175000"/>
                      <a:alpha val="40000"/>
                    </a:schemeClr>
                  </a:glow>
                </a:effectLst>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
        <p:nvSpPr>
          <p:cNvPr id="5" name="TextBox 4"/>
          <p:cNvSpPr txBox="1">
            <a:spLocks/>
          </p:cNvSpPr>
          <p:nvPr/>
        </p:nvSpPr>
        <p:spPr>
          <a:xfrm>
            <a:off x="288858" y="2894168"/>
            <a:ext cx="6047785"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“receives circumcision”</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66159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4255</TotalTime>
  <Words>2721</Words>
  <Application>Microsoft Macintosh PowerPoint</Application>
  <PresentationFormat>On-screen Show (4:3)</PresentationFormat>
  <Paragraphs>62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206</cp:revision>
  <dcterms:created xsi:type="dcterms:W3CDTF">2015-04-28T09:11:35Z</dcterms:created>
  <dcterms:modified xsi:type="dcterms:W3CDTF">2015-09-30T21:16:46Z</dcterms:modified>
</cp:coreProperties>
</file>