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70" r:id="rId3"/>
    <p:sldId id="273" r:id="rId4"/>
    <p:sldId id="256" r:id="rId5"/>
    <p:sldId id="265" r:id="rId6"/>
    <p:sldId id="259" r:id="rId7"/>
    <p:sldId id="275" r:id="rId8"/>
    <p:sldId id="278" r:id="rId9"/>
    <p:sldId id="297" r:id="rId10"/>
    <p:sldId id="296" r:id="rId11"/>
    <p:sldId id="280" r:id="rId12"/>
    <p:sldId id="279" r:id="rId13"/>
    <p:sldId id="267" r:id="rId14"/>
    <p:sldId id="276" r:id="rId15"/>
    <p:sldId id="277" r:id="rId16"/>
    <p:sldId id="283" r:id="rId17"/>
    <p:sldId id="284" r:id="rId18"/>
    <p:sldId id="286" r:id="rId19"/>
    <p:sldId id="285" r:id="rId20"/>
    <p:sldId id="290" r:id="rId21"/>
    <p:sldId id="291" r:id="rId22"/>
    <p:sldId id="287" r:id="rId23"/>
    <p:sldId id="288" r:id="rId24"/>
    <p:sldId id="289" r:id="rId25"/>
    <p:sldId id="292" r:id="rId26"/>
    <p:sldId id="293" r:id="rId27"/>
    <p:sldId id="294" r:id="rId28"/>
    <p:sldId id="295"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111E"/>
    <a:srgbClr val="FFB71F"/>
    <a:srgbClr val="E4B62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12" d="100"/>
          <a:sy n="112" d="100"/>
        </p:scale>
        <p:origin x="-2080"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F8CFFF-749A-B344-B286-F6ACF9F2D41B}" type="datetimeFigureOut">
              <a:rPr lang="en-US" smtClean="0"/>
              <a:t>4/8/15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3796710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F8CFFF-749A-B344-B286-F6ACF9F2D41B}" type="datetimeFigureOut">
              <a:rPr lang="en-US" smtClean="0"/>
              <a:t>4/8/15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402678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F8CFFF-749A-B344-B286-F6ACF9F2D41B}" type="datetimeFigureOut">
              <a:rPr lang="en-US" smtClean="0"/>
              <a:t>4/8/15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2464319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F8CFFF-749A-B344-B286-F6ACF9F2D41B}" type="datetimeFigureOut">
              <a:rPr lang="en-US" smtClean="0"/>
              <a:t>4/8/15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2193420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F8CFFF-749A-B344-B286-F6ACF9F2D41B}" type="datetimeFigureOut">
              <a:rPr lang="en-US" smtClean="0"/>
              <a:t>4/8/15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985869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F8CFFF-749A-B344-B286-F6ACF9F2D41B}" type="datetimeFigureOut">
              <a:rPr lang="en-US" smtClean="0"/>
              <a:t>4/8/15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919562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F8CFFF-749A-B344-B286-F6ACF9F2D41B}" type="datetimeFigureOut">
              <a:rPr lang="en-US" smtClean="0"/>
              <a:t>4/8/15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2646957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F8CFFF-749A-B344-B286-F6ACF9F2D41B}" type="datetimeFigureOut">
              <a:rPr lang="en-US" smtClean="0"/>
              <a:t>4/8/15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780130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F8CFFF-749A-B344-B286-F6ACF9F2D41B}" type="datetimeFigureOut">
              <a:rPr lang="en-US" smtClean="0"/>
              <a:t>4/8/15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2974881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F8CFFF-749A-B344-B286-F6ACF9F2D41B}" type="datetimeFigureOut">
              <a:rPr lang="en-US" smtClean="0"/>
              <a:t>4/8/15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3387936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F8CFFF-749A-B344-B286-F6ACF9F2D41B}" type="datetimeFigureOut">
              <a:rPr lang="en-US" smtClean="0"/>
              <a:t>4/8/15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1057EB-7ABE-9F4A-BBD1-D2DDA9009BED}" type="slidenum">
              <a:rPr lang="en-US" smtClean="0"/>
              <a:t>‹#›</a:t>
            </a:fld>
            <a:endParaRPr lang="en-US"/>
          </a:p>
        </p:txBody>
      </p:sp>
    </p:spTree>
    <p:extLst>
      <p:ext uri="{BB962C8B-B14F-4D97-AF65-F5344CB8AC3E}">
        <p14:creationId xmlns:p14="http://schemas.microsoft.com/office/powerpoint/2010/main" val="1940308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F8CFFF-749A-B344-B286-F6ACF9F2D41B}" type="datetimeFigureOut">
              <a:rPr lang="en-US" smtClean="0"/>
              <a:t>4/8/15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1057EB-7ABE-9F4A-BBD1-D2DDA9009BED}" type="slidenum">
              <a:rPr lang="en-US" smtClean="0"/>
              <a:t>‹#›</a:t>
            </a:fld>
            <a:endParaRPr lang="en-US"/>
          </a:p>
        </p:txBody>
      </p:sp>
    </p:spTree>
    <p:extLst>
      <p:ext uri="{BB962C8B-B14F-4D97-AF65-F5344CB8AC3E}">
        <p14:creationId xmlns:p14="http://schemas.microsoft.com/office/powerpoint/2010/main" val="481450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1971698" y="3934180"/>
            <a:ext cx="5200605" cy="584776"/>
          </a:xfrm>
          <a:prstGeom prst="rect">
            <a:avLst/>
          </a:prstGeom>
          <a:noFill/>
        </p:spPr>
        <p:txBody>
          <a:bodyPr wrap="square" rtlCol="0">
            <a:spAutoFit/>
            <a:scene3d>
              <a:camera prst="orthographicFront"/>
              <a:lightRig rig="threePt" dir="t"/>
            </a:scene3d>
            <a:sp3d extrusionH="57150">
              <a:bevelT w="38100" h="38100" prst="convex"/>
            </a:sp3d>
          </a:bodyPr>
          <a:lstStyle/>
          <a:p>
            <a:pPr algn="ctr"/>
            <a:r>
              <a:rPr lang="en-US" sz="3200" dirty="0" smtClean="0">
                <a:solidFill>
                  <a:schemeClr val="bg2">
                    <a:lumMod val="75000"/>
                  </a:schemeClr>
                </a:solidFill>
                <a:latin typeface="Avenir Book"/>
                <a:cs typeface="Avenir Book"/>
              </a:rPr>
              <a:t>INTRODUCTION - PART II</a:t>
            </a:r>
          </a:p>
        </p:txBody>
      </p:sp>
    </p:spTree>
    <p:extLst>
      <p:ext uri="{BB962C8B-B14F-4D97-AF65-F5344CB8AC3E}">
        <p14:creationId xmlns:p14="http://schemas.microsoft.com/office/powerpoint/2010/main" val="1969983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PURPOSE</a:t>
            </a:r>
            <a:endParaRPr lang="en-US" sz="3200" dirty="0">
              <a:solidFill>
                <a:schemeClr val="bg2">
                  <a:lumMod val="75000"/>
                </a:schemeClr>
              </a:solidFill>
              <a:latin typeface="Avenir Book"/>
              <a:cs typeface="Avenir Book"/>
            </a:endParaRPr>
          </a:p>
        </p:txBody>
      </p:sp>
      <p:sp>
        <p:nvSpPr>
          <p:cNvPr id="5" name="TextBox 4"/>
          <p:cNvSpPr txBox="1"/>
          <p:nvPr/>
        </p:nvSpPr>
        <p:spPr>
          <a:xfrm>
            <a:off x="756919" y="1473216"/>
            <a:ext cx="3225801" cy="46166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dirty="0" smtClean="0">
                <a:solidFill>
                  <a:schemeClr val="bg2">
                    <a:lumMod val="75000"/>
                  </a:schemeClr>
                </a:solidFill>
                <a:latin typeface="Avenir Book"/>
                <a:cs typeface="Avenir Book"/>
              </a:rPr>
              <a:t>Acts 15:1</a:t>
            </a:r>
          </a:p>
        </p:txBody>
      </p:sp>
      <p:sp>
        <p:nvSpPr>
          <p:cNvPr id="6" name="TextBox 5"/>
          <p:cNvSpPr txBox="1"/>
          <p:nvPr/>
        </p:nvSpPr>
        <p:spPr>
          <a:xfrm>
            <a:off x="647700" y="2311364"/>
            <a:ext cx="7848601" cy="1815882"/>
          </a:xfrm>
          <a:prstGeom prst="rect">
            <a:avLst/>
          </a:prstGeom>
          <a:noFill/>
        </p:spPr>
        <p:txBody>
          <a:bodyPr wrap="square" rtlCol="0">
            <a:spAutoFit/>
            <a:scene3d>
              <a:camera prst="orthographicFront"/>
              <a:lightRig rig="threePt" dir="t"/>
            </a:scene3d>
            <a:sp3d extrusionH="57150">
              <a:bevelT w="38100" h="38100" prst="convex"/>
            </a:sp3d>
          </a:bodyPr>
          <a:lstStyle/>
          <a:p>
            <a:r>
              <a:rPr lang="en-US" sz="2800" dirty="0" smtClean="0">
                <a:solidFill>
                  <a:schemeClr val="bg2">
                    <a:lumMod val="75000"/>
                  </a:schemeClr>
                </a:solidFill>
                <a:latin typeface="Avenir Book"/>
                <a:cs typeface="Avenir Book"/>
              </a:rPr>
              <a:t>And </a:t>
            </a:r>
            <a:r>
              <a:rPr lang="en-US" sz="2800" dirty="0">
                <a:solidFill>
                  <a:schemeClr val="bg2">
                    <a:lumMod val="75000"/>
                  </a:schemeClr>
                </a:solidFill>
                <a:latin typeface="Avenir Book"/>
                <a:cs typeface="Avenir Book"/>
              </a:rPr>
              <a:t>some men came down from Judea and began teaching the brethren, “Unless you are circumcised according to the custom of Moses, you cannot be saved.” </a:t>
            </a:r>
          </a:p>
        </p:txBody>
      </p:sp>
      <p:sp>
        <p:nvSpPr>
          <p:cNvPr id="7" name="TextBox 6"/>
          <p:cNvSpPr txBox="1"/>
          <p:nvPr/>
        </p:nvSpPr>
        <p:spPr>
          <a:xfrm>
            <a:off x="5331769" y="5983123"/>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pPr algn="r"/>
            <a:r>
              <a:rPr lang="en-US" sz="3200" dirty="0" smtClean="0">
                <a:solidFill>
                  <a:schemeClr val="bg2">
                    <a:lumMod val="75000"/>
                  </a:schemeClr>
                </a:solidFill>
                <a:latin typeface="Avenir Book"/>
                <a:cs typeface="Avenir Book"/>
              </a:rPr>
              <a:t>NEW MATERIAL</a:t>
            </a:r>
            <a:endParaRPr lang="en-US" sz="3200" dirty="0">
              <a:solidFill>
                <a:schemeClr val="bg2">
                  <a:lumMod val="75000"/>
                </a:schemeClr>
              </a:solidFill>
              <a:latin typeface="Avenir Book"/>
              <a:cs typeface="Avenir Book"/>
            </a:endParaRPr>
          </a:p>
        </p:txBody>
      </p:sp>
    </p:spTree>
    <p:extLst>
      <p:ext uri="{BB962C8B-B14F-4D97-AF65-F5344CB8AC3E}">
        <p14:creationId xmlns:p14="http://schemas.microsoft.com/office/powerpoint/2010/main" val="370674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PURPOSE</a:t>
            </a:r>
            <a:endParaRPr lang="en-US" sz="3200" dirty="0">
              <a:solidFill>
                <a:schemeClr val="bg2">
                  <a:lumMod val="75000"/>
                </a:schemeClr>
              </a:solidFill>
              <a:latin typeface="Avenir Book"/>
              <a:cs typeface="Avenir Book"/>
            </a:endParaRPr>
          </a:p>
        </p:txBody>
      </p:sp>
      <p:sp>
        <p:nvSpPr>
          <p:cNvPr id="5" name="TextBox 4"/>
          <p:cNvSpPr txBox="1"/>
          <p:nvPr/>
        </p:nvSpPr>
        <p:spPr>
          <a:xfrm>
            <a:off x="756919" y="1473216"/>
            <a:ext cx="3225801" cy="46166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dirty="0" smtClean="0">
                <a:solidFill>
                  <a:schemeClr val="bg2">
                    <a:lumMod val="75000"/>
                  </a:schemeClr>
                </a:solidFill>
                <a:latin typeface="Avenir Book"/>
                <a:cs typeface="Avenir Book"/>
              </a:rPr>
              <a:t>Galatians 1:6-7</a:t>
            </a:r>
          </a:p>
        </p:txBody>
      </p:sp>
      <p:sp>
        <p:nvSpPr>
          <p:cNvPr id="6" name="TextBox 5"/>
          <p:cNvSpPr txBox="1"/>
          <p:nvPr/>
        </p:nvSpPr>
        <p:spPr>
          <a:xfrm>
            <a:off x="647700" y="2311364"/>
            <a:ext cx="7848601" cy="2246769"/>
          </a:xfrm>
          <a:prstGeom prst="rect">
            <a:avLst/>
          </a:prstGeom>
          <a:noFill/>
        </p:spPr>
        <p:txBody>
          <a:bodyPr wrap="square" rtlCol="0">
            <a:spAutoFit/>
            <a:scene3d>
              <a:camera prst="orthographicFront"/>
              <a:lightRig rig="threePt" dir="t"/>
            </a:scene3d>
            <a:sp3d extrusionH="57150">
              <a:bevelT w="38100" h="38100" prst="convex"/>
            </a:sp3d>
          </a:bodyPr>
          <a:lstStyle/>
          <a:p>
            <a:r>
              <a:rPr lang="en-US" sz="2800" dirty="0" smtClean="0">
                <a:solidFill>
                  <a:schemeClr val="bg2">
                    <a:lumMod val="75000"/>
                  </a:schemeClr>
                </a:solidFill>
                <a:latin typeface="Avenir Book"/>
                <a:cs typeface="Avenir Book"/>
              </a:rPr>
              <a:t>I </a:t>
            </a:r>
            <a:r>
              <a:rPr lang="en-US" sz="2800" dirty="0">
                <a:solidFill>
                  <a:schemeClr val="bg2">
                    <a:lumMod val="75000"/>
                  </a:schemeClr>
                </a:solidFill>
                <a:latin typeface="Avenir Book"/>
                <a:cs typeface="Avenir Book"/>
              </a:rPr>
              <a:t>am amazed that you are so quickly deserting Him who called you by the grace of Christ, for a different gospel</a:t>
            </a:r>
            <a:r>
              <a:rPr lang="en-US" sz="2800" dirty="0" smtClean="0">
                <a:solidFill>
                  <a:schemeClr val="bg2">
                    <a:lumMod val="75000"/>
                  </a:schemeClr>
                </a:solidFill>
                <a:latin typeface="Avenir Book"/>
                <a:cs typeface="Avenir Book"/>
              </a:rPr>
              <a:t>; </a:t>
            </a:r>
            <a:r>
              <a:rPr lang="en-US" sz="2800" dirty="0">
                <a:solidFill>
                  <a:schemeClr val="bg2">
                    <a:lumMod val="75000"/>
                  </a:schemeClr>
                </a:solidFill>
                <a:latin typeface="Avenir Book"/>
                <a:cs typeface="Avenir Book"/>
              </a:rPr>
              <a:t>which is really not another; only there are some who are disturbing you, and want to distort the gospel of Christ. </a:t>
            </a:r>
          </a:p>
        </p:txBody>
      </p:sp>
    </p:spTree>
    <p:extLst>
      <p:ext uri="{BB962C8B-B14F-4D97-AF65-F5344CB8AC3E}">
        <p14:creationId xmlns:p14="http://schemas.microsoft.com/office/powerpoint/2010/main" val="321004192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THEME</a:t>
            </a:r>
            <a:endParaRPr lang="en-US" sz="3200" dirty="0">
              <a:solidFill>
                <a:schemeClr val="bg2">
                  <a:lumMod val="75000"/>
                </a:schemeClr>
              </a:solidFill>
              <a:latin typeface="Avenir Book"/>
              <a:cs typeface="Avenir Book"/>
            </a:endParaRPr>
          </a:p>
        </p:txBody>
      </p:sp>
      <p:sp>
        <p:nvSpPr>
          <p:cNvPr id="5" name="TextBox 4"/>
          <p:cNvSpPr txBox="1"/>
          <p:nvPr/>
        </p:nvSpPr>
        <p:spPr>
          <a:xfrm>
            <a:off x="756919" y="1473216"/>
            <a:ext cx="3225801" cy="46166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dirty="0" smtClean="0">
                <a:solidFill>
                  <a:schemeClr val="bg2">
                    <a:lumMod val="75000"/>
                  </a:schemeClr>
                </a:solidFill>
                <a:latin typeface="Avenir Book"/>
                <a:cs typeface="Avenir Book"/>
              </a:rPr>
              <a:t>Freedom in Christ</a:t>
            </a:r>
          </a:p>
        </p:txBody>
      </p:sp>
      <p:sp>
        <p:nvSpPr>
          <p:cNvPr id="7" name="TextBox 6"/>
          <p:cNvSpPr txBox="1"/>
          <p:nvPr/>
        </p:nvSpPr>
        <p:spPr>
          <a:xfrm>
            <a:off x="647700" y="2311364"/>
            <a:ext cx="7848601" cy="1815882"/>
          </a:xfrm>
          <a:prstGeom prst="rect">
            <a:avLst/>
          </a:prstGeom>
          <a:noFill/>
        </p:spPr>
        <p:txBody>
          <a:bodyPr wrap="square" rtlCol="0">
            <a:spAutoFit/>
            <a:scene3d>
              <a:camera prst="orthographicFront"/>
              <a:lightRig rig="threePt" dir="t"/>
            </a:scene3d>
            <a:sp3d extrusionH="57150">
              <a:bevelT w="38100" h="38100" prst="convex"/>
            </a:sp3d>
          </a:bodyPr>
          <a:lstStyle/>
          <a:p>
            <a:r>
              <a:rPr lang="en-US" sz="2800" dirty="0" smtClean="0">
                <a:solidFill>
                  <a:schemeClr val="bg2">
                    <a:lumMod val="75000"/>
                  </a:schemeClr>
                </a:solidFill>
                <a:latin typeface="Avenir Book"/>
                <a:cs typeface="Avenir Book"/>
              </a:rPr>
              <a:t>It </a:t>
            </a:r>
            <a:r>
              <a:rPr lang="en-US" sz="2800" dirty="0">
                <a:solidFill>
                  <a:schemeClr val="bg2">
                    <a:lumMod val="75000"/>
                  </a:schemeClr>
                </a:solidFill>
                <a:latin typeface="Avenir Book"/>
                <a:cs typeface="Avenir Book"/>
              </a:rPr>
              <a:t>was for freedom that Christ set us free; therefore keep standing firm and do not be subject again to a yoke of slavery. </a:t>
            </a:r>
            <a:endParaRPr lang="en-US" sz="2800" dirty="0" smtClean="0">
              <a:solidFill>
                <a:schemeClr val="bg2">
                  <a:lumMod val="75000"/>
                </a:schemeClr>
              </a:solidFill>
              <a:latin typeface="Avenir Book"/>
              <a:cs typeface="Avenir Book"/>
            </a:endParaRPr>
          </a:p>
          <a:p>
            <a:pPr algn="r"/>
            <a:r>
              <a:rPr lang="en-US" sz="2800" dirty="0" smtClean="0">
                <a:solidFill>
                  <a:schemeClr val="bg2">
                    <a:lumMod val="75000"/>
                  </a:schemeClr>
                </a:solidFill>
                <a:latin typeface="Avenir Book"/>
                <a:cs typeface="Avenir Book"/>
              </a:rPr>
              <a:t>Gal. 5:1</a:t>
            </a:r>
            <a:endParaRPr lang="en-US" sz="2800" dirty="0">
              <a:solidFill>
                <a:schemeClr val="bg2">
                  <a:lumMod val="75000"/>
                </a:schemeClr>
              </a:solidFill>
              <a:latin typeface="Avenir Book"/>
              <a:cs typeface="Avenir Book"/>
            </a:endParaRPr>
          </a:p>
        </p:txBody>
      </p:sp>
    </p:spTree>
    <p:extLst>
      <p:ext uri="{BB962C8B-B14F-4D97-AF65-F5344CB8AC3E}">
        <p14:creationId xmlns:p14="http://schemas.microsoft.com/office/powerpoint/2010/main" val="372011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KEY VERSE</a:t>
            </a:r>
            <a:endParaRPr lang="en-US" sz="3200" dirty="0">
              <a:solidFill>
                <a:schemeClr val="bg2">
                  <a:lumMod val="75000"/>
                </a:schemeClr>
              </a:solidFill>
              <a:latin typeface="Avenir Book"/>
              <a:cs typeface="Avenir Book"/>
            </a:endParaRPr>
          </a:p>
        </p:txBody>
      </p:sp>
      <p:sp>
        <p:nvSpPr>
          <p:cNvPr id="5" name="TextBox 4"/>
          <p:cNvSpPr txBox="1"/>
          <p:nvPr/>
        </p:nvSpPr>
        <p:spPr>
          <a:xfrm>
            <a:off x="647700" y="2311364"/>
            <a:ext cx="7848601" cy="3108544"/>
          </a:xfrm>
          <a:prstGeom prst="rect">
            <a:avLst/>
          </a:prstGeom>
          <a:noFill/>
        </p:spPr>
        <p:txBody>
          <a:bodyPr wrap="square" rtlCol="0">
            <a:spAutoFit/>
            <a:scene3d>
              <a:camera prst="orthographicFront"/>
              <a:lightRig rig="threePt" dir="t"/>
            </a:scene3d>
            <a:sp3d extrusionH="57150">
              <a:bevelT w="38100" h="38100" prst="convex"/>
            </a:sp3d>
          </a:bodyPr>
          <a:lstStyle/>
          <a:p>
            <a:r>
              <a:rPr lang="en-US" sz="2800" dirty="0" smtClean="0">
                <a:solidFill>
                  <a:schemeClr val="bg2">
                    <a:lumMod val="75000"/>
                  </a:schemeClr>
                </a:solidFill>
                <a:latin typeface="Avenir Book"/>
                <a:cs typeface="Avenir Book"/>
              </a:rPr>
              <a:t>…nevertheless knowing that a man is not justified by the works of the Law but through faith in Christ Jesus, even we have believed in Christ Jesus, that we may be justified by faith in Christ, and not by the works of the Law; since by the works of the Law shall no flesh be justified. </a:t>
            </a:r>
          </a:p>
        </p:txBody>
      </p:sp>
      <p:sp>
        <p:nvSpPr>
          <p:cNvPr id="6" name="TextBox 5"/>
          <p:cNvSpPr txBox="1"/>
          <p:nvPr/>
        </p:nvSpPr>
        <p:spPr>
          <a:xfrm>
            <a:off x="756919" y="1473216"/>
            <a:ext cx="3225801" cy="46166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dirty="0" smtClean="0">
                <a:solidFill>
                  <a:schemeClr val="bg2">
                    <a:lumMod val="75000"/>
                  </a:schemeClr>
                </a:solidFill>
                <a:latin typeface="Avenir Book"/>
                <a:cs typeface="Avenir Book"/>
              </a:rPr>
              <a:t>Galatians 2:16</a:t>
            </a:r>
          </a:p>
        </p:txBody>
      </p:sp>
    </p:spTree>
    <p:extLst>
      <p:ext uri="{BB962C8B-B14F-4D97-AF65-F5344CB8AC3E}">
        <p14:creationId xmlns:p14="http://schemas.microsoft.com/office/powerpoint/2010/main" val="17999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OUTLINE</a:t>
            </a:r>
            <a:endParaRPr lang="en-US" sz="3200" dirty="0">
              <a:solidFill>
                <a:schemeClr val="bg2">
                  <a:lumMod val="75000"/>
                </a:schemeClr>
              </a:solidFill>
              <a:latin typeface="Avenir Book"/>
              <a:cs typeface="Avenir Book"/>
            </a:endParaRPr>
          </a:p>
        </p:txBody>
      </p:sp>
      <p:sp>
        <p:nvSpPr>
          <p:cNvPr id="5" name="TextBox 4"/>
          <p:cNvSpPr txBox="1"/>
          <p:nvPr/>
        </p:nvSpPr>
        <p:spPr>
          <a:xfrm>
            <a:off x="647700" y="1585604"/>
            <a:ext cx="7848601" cy="4893647"/>
          </a:xfrm>
          <a:prstGeom prst="rect">
            <a:avLst/>
          </a:prstGeom>
          <a:noFill/>
        </p:spPr>
        <p:txBody>
          <a:bodyPr wrap="square" rtlCol="0">
            <a:spAutoFit/>
            <a:scene3d>
              <a:camera prst="orthographicFront"/>
              <a:lightRig rig="threePt" dir="t"/>
            </a:scene3d>
            <a:sp3d extrusionH="57150">
              <a:bevelT w="38100" h="38100" prst="convex"/>
            </a:sp3d>
          </a:bodyPr>
          <a:lstStyle/>
          <a:p>
            <a:pPr marL="342900" indent="-342900">
              <a:buFont typeface="Wingdings" charset="2"/>
              <a:buChar char="§"/>
            </a:pPr>
            <a:r>
              <a:rPr lang="en-US" sz="2400" b="1" u="sng" dirty="0" smtClean="0">
                <a:solidFill>
                  <a:schemeClr val="bg2">
                    <a:lumMod val="75000"/>
                  </a:schemeClr>
                </a:solidFill>
                <a:latin typeface="Avenir Book"/>
                <a:cs typeface="Avenir Book"/>
              </a:rPr>
              <a:t>Personal Portion</a:t>
            </a:r>
            <a:r>
              <a:rPr lang="en-US" sz="2400" dirty="0">
                <a:solidFill>
                  <a:schemeClr val="bg2">
                    <a:lumMod val="75000"/>
                  </a:schemeClr>
                </a:solidFill>
                <a:latin typeface="Avenir Book"/>
                <a:cs typeface="Avenir Book"/>
              </a:rPr>
              <a:t>: </a:t>
            </a:r>
            <a:r>
              <a:rPr lang="en-US" sz="2400" i="1" dirty="0">
                <a:solidFill>
                  <a:schemeClr val="bg2">
                    <a:lumMod val="75000"/>
                  </a:schemeClr>
                </a:solidFill>
                <a:effectLst>
                  <a:glow rad="101600">
                    <a:schemeClr val="accent6">
                      <a:satMod val="175000"/>
                      <a:alpha val="40000"/>
                    </a:schemeClr>
                  </a:glow>
                </a:effectLst>
                <a:latin typeface="Avenir Book"/>
                <a:cs typeface="Avenir Book"/>
              </a:rPr>
              <a:t>The </a:t>
            </a:r>
            <a:r>
              <a:rPr lang="en-US" sz="2400" i="1" dirty="0" smtClean="0">
                <a:solidFill>
                  <a:schemeClr val="bg2">
                    <a:lumMod val="75000"/>
                  </a:schemeClr>
                </a:solidFill>
                <a:effectLst>
                  <a:glow rad="101600">
                    <a:schemeClr val="accent6">
                      <a:satMod val="175000"/>
                      <a:alpha val="40000"/>
                    </a:schemeClr>
                  </a:glow>
                </a:effectLst>
                <a:latin typeface="Avenir Book"/>
                <a:cs typeface="Avenir Book"/>
              </a:rPr>
              <a:t>Apostle </a:t>
            </a:r>
            <a:r>
              <a:rPr lang="en-US" sz="2400" i="1" dirty="0">
                <a:solidFill>
                  <a:schemeClr val="bg2">
                    <a:lumMod val="75000"/>
                  </a:schemeClr>
                </a:solidFill>
                <a:effectLst>
                  <a:glow rad="101600">
                    <a:schemeClr val="accent6">
                      <a:satMod val="175000"/>
                      <a:alpha val="40000"/>
                    </a:schemeClr>
                  </a:glow>
                </a:effectLst>
                <a:latin typeface="Avenir Book"/>
                <a:cs typeface="Avenir Book"/>
              </a:rPr>
              <a:t>of </a:t>
            </a:r>
            <a:r>
              <a:rPr lang="en-US" sz="2400" i="1" dirty="0" smtClean="0">
                <a:solidFill>
                  <a:schemeClr val="bg2">
                    <a:lumMod val="75000"/>
                  </a:schemeClr>
                </a:solidFill>
                <a:effectLst>
                  <a:glow rad="101600">
                    <a:schemeClr val="accent6">
                      <a:satMod val="175000"/>
                      <a:alpha val="40000"/>
                    </a:schemeClr>
                  </a:glow>
                </a:effectLst>
                <a:latin typeface="Avenir Book"/>
                <a:cs typeface="Avenir Book"/>
              </a:rPr>
              <a:t>Liberty</a:t>
            </a:r>
            <a:r>
              <a:rPr lang="en-US" sz="2400" dirty="0">
                <a:solidFill>
                  <a:schemeClr val="bg2">
                    <a:lumMod val="75000"/>
                  </a:schemeClr>
                </a:solidFill>
                <a:effectLst>
                  <a:glow rad="101600">
                    <a:schemeClr val="accent6">
                      <a:satMod val="175000"/>
                      <a:alpha val="40000"/>
                    </a:schemeClr>
                  </a:glow>
                </a:effectLst>
                <a:latin typeface="Avenir Book"/>
                <a:cs typeface="Avenir Book"/>
              </a:rPr>
              <a:t>. </a:t>
            </a:r>
            <a:r>
              <a:rPr lang="en-US" sz="2400" dirty="0">
                <a:solidFill>
                  <a:schemeClr val="bg2">
                    <a:lumMod val="75000"/>
                  </a:schemeClr>
                </a:solidFill>
                <a:latin typeface="Avenir Book"/>
                <a:cs typeface="Avenir Book"/>
              </a:rPr>
              <a:t>Paul shows that he is an apostle equal in authority and knowledge to Peter, James, and John. </a:t>
            </a:r>
            <a:r>
              <a:rPr lang="en-US" sz="2400" u="sng" dirty="0" smtClean="0">
                <a:solidFill>
                  <a:schemeClr val="bg2">
                    <a:lumMod val="75000"/>
                  </a:schemeClr>
                </a:solidFill>
                <a:latin typeface="Avenir Book"/>
                <a:cs typeface="Avenir Book"/>
              </a:rPr>
              <a:t>Chapters 1-2</a:t>
            </a:r>
            <a:r>
              <a:rPr lang="en-US" sz="2400" dirty="0" smtClean="0">
                <a:solidFill>
                  <a:schemeClr val="bg2">
                    <a:lumMod val="75000"/>
                  </a:schemeClr>
                </a:solidFill>
                <a:latin typeface="Avenir Book"/>
                <a:cs typeface="Avenir Book"/>
              </a:rPr>
              <a:t>. </a:t>
            </a:r>
            <a:endParaRPr lang="en-US" sz="2400" dirty="0">
              <a:solidFill>
                <a:schemeClr val="bg2">
                  <a:lumMod val="75000"/>
                </a:schemeClr>
              </a:solidFill>
              <a:latin typeface="Avenir Book"/>
              <a:cs typeface="Avenir Book"/>
            </a:endParaRPr>
          </a:p>
          <a:p>
            <a:pPr marL="342900" indent="-342900">
              <a:buFont typeface="Wingdings" charset="2"/>
              <a:buChar char="§"/>
            </a:pPr>
            <a:endParaRPr lang="en-US" sz="2400" dirty="0" smtClean="0">
              <a:solidFill>
                <a:schemeClr val="bg2">
                  <a:lumMod val="75000"/>
                </a:schemeClr>
              </a:solidFill>
              <a:latin typeface="Avenir Book"/>
              <a:cs typeface="Avenir Book"/>
            </a:endParaRPr>
          </a:p>
          <a:p>
            <a:pPr marL="342900" indent="-342900">
              <a:buFont typeface="Wingdings" charset="2"/>
              <a:buChar char="§"/>
            </a:pPr>
            <a:r>
              <a:rPr lang="en-US" sz="2400" u="sng" dirty="0" smtClean="0">
                <a:solidFill>
                  <a:schemeClr val="bg2">
                    <a:lumMod val="75000"/>
                  </a:schemeClr>
                </a:solidFill>
                <a:latin typeface="Avenir Book"/>
                <a:cs typeface="Avenir Book"/>
              </a:rPr>
              <a:t>Doctrinal Portion</a:t>
            </a:r>
            <a:r>
              <a:rPr lang="en-US" sz="2400" dirty="0">
                <a:solidFill>
                  <a:schemeClr val="bg2">
                    <a:lumMod val="75000"/>
                  </a:schemeClr>
                </a:solidFill>
                <a:latin typeface="Avenir Book"/>
                <a:cs typeface="Avenir Book"/>
              </a:rPr>
              <a:t>: </a:t>
            </a:r>
            <a:r>
              <a:rPr lang="en-US" sz="2400" i="1" dirty="0">
                <a:solidFill>
                  <a:schemeClr val="bg2">
                    <a:lumMod val="75000"/>
                  </a:schemeClr>
                </a:solidFill>
                <a:effectLst>
                  <a:glow rad="101600">
                    <a:schemeClr val="accent6">
                      <a:satMod val="175000"/>
                      <a:alpha val="40000"/>
                    </a:schemeClr>
                  </a:glow>
                </a:effectLst>
                <a:latin typeface="Avenir Book"/>
                <a:cs typeface="Avenir Book"/>
              </a:rPr>
              <a:t>The </a:t>
            </a:r>
            <a:r>
              <a:rPr lang="en-US" sz="2400" i="1" dirty="0" smtClean="0">
                <a:solidFill>
                  <a:schemeClr val="bg2">
                    <a:lumMod val="75000"/>
                  </a:schemeClr>
                </a:solidFill>
                <a:effectLst>
                  <a:glow rad="101600">
                    <a:schemeClr val="accent6">
                      <a:satMod val="175000"/>
                      <a:alpha val="40000"/>
                    </a:schemeClr>
                  </a:glow>
                </a:effectLst>
                <a:latin typeface="Avenir Book"/>
                <a:cs typeface="Avenir Book"/>
              </a:rPr>
              <a:t>Doctrine </a:t>
            </a:r>
            <a:r>
              <a:rPr lang="en-US" sz="2400" i="1" dirty="0">
                <a:solidFill>
                  <a:schemeClr val="bg2">
                    <a:lumMod val="75000"/>
                  </a:schemeClr>
                </a:solidFill>
                <a:effectLst>
                  <a:glow rad="101600">
                    <a:schemeClr val="accent6">
                      <a:satMod val="175000"/>
                      <a:alpha val="40000"/>
                    </a:schemeClr>
                  </a:glow>
                </a:effectLst>
                <a:latin typeface="Avenir Book"/>
                <a:cs typeface="Avenir Book"/>
              </a:rPr>
              <a:t>of </a:t>
            </a:r>
            <a:r>
              <a:rPr lang="en-US" sz="2400" i="1" dirty="0" smtClean="0">
                <a:solidFill>
                  <a:schemeClr val="bg2">
                    <a:lumMod val="75000"/>
                  </a:schemeClr>
                </a:solidFill>
                <a:effectLst>
                  <a:glow rad="101600">
                    <a:schemeClr val="accent6">
                      <a:satMod val="175000"/>
                      <a:alpha val="40000"/>
                    </a:schemeClr>
                  </a:glow>
                </a:effectLst>
                <a:latin typeface="Avenir Book"/>
                <a:cs typeface="Avenir Book"/>
              </a:rPr>
              <a:t>Liberty</a:t>
            </a:r>
            <a:r>
              <a:rPr lang="en-US" sz="2400" dirty="0">
                <a:solidFill>
                  <a:schemeClr val="bg2">
                    <a:lumMod val="75000"/>
                  </a:schemeClr>
                </a:solidFill>
                <a:effectLst>
                  <a:glow rad="101600">
                    <a:schemeClr val="accent6">
                      <a:satMod val="175000"/>
                      <a:alpha val="40000"/>
                    </a:schemeClr>
                  </a:glow>
                </a:effectLst>
                <a:latin typeface="Avenir Book"/>
                <a:cs typeface="Avenir Book"/>
              </a:rPr>
              <a:t>. </a:t>
            </a:r>
            <a:r>
              <a:rPr lang="en-US" sz="2400" dirty="0">
                <a:solidFill>
                  <a:schemeClr val="bg2">
                    <a:lumMod val="75000"/>
                  </a:schemeClr>
                </a:solidFill>
                <a:latin typeface="Avenir Book"/>
                <a:cs typeface="Avenir Book"/>
              </a:rPr>
              <a:t>Paul shows that justification is by "faith working through love" instead of by "works of law." </a:t>
            </a:r>
            <a:r>
              <a:rPr lang="en-US" sz="2400" u="sng" dirty="0" smtClean="0">
                <a:solidFill>
                  <a:schemeClr val="bg2">
                    <a:lumMod val="75000"/>
                  </a:schemeClr>
                </a:solidFill>
                <a:latin typeface="Avenir Book"/>
                <a:cs typeface="Avenir Book"/>
              </a:rPr>
              <a:t>Chapters 3-4</a:t>
            </a:r>
            <a:r>
              <a:rPr lang="en-US" sz="2400" dirty="0" smtClean="0">
                <a:solidFill>
                  <a:schemeClr val="bg2">
                    <a:lumMod val="75000"/>
                  </a:schemeClr>
                </a:solidFill>
                <a:latin typeface="Avenir Book"/>
                <a:cs typeface="Avenir Book"/>
              </a:rPr>
              <a:t>. </a:t>
            </a:r>
            <a:endParaRPr lang="en-US" sz="2400" dirty="0">
              <a:solidFill>
                <a:schemeClr val="bg2">
                  <a:lumMod val="75000"/>
                </a:schemeClr>
              </a:solidFill>
              <a:latin typeface="Avenir Book"/>
              <a:cs typeface="Avenir Book"/>
            </a:endParaRPr>
          </a:p>
          <a:p>
            <a:pPr marL="342900" indent="-342900">
              <a:buFont typeface="Wingdings" charset="2"/>
              <a:buChar char="§"/>
            </a:pPr>
            <a:endParaRPr lang="en-US" sz="2400" dirty="0" smtClean="0">
              <a:solidFill>
                <a:schemeClr val="bg2">
                  <a:lumMod val="75000"/>
                </a:schemeClr>
              </a:solidFill>
              <a:latin typeface="Avenir Book"/>
              <a:cs typeface="Avenir Book"/>
            </a:endParaRPr>
          </a:p>
          <a:p>
            <a:pPr marL="342900" indent="-342900">
              <a:buFont typeface="Wingdings" charset="2"/>
              <a:buChar char="§"/>
            </a:pPr>
            <a:r>
              <a:rPr lang="en-US" sz="2400" u="sng" dirty="0" smtClean="0">
                <a:solidFill>
                  <a:schemeClr val="bg2">
                    <a:lumMod val="75000"/>
                  </a:schemeClr>
                </a:solidFill>
                <a:latin typeface="Avenir Book"/>
                <a:cs typeface="Avenir Book"/>
              </a:rPr>
              <a:t>Practical Portion</a:t>
            </a:r>
            <a:r>
              <a:rPr lang="en-US" sz="2400" dirty="0">
                <a:solidFill>
                  <a:schemeClr val="bg2">
                    <a:lumMod val="75000"/>
                  </a:schemeClr>
                </a:solidFill>
                <a:latin typeface="Avenir Book"/>
                <a:cs typeface="Avenir Book"/>
              </a:rPr>
              <a:t>: </a:t>
            </a:r>
            <a:r>
              <a:rPr lang="en-US" sz="2400" i="1" dirty="0">
                <a:solidFill>
                  <a:schemeClr val="bg2">
                    <a:lumMod val="75000"/>
                  </a:schemeClr>
                </a:solidFill>
                <a:effectLst>
                  <a:glow rad="101600">
                    <a:schemeClr val="accent6">
                      <a:satMod val="175000"/>
                      <a:alpha val="40000"/>
                    </a:schemeClr>
                  </a:glow>
                </a:effectLst>
                <a:latin typeface="Avenir Book"/>
                <a:cs typeface="Avenir Book"/>
              </a:rPr>
              <a:t>The </a:t>
            </a:r>
            <a:r>
              <a:rPr lang="en-US" sz="2400" i="1" dirty="0" smtClean="0">
                <a:solidFill>
                  <a:schemeClr val="bg2">
                    <a:lumMod val="75000"/>
                  </a:schemeClr>
                </a:solidFill>
                <a:effectLst>
                  <a:glow rad="101600">
                    <a:schemeClr val="accent6">
                      <a:satMod val="175000"/>
                      <a:alpha val="40000"/>
                    </a:schemeClr>
                  </a:glow>
                </a:effectLst>
                <a:latin typeface="Avenir Book"/>
                <a:cs typeface="Avenir Book"/>
              </a:rPr>
              <a:t>Life </a:t>
            </a:r>
            <a:r>
              <a:rPr lang="en-US" sz="2400" i="1" dirty="0">
                <a:solidFill>
                  <a:schemeClr val="bg2">
                    <a:lumMod val="75000"/>
                  </a:schemeClr>
                </a:solidFill>
                <a:effectLst>
                  <a:glow rad="101600">
                    <a:schemeClr val="accent6">
                      <a:satMod val="175000"/>
                      <a:alpha val="40000"/>
                    </a:schemeClr>
                  </a:glow>
                </a:effectLst>
                <a:latin typeface="Avenir Book"/>
                <a:cs typeface="Avenir Book"/>
              </a:rPr>
              <a:t>of </a:t>
            </a:r>
            <a:r>
              <a:rPr lang="en-US" sz="2400" i="1" dirty="0" smtClean="0">
                <a:solidFill>
                  <a:schemeClr val="bg2">
                    <a:lumMod val="75000"/>
                  </a:schemeClr>
                </a:solidFill>
                <a:effectLst>
                  <a:glow rad="101600">
                    <a:schemeClr val="accent6">
                      <a:satMod val="175000"/>
                      <a:alpha val="40000"/>
                    </a:schemeClr>
                  </a:glow>
                </a:effectLst>
                <a:latin typeface="Avenir Book"/>
                <a:cs typeface="Avenir Book"/>
              </a:rPr>
              <a:t>Liberty</a:t>
            </a:r>
            <a:r>
              <a:rPr lang="en-US" sz="2400" dirty="0">
                <a:solidFill>
                  <a:schemeClr val="bg2">
                    <a:lumMod val="75000"/>
                  </a:schemeClr>
                </a:solidFill>
                <a:effectLst>
                  <a:glow rad="101600">
                    <a:schemeClr val="accent6">
                      <a:satMod val="175000"/>
                      <a:alpha val="40000"/>
                    </a:schemeClr>
                  </a:glow>
                </a:effectLst>
                <a:latin typeface="Avenir Book"/>
                <a:cs typeface="Avenir Book"/>
              </a:rPr>
              <a:t>. </a:t>
            </a:r>
            <a:r>
              <a:rPr lang="en-US" sz="2400" dirty="0">
                <a:solidFill>
                  <a:schemeClr val="bg2">
                    <a:lumMod val="75000"/>
                  </a:schemeClr>
                </a:solidFill>
                <a:latin typeface="Avenir Book"/>
                <a:cs typeface="Avenir Book"/>
              </a:rPr>
              <a:t>Paul exhorts those "having begun in the Spirit" to "walk by the Spirit" and to bear "the fruit of the Spirit." </a:t>
            </a:r>
            <a:r>
              <a:rPr lang="en-US" sz="2400" u="sng" dirty="0" smtClean="0">
                <a:solidFill>
                  <a:schemeClr val="bg2">
                    <a:lumMod val="75000"/>
                  </a:schemeClr>
                </a:solidFill>
                <a:latin typeface="Avenir Book"/>
                <a:cs typeface="Avenir Book"/>
              </a:rPr>
              <a:t>Chapters 5-6</a:t>
            </a:r>
            <a:r>
              <a:rPr lang="en-US" sz="2400" dirty="0" smtClean="0">
                <a:solidFill>
                  <a:schemeClr val="bg2">
                    <a:lumMod val="75000"/>
                  </a:schemeClr>
                </a:solidFill>
                <a:latin typeface="Avenir Book"/>
                <a:cs typeface="Avenir Book"/>
              </a:rPr>
              <a:t>.</a:t>
            </a:r>
          </a:p>
          <a:p>
            <a:pPr indent="-274320" algn="r"/>
            <a:r>
              <a:rPr lang="en-US" sz="2400" dirty="0" smtClean="0">
                <a:solidFill>
                  <a:schemeClr val="bg2">
                    <a:lumMod val="75000"/>
                  </a:schemeClr>
                </a:solidFill>
                <a:latin typeface="Avenir Book"/>
                <a:cs typeface="Avenir Book"/>
              </a:rPr>
              <a:t>R.C. Bell</a:t>
            </a:r>
          </a:p>
        </p:txBody>
      </p:sp>
    </p:spTree>
    <p:extLst>
      <p:ext uri="{BB962C8B-B14F-4D97-AF65-F5344CB8AC3E}">
        <p14:creationId xmlns:p14="http://schemas.microsoft.com/office/powerpoint/2010/main" val="362351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dissolve">
                                      <p:cBhvr>
                                        <p:cTn id="10" dur="500"/>
                                        <p:tgtEl>
                                          <p:spTgt spid="5">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dissolv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dissolve">
                                      <p:cBhvr>
                                        <p:cTn id="2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CONTRASTS</a:t>
            </a:r>
            <a:endParaRPr lang="en-US" sz="3200" dirty="0">
              <a:solidFill>
                <a:schemeClr val="bg2">
                  <a:lumMod val="75000"/>
                </a:schemeClr>
              </a:solidFill>
              <a:latin typeface="Avenir Book"/>
              <a:cs typeface="Avenir Book"/>
            </a:endParaRPr>
          </a:p>
        </p:txBody>
      </p:sp>
      <p:sp>
        <p:nvSpPr>
          <p:cNvPr id="5" name="TextBox 4"/>
          <p:cNvSpPr txBox="1"/>
          <p:nvPr/>
        </p:nvSpPr>
        <p:spPr>
          <a:xfrm>
            <a:off x="756919" y="1790736"/>
            <a:ext cx="7600394" cy="3600986"/>
          </a:xfrm>
          <a:prstGeom prst="rect">
            <a:avLst/>
          </a:prstGeom>
          <a:noFill/>
        </p:spPr>
        <p:txBody>
          <a:bodyPr wrap="square" rtlCol="0">
            <a:spAutoFit/>
            <a:scene3d>
              <a:camera prst="orthographicFront"/>
              <a:lightRig rig="threePt" dir="t"/>
            </a:scene3d>
            <a:sp3d extrusionH="57150">
              <a:bevelT w="38100" h="38100" prst="convex"/>
            </a:sp3d>
          </a:bodyPr>
          <a:lstStyle/>
          <a:p>
            <a:pPr marL="342900" indent="-342900">
              <a:buFont typeface="Wingdings" charset="2"/>
              <a:buChar char="§"/>
            </a:pPr>
            <a:r>
              <a:rPr lang="en-US" sz="2400" dirty="0" smtClean="0">
                <a:solidFill>
                  <a:schemeClr val="bg2">
                    <a:lumMod val="75000"/>
                  </a:schemeClr>
                </a:solidFill>
                <a:latin typeface="Avenir Book"/>
                <a:cs typeface="Avenir Book"/>
              </a:rPr>
              <a:t>The Gospel versus The Law</a:t>
            </a:r>
          </a:p>
          <a:p>
            <a:pPr marL="171450" indent="-171450">
              <a:buFont typeface="Wingdings" charset="2"/>
              <a:buChar char="§"/>
            </a:pPr>
            <a:endParaRPr lang="en-US" sz="1000" dirty="0" smtClean="0">
              <a:solidFill>
                <a:schemeClr val="bg2">
                  <a:lumMod val="75000"/>
                </a:schemeClr>
              </a:solidFill>
              <a:latin typeface="Avenir Book"/>
              <a:cs typeface="Avenir Book"/>
            </a:endParaRPr>
          </a:p>
          <a:p>
            <a:pPr marL="342900" indent="-342900">
              <a:buFont typeface="Wingdings" charset="2"/>
              <a:buChar char="§"/>
            </a:pPr>
            <a:r>
              <a:rPr lang="en-US" sz="2400" dirty="0" smtClean="0">
                <a:solidFill>
                  <a:schemeClr val="bg2">
                    <a:lumMod val="75000"/>
                  </a:schemeClr>
                </a:solidFill>
                <a:latin typeface="Avenir Book"/>
                <a:cs typeface="Avenir Book"/>
              </a:rPr>
              <a:t>Freedom versus Bondage</a:t>
            </a:r>
          </a:p>
          <a:p>
            <a:pPr marL="171450" indent="-171450">
              <a:buFont typeface="Wingdings" charset="2"/>
              <a:buChar char="§"/>
            </a:pPr>
            <a:endParaRPr lang="en-US" sz="1000" dirty="0" smtClean="0">
              <a:solidFill>
                <a:schemeClr val="bg2">
                  <a:lumMod val="75000"/>
                </a:schemeClr>
              </a:solidFill>
              <a:latin typeface="Avenir Book"/>
              <a:cs typeface="Avenir Book"/>
            </a:endParaRPr>
          </a:p>
          <a:p>
            <a:pPr marL="342900" indent="-342900">
              <a:buFont typeface="Wingdings" charset="2"/>
              <a:buChar char="§"/>
            </a:pPr>
            <a:r>
              <a:rPr lang="en-US" sz="2400" dirty="0" smtClean="0">
                <a:solidFill>
                  <a:schemeClr val="bg2">
                    <a:lumMod val="75000"/>
                  </a:schemeClr>
                </a:solidFill>
                <a:latin typeface="Avenir Book"/>
                <a:cs typeface="Avenir Book"/>
              </a:rPr>
              <a:t>Sons versus Servants</a:t>
            </a:r>
          </a:p>
          <a:p>
            <a:pPr marL="171450" indent="-171450">
              <a:buFont typeface="Wingdings" charset="2"/>
              <a:buChar char="§"/>
            </a:pPr>
            <a:endParaRPr lang="en-US" sz="1000" dirty="0" smtClean="0">
              <a:solidFill>
                <a:schemeClr val="bg2">
                  <a:lumMod val="75000"/>
                </a:schemeClr>
              </a:solidFill>
              <a:latin typeface="Avenir Book"/>
              <a:cs typeface="Avenir Book"/>
            </a:endParaRPr>
          </a:p>
          <a:p>
            <a:pPr marL="342900" indent="-342900">
              <a:buFont typeface="Wingdings" charset="2"/>
              <a:buChar char="§"/>
            </a:pPr>
            <a:r>
              <a:rPr lang="en-US" sz="2400" dirty="0" smtClean="0">
                <a:solidFill>
                  <a:schemeClr val="bg2">
                    <a:lumMod val="75000"/>
                  </a:schemeClr>
                </a:solidFill>
                <a:latin typeface="Avenir Book"/>
                <a:cs typeface="Avenir Book"/>
              </a:rPr>
              <a:t>Spirit versus Flesh</a:t>
            </a:r>
          </a:p>
          <a:p>
            <a:pPr marL="171450" indent="-171450">
              <a:buFont typeface="Wingdings" charset="2"/>
              <a:buChar char="§"/>
            </a:pPr>
            <a:endParaRPr lang="en-US" sz="1000" dirty="0" smtClean="0">
              <a:solidFill>
                <a:schemeClr val="bg2">
                  <a:lumMod val="75000"/>
                </a:schemeClr>
              </a:solidFill>
              <a:latin typeface="Avenir Book"/>
              <a:cs typeface="Avenir Book"/>
            </a:endParaRPr>
          </a:p>
          <a:p>
            <a:pPr marL="342900" indent="-342900">
              <a:buFont typeface="Wingdings" charset="2"/>
              <a:buChar char="§"/>
            </a:pPr>
            <a:r>
              <a:rPr lang="en-US" sz="2400" dirty="0" smtClean="0">
                <a:solidFill>
                  <a:schemeClr val="bg2">
                    <a:lumMod val="75000"/>
                  </a:schemeClr>
                </a:solidFill>
                <a:latin typeface="Avenir Book"/>
                <a:cs typeface="Avenir Book"/>
              </a:rPr>
              <a:t>Grace versus Law</a:t>
            </a:r>
          </a:p>
          <a:p>
            <a:pPr marL="171450" indent="-171450">
              <a:buFont typeface="Wingdings" charset="2"/>
              <a:buChar char="§"/>
            </a:pPr>
            <a:endParaRPr lang="en-US" sz="1000" dirty="0" smtClean="0">
              <a:solidFill>
                <a:schemeClr val="bg2">
                  <a:lumMod val="75000"/>
                </a:schemeClr>
              </a:solidFill>
              <a:latin typeface="Avenir Book"/>
              <a:cs typeface="Avenir Book"/>
            </a:endParaRPr>
          </a:p>
          <a:p>
            <a:pPr marL="342900" indent="-342900">
              <a:buFont typeface="Wingdings" charset="2"/>
              <a:buChar char="§"/>
            </a:pPr>
            <a:r>
              <a:rPr lang="en-US" sz="2400" dirty="0" smtClean="0">
                <a:solidFill>
                  <a:schemeClr val="bg2">
                    <a:lumMod val="75000"/>
                  </a:schemeClr>
                </a:solidFill>
                <a:latin typeface="Avenir Book"/>
                <a:cs typeface="Avenir Book"/>
              </a:rPr>
              <a:t>Faith in Christ versus Works of the Law</a:t>
            </a:r>
          </a:p>
          <a:p>
            <a:pPr marL="171450" indent="-171450">
              <a:buFont typeface="Wingdings" charset="2"/>
              <a:buChar char="§"/>
            </a:pPr>
            <a:endParaRPr lang="en-US" sz="1000" dirty="0" smtClean="0">
              <a:solidFill>
                <a:schemeClr val="bg2">
                  <a:lumMod val="75000"/>
                </a:schemeClr>
              </a:solidFill>
              <a:latin typeface="Avenir Book"/>
              <a:cs typeface="Avenir Book"/>
            </a:endParaRPr>
          </a:p>
          <a:p>
            <a:pPr marL="342900" indent="-342900">
              <a:buFont typeface="Wingdings" charset="2"/>
              <a:buChar char="§"/>
            </a:pPr>
            <a:r>
              <a:rPr lang="en-US" sz="2400" dirty="0" smtClean="0">
                <a:solidFill>
                  <a:schemeClr val="bg2">
                    <a:lumMod val="75000"/>
                  </a:schemeClr>
                </a:solidFill>
                <a:latin typeface="Avenir Book"/>
                <a:cs typeface="Avenir Book"/>
              </a:rPr>
              <a:t>New Creation versus Circumcision</a:t>
            </a:r>
          </a:p>
        </p:txBody>
      </p:sp>
    </p:spTree>
    <p:extLst>
      <p:ext uri="{BB962C8B-B14F-4D97-AF65-F5344CB8AC3E}">
        <p14:creationId xmlns:p14="http://schemas.microsoft.com/office/powerpoint/2010/main" val="223465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dissolv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dissolv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dissolve">
                                      <p:cBhvr>
                                        <p:cTn id="27" dur="500"/>
                                        <p:tgtEl>
                                          <p:spTgt spid="5">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dissolve">
                                      <p:cBhvr>
                                        <p:cTn id="32" dur="500"/>
                                        <p:tgtEl>
                                          <p:spTgt spid="5">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animEffect transition="in" filter="dissolve">
                                      <p:cBhvr>
                                        <p:cTn id="37"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4629409"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CONSIDERATIONS</a:t>
            </a:r>
            <a:endParaRPr lang="en-US" sz="3200" dirty="0">
              <a:solidFill>
                <a:schemeClr val="bg2">
                  <a:lumMod val="75000"/>
                </a:schemeClr>
              </a:solidFill>
              <a:latin typeface="Avenir Book"/>
              <a:cs typeface="Avenir Book"/>
            </a:endParaRPr>
          </a:p>
        </p:txBody>
      </p:sp>
      <p:sp>
        <p:nvSpPr>
          <p:cNvPr id="6" name="TextBox 5"/>
          <p:cNvSpPr txBox="1"/>
          <p:nvPr/>
        </p:nvSpPr>
        <p:spPr>
          <a:xfrm>
            <a:off x="756919" y="1473216"/>
            <a:ext cx="3756257" cy="46166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cap="small" dirty="0" smtClean="0">
                <a:solidFill>
                  <a:schemeClr val="bg2">
                    <a:lumMod val="75000"/>
                  </a:schemeClr>
                </a:solidFill>
                <a:latin typeface="Avenir Book"/>
                <a:cs typeface="Avenir Book"/>
              </a:rPr>
              <a:t>Two Extremes</a:t>
            </a:r>
          </a:p>
        </p:txBody>
      </p:sp>
      <p:sp>
        <p:nvSpPr>
          <p:cNvPr id="7" name="TextBox 6"/>
          <p:cNvSpPr txBox="1"/>
          <p:nvPr/>
        </p:nvSpPr>
        <p:spPr>
          <a:xfrm>
            <a:off x="647700" y="3513404"/>
            <a:ext cx="7848601" cy="1661993"/>
          </a:xfrm>
          <a:prstGeom prst="rect">
            <a:avLst/>
          </a:prstGeom>
          <a:solidFill>
            <a:schemeClr val="tx1"/>
          </a:solidFill>
          <a:effectLst>
            <a:outerShdw blurRad="50800" dist="38100" dir="2700000" algn="tl" rotWithShape="0">
              <a:srgbClr val="E4B626">
                <a:alpha val="43000"/>
              </a:srgbClr>
            </a:outerShdw>
          </a:effectLst>
        </p:spPr>
        <p:txBody>
          <a:bodyPr wrap="square" lIns="274320" tIns="274320" rIns="274320" bIns="274320" rtlCol="0">
            <a:spAutoFit/>
            <a:scene3d>
              <a:camera prst="orthographicFront"/>
              <a:lightRig rig="threePt" dir="t"/>
            </a:scene3d>
            <a:sp3d extrusionH="57150">
              <a:bevelT w="38100" h="38100" prst="convex"/>
            </a:sp3d>
          </a:bodyPr>
          <a:lstStyle/>
          <a:p>
            <a:r>
              <a:rPr lang="en-US" sz="2400" dirty="0" smtClean="0">
                <a:solidFill>
                  <a:schemeClr val="bg2">
                    <a:lumMod val="75000"/>
                  </a:schemeClr>
                </a:solidFill>
                <a:latin typeface="Avenir Book"/>
                <a:cs typeface="Avenir Book"/>
              </a:rPr>
              <a:t>"Paul’s </a:t>
            </a:r>
            <a:r>
              <a:rPr lang="en-US" sz="2400" dirty="0">
                <a:solidFill>
                  <a:schemeClr val="bg2">
                    <a:lumMod val="75000"/>
                  </a:schemeClr>
                </a:solidFill>
                <a:latin typeface="Avenir Book"/>
                <a:cs typeface="Avenir Book"/>
              </a:rPr>
              <a:t>message was salvation by grace through faith, plus nothing.</a:t>
            </a:r>
            <a:r>
              <a:rPr lang="en-US" sz="2400" dirty="0" smtClean="0">
                <a:solidFill>
                  <a:schemeClr val="bg2">
                    <a:lumMod val="75000"/>
                  </a:schemeClr>
                </a:solidFill>
                <a:latin typeface="Avenir Book"/>
                <a:cs typeface="Avenir Book"/>
              </a:rPr>
              <a:t>”</a:t>
            </a:r>
          </a:p>
          <a:p>
            <a:pPr algn="r"/>
            <a:r>
              <a:rPr lang="en-US" sz="2400" i="1" dirty="0" smtClean="0">
                <a:solidFill>
                  <a:schemeClr val="bg2">
                    <a:lumMod val="75000"/>
                  </a:schemeClr>
                </a:solidFill>
                <a:latin typeface="Avenir Book"/>
                <a:cs typeface="Avenir Book"/>
              </a:rPr>
              <a:t>-Alistair </a:t>
            </a:r>
            <a:r>
              <a:rPr lang="en-US" sz="2400" i="1" dirty="0" err="1" smtClean="0">
                <a:solidFill>
                  <a:schemeClr val="bg2">
                    <a:lumMod val="75000"/>
                  </a:schemeClr>
                </a:solidFill>
                <a:latin typeface="Avenir Book"/>
                <a:cs typeface="Avenir Book"/>
              </a:rPr>
              <a:t>Begg</a:t>
            </a:r>
            <a:endParaRPr lang="en-US" sz="2400" i="1" dirty="0">
              <a:solidFill>
                <a:schemeClr val="bg2">
                  <a:lumMod val="75000"/>
                </a:schemeClr>
              </a:solidFill>
              <a:latin typeface="Avenir Book"/>
              <a:cs typeface="Avenir Book"/>
            </a:endParaRPr>
          </a:p>
        </p:txBody>
      </p:sp>
      <p:sp>
        <p:nvSpPr>
          <p:cNvPr id="9" name="TextBox 8"/>
          <p:cNvSpPr txBox="1"/>
          <p:nvPr/>
        </p:nvSpPr>
        <p:spPr>
          <a:xfrm>
            <a:off x="756919" y="2060796"/>
            <a:ext cx="7848601" cy="1354217"/>
          </a:xfrm>
          <a:prstGeom prst="rect">
            <a:avLst/>
          </a:prstGeom>
          <a:noFill/>
        </p:spPr>
        <p:txBody>
          <a:bodyPr wrap="square" rtlCol="0">
            <a:spAutoFit/>
            <a:scene3d>
              <a:camera prst="orthographicFront"/>
              <a:lightRig rig="threePt" dir="t"/>
            </a:scene3d>
            <a:sp3d extrusionH="57150">
              <a:bevelT w="38100" h="38100" prst="convex"/>
            </a:sp3d>
          </a:bodyPr>
          <a:lstStyle/>
          <a:p>
            <a:pPr marL="342900" indent="-342900">
              <a:buFont typeface="Wingdings" charset="2"/>
              <a:buChar char="§"/>
            </a:pPr>
            <a:r>
              <a:rPr lang="en-US" sz="2400" dirty="0" smtClean="0">
                <a:solidFill>
                  <a:schemeClr val="bg2">
                    <a:lumMod val="75000"/>
                  </a:schemeClr>
                </a:solidFill>
                <a:effectLst>
                  <a:glow rad="101600">
                    <a:schemeClr val="accent6">
                      <a:satMod val="175000"/>
                      <a:alpha val="40000"/>
                    </a:schemeClr>
                  </a:glow>
                </a:effectLst>
                <a:latin typeface="Avenir Book"/>
                <a:cs typeface="Avenir Book"/>
              </a:rPr>
              <a:t>First Extreme: </a:t>
            </a:r>
          </a:p>
          <a:p>
            <a:endParaRPr lang="en-US" sz="1000" dirty="0" smtClean="0">
              <a:solidFill>
                <a:schemeClr val="bg2">
                  <a:lumMod val="75000"/>
                </a:schemeClr>
              </a:solidFill>
              <a:effectLst>
                <a:glow rad="101600">
                  <a:schemeClr val="accent6">
                    <a:satMod val="175000"/>
                    <a:alpha val="40000"/>
                  </a:schemeClr>
                </a:glow>
              </a:effectLst>
              <a:latin typeface="Avenir Book"/>
              <a:cs typeface="Avenir Book"/>
            </a:endParaRPr>
          </a:p>
          <a:p>
            <a:pPr marL="708660" indent="-342900">
              <a:buFont typeface="Arial"/>
              <a:buChar char="•"/>
            </a:pPr>
            <a:r>
              <a:rPr lang="en-US" sz="2400" dirty="0" smtClean="0">
                <a:solidFill>
                  <a:schemeClr val="bg2">
                    <a:lumMod val="75000"/>
                  </a:schemeClr>
                </a:solidFill>
                <a:latin typeface="Avenir Book"/>
                <a:cs typeface="Avenir Book"/>
              </a:rPr>
              <a:t>Works have nothing to do with our salvation.  We are saved by faith alone. </a:t>
            </a:r>
          </a:p>
        </p:txBody>
      </p:sp>
    </p:spTree>
    <p:extLst>
      <p:ext uri="{BB962C8B-B14F-4D97-AF65-F5344CB8AC3E}">
        <p14:creationId xmlns:p14="http://schemas.microsoft.com/office/powerpoint/2010/main" val="236149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dissolv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dissolv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4629409"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CONSIDERATIONS</a:t>
            </a:r>
            <a:endParaRPr lang="en-US" sz="3200" dirty="0">
              <a:solidFill>
                <a:schemeClr val="bg2">
                  <a:lumMod val="75000"/>
                </a:schemeClr>
              </a:solidFill>
              <a:latin typeface="Avenir Book"/>
              <a:cs typeface="Avenir Book"/>
            </a:endParaRPr>
          </a:p>
        </p:txBody>
      </p:sp>
      <p:sp>
        <p:nvSpPr>
          <p:cNvPr id="5" name="TextBox 4"/>
          <p:cNvSpPr txBox="1"/>
          <p:nvPr/>
        </p:nvSpPr>
        <p:spPr>
          <a:xfrm>
            <a:off x="756919" y="2060796"/>
            <a:ext cx="7848601" cy="1354217"/>
          </a:xfrm>
          <a:prstGeom prst="rect">
            <a:avLst/>
          </a:prstGeom>
          <a:noFill/>
        </p:spPr>
        <p:txBody>
          <a:bodyPr wrap="square" rtlCol="0">
            <a:spAutoFit/>
            <a:scene3d>
              <a:camera prst="orthographicFront"/>
              <a:lightRig rig="threePt" dir="t"/>
            </a:scene3d>
            <a:sp3d extrusionH="57150">
              <a:bevelT w="38100" h="38100" prst="convex"/>
            </a:sp3d>
          </a:bodyPr>
          <a:lstStyle/>
          <a:p>
            <a:pPr marL="342900" indent="-342900">
              <a:buFont typeface="Wingdings" charset="2"/>
              <a:buChar char="§"/>
            </a:pPr>
            <a:r>
              <a:rPr lang="en-US" sz="2400" dirty="0" smtClean="0">
                <a:solidFill>
                  <a:schemeClr val="bg2">
                    <a:lumMod val="75000"/>
                  </a:schemeClr>
                </a:solidFill>
                <a:effectLst>
                  <a:glow rad="101600">
                    <a:schemeClr val="accent6">
                      <a:satMod val="175000"/>
                      <a:alpha val="40000"/>
                    </a:schemeClr>
                  </a:glow>
                </a:effectLst>
                <a:latin typeface="Avenir Book"/>
                <a:cs typeface="Avenir Book"/>
              </a:rPr>
              <a:t>First Extreme: </a:t>
            </a:r>
          </a:p>
          <a:p>
            <a:endParaRPr lang="en-US" sz="1000" dirty="0" smtClean="0">
              <a:solidFill>
                <a:schemeClr val="bg2">
                  <a:lumMod val="75000"/>
                </a:schemeClr>
              </a:solidFill>
              <a:effectLst>
                <a:glow rad="101600">
                  <a:schemeClr val="accent6">
                    <a:satMod val="175000"/>
                    <a:alpha val="40000"/>
                  </a:schemeClr>
                </a:glow>
              </a:effectLst>
              <a:latin typeface="Avenir Book"/>
              <a:cs typeface="Avenir Book"/>
            </a:endParaRPr>
          </a:p>
          <a:p>
            <a:pPr marL="708660" indent="-342900">
              <a:buFont typeface="Arial"/>
              <a:buChar char="•"/>
            </a:pPr>
            <a:r>
              <a:rPr lang="en-US" sz="2400" dirty="0" smtClean="0">
                <a:solidFill>
                  <a:schemeClr val="bg2">
                    <a:lumMod val="75000"/>
                  </a:schemeClr>
                </a:solidFill>
                <a:latin typeface="Avenir Book"/>
                <a:cs typeface="Avenir Book"/>
              </a:rPr>
              <a:t>Works have nothing to do with our salvation.  We are saved by faith alone. </a:t>
            </a:r>
          </a:p>
        </p:txBody>
      </p:sp>
      <p:sp>
        <p:nvSpPr>
          <p:cNvPr id="6" name="TextBox 5"/>
          <p:cNvSpPr txBox="1"/>
          <p:nvPr/>
        </p:nvSpPr>
        <p:spPr>
          <a:xfrm>
            <a:off x="756919" y="1473216"/>
            <a:ext cx="3756257" cy="46166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cap="small" dirty="0" smtClean="0">
                <a:solidFill>
                  <a:schemeClr val="bg2">
                    <a:lumMod val="75000"/>
                  </a:schemeClr>
                </a:solidFill>
                <a:latin typeface="Avenir Book"/>
                <a:cs typeface="Avenir Book"/>
              </a:rPr>
              <a:t>Two Extremes</a:t>
            </a:r>
          </a:p>
        </p:txBody>
      </p:sp>
      <p:sp>
        <p:nvSpPr>
          <p:cNvPr id="7" name="TextBox 6"/>
          <p:cNvSpPr txBox="1"/>
          <p:nvPr/>
        </p:nvSpPr>
        <p:spPr>
          <a:xfrm>
            <a:off x="647700" y="3524744"/>
            <a:ext cx="7848601" cy="2769989"/>
          </a:xfrm>
          <a:prstGeom prst="rect">
            <a:avLst/>
          </a:prstGeom>
          <a:solidFill>
            <a:schemeClr val="tx1"/>
          </a:solidFill>
          <a:effectLst>
            <a:outerShdw blurRad="50800" dist="38100" dir="2700000" algn="tl" rotWithShape="0">
              <a:srgbClr val="E4B626">
                <a:alpha val="43000"/>
              </a:srgbClr>
            </a:outerShdw>
          </a:effectLst>
        </p:spPr>
        <p:txBody>
          <a:bodyPr wrap="square" lIns="274320" tIns="274320" rIns="274320" bIns="274320" rtlCol="0">
            <a:spAutoFit/>
            <a:scene3d>
              <a:camera prst="orthographicFront"/>
              <a:lightRig rig="threePt" dir="t"/>
            </a:scene3d>
            <a:sp3d extrusionH="57150">
              <a:bevelT w="38100" h="38100" prst="convex"/>
            </a:sp3d>
          </a:bodyPr>
          <a:lstStyle/>
          <a:p>
            <a:r>
              <a:rPr lang="en-US" sz="2400" dirty="0">
                <a:solidFill>
                  <a:schemeClr val="bg2">
                    <a:lumMod val="75000"/>
                  </a:schemeClr>
                </a:solidFill>
                <a:latin typeface="Avenir Book"/>
                <a:cs typeface="Avenir Book"/>
              </a:rPr>
              <a:t>“The clear announcement of this letter to Christians could be put into three words: You are free. Because Christ has done it all, there remains nothing left for us to do except believe — freely and fully — in His finished work for our eternal salvation.</a:t>
            </a:r>
            <a:r>
              <a:rPr lang="en-US" sz="2400" dirty="0" smtClean="0">
                <a:solidFill>
                  <a:schemeClr val="bg2">
                    <a:lumMod val="75000"/>
                  </a:schemeClr>
                </a:solidFill>
                <a:latin typeface="Avenir Book"/>
                <a:cs typeface="Avenir Book"/>
              </a:rPr>
              <a:t>”</a:t>
            </a:r>
          </a:p>
          <a:p>
            <a:pPr algn="r"/>
            <a:r>
              <a:rPr lang="en-US" sz="2400" i="1" dirty="0" smtClean="0">
                <a:solidFill>
                  <a:schemeClr val="bg2">
                    <a:lumMod val="75000"/>
                  </a:schemeClr>
                </a:solidFill>
                <a:latin typeface="Avenir Book"/>
                <a:cs typeface="Avenir Book"/>
              </a:rPr>
              <a:t>-Chuck </a:t>
            </a:r>
            <a:r>
              <a:rPr lang="en-US" sz="2400" i="1" dirty="0" err="1" smtClean="0">
                <a:solidFill>
                  <a:schemeClr val="bg2">
                    <a:lumMod val="75000"/>
                  </a:schemeClr>
                </a:solidFill>
                <a:latin typeface="Avenir Book"/>
                <a:cs typeface="Avenir Book"/>
              </a:rPr>
              <a:t>Swindall</a:t>
            </a:r>
            <a:endParaRPr lang="en-US" sz="2400" i="1" dirty="0">
              <a:solidFill>
                <a:schemeClr val="bg2">
                  <a:lumMod val="75000"/>
                </a:schemeClr>
              </a:solidFill>
              <a:latin typeface="Avenir Book"/>
              <a:cs typeface="Avenir Book"/>
            </a:endParaRPr>
          </a:p>
        </p:txBody>
      </p:sp>
    </p:spTree>
    <p:extLst>
      <p:ext uri="{BB962C8B-B14F-4D97-AF65-F5344CB8AC3E}">
        <p14:creationId xmlns:p14="http://schemas.microsoft.com/office/powerpoint/2010/main" val="21499836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4629409"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CONSIDERATIONS</a:t>
            </a:r>
            <a:endParaRPr lang="en-US" sz="3200" dirty="0">
              <a:solidFill>
                <a:schemeClr val="bg2">
                  <a:lumMod val="75000"/>
                </a:schemeClr>
              </a:solidFill>
              <a:latin typeface="Avenir Book"/>
              <a:cs typeface="Avenir Book"/>
            </a:endParaRPr>
          </a:p>
        </p:txBody>
      </p:sp>
      <p:sp>
        <p:nvSpPr>
          <p:cNvPr id="5" name="TextBox 4"/>
          <p:cNvSpPr txBox="1"/>
          <p:nvPr/>
        </p:nvSpPr>
        <p:spPr>
          <a:xfrm>
            <a:off x="756919" y="2060796"/>
            <a:ext cx="7848601" cy="4247316"/>
          </a:xfrm>
          <a:prstGeom prst="rect">
            <a:avLst/>
          </a:prstGeom>
          <a:noFill/>
        </p:spPr>
        <p:txBody>
          <a:bodyPr wrap="square" rtlCol="0">
            <a:spAutoFit/>
            <a:scene3d>
              <a:camera prst="orthographicFront"/>
              <a:lightRig rig="threePt" dir="t"/>
            </a:scene3d>
            <a:sp3d extrusionH="57150">
              <a:bevelT w="38100" h="38100" prst="convex"/>
            </a:sp3d>
          </a:bodyPr>
          <a:lstStyle/>
          <a:p>
            <a:pPr marL="342900" indent="-342900">
              <a:buFont typeface="Wingdings" charset="2"/>
              <a:buChar char="§"/>
            </a:pPr>
            <a:r>
              <a:rPr lang="en-US" sz="2400" dirty="0" smtClean="0">
                <a:solidFill>
                  <a:schemeClr val="bg2">
                    <a:lumMod val="75000"/>
                  </a:schemeClr>
                </a:solidFill>
                <a:effectLst>
                  <a:glow rad="101600">
                    <a:schemeClr val="accent6">
                      <a:satMod val="175000"/>
                      <a:alpha val="40000"/>
                    </a:schemeClr>
                  </a:glow>
                </a:effectLst>
                <a:latin typeface="Avenir Book"/>
                <a:cs typeface="Avenir Book"/>
              </a:rPr>
              <a:t>First Extreme:</a:t>
            </a:r>
          </a:p>
          <a:p>
            <a:endParaRPr lang="en-US" sz="1000" dirty="0" smtClean="0">
              <a:solidFill>
                <a:schemeClr val="bg2">
                  <a:lumMod val="75000"/>
                </a:schemeClr>
              </a:solidFill>
              <a:effectLst>
                <a:glow rad="101600">
                  <a:schemeClr val="accent6">
                    <a:satMod val="175000"/>
                    <a:alpha val="40000"/>
                  </a:schemeClr>
                </a:glow>
              </a:effectLst>
              <a:latin typeface="Avenir Book"/>
              <a:cs typeface="Avenir Book"/>
            </a:endParaRPr>
          </a:p>
          <a:p>
            <a:pPr marL="708660" indent="-342900">
              <a:buFont typeface="Arial"/>
              <a:buChar char="•"/>
            </a:pPr>
            <a:r>
              <a:rPr lang="en-US" sz="2400" dirty="0" smtClean="0">
                <a:solidFill>
                  <a:schemeClr val="bg2">
                    <a:lumMod val="75000"/>
                  </a:schemeClr>
                </a:solidFill>
                <a:latin typeface="Avenir Book"/>
                <a:cs typeface="Avenir Book"/>
              </a:rPr>
              <a:t>Works have nothing to do with our salvation.  We are saved by faith alone. </a:t>
            </a:r>
          </a:p>
          <a:p>
            <a:pPr marL="708660" indent="-342900">
              <a:buFont typeface="Arial"/>
              <a:buChar char="•"/>
            </a:pPr>
            <a:endParaRPr lang="en-US" sz="1000" dirty="0" smtClean="0">
              <a:solidFill>
                <a:schemeClr val="bg2">
                  <a:lumMod val="75000"/>
                </a:schemeClr>
              </a:solidFill>
              <a:latin typeface="Avenir Book"/>
              <a:cs typeface="Avenir Book"/>
            </a:endParaRPr>
          </a:p>
          <a:p>
            <a:pPr marL="708660" indent="-342900">
              <a:buFont typeface="Arial"/>
              <a:buChar char="•"/>
            </a:pPr>
            <a:r>
              <a:rPr lang="en-US" sz="2400" dirty="0" smtClean="0">
                <a:solidFill>
                  <a:schemeClr val="bg2">
                    <a:lumMod val="75000"/>
                  </a:schemeClr>
                </a:solidFill>
                <a:latin typeface="Avenir Book"/>
                <a:cs typeface="Avenir Book"/>
              </a:rPr>
              <a:t>What does Galatians teach us?</a:t>
            </a:r>
          </a:p>
          <a:p>
            <a:pPr marL="708660" indent="-342900">
              <a:buFont typeface="Arial"/>
              <a:buChar char="•"/>
            </a:pPr>
            <a:endParaRPr lang="en-US" sz="1000" dirty="0">
              <a:solidFill>
                <a:schemeClr val="bg2">
                  <a:lumMod val="75000"/>
                </a:schemeClr>
              </a:solidFill>
              <a:latin typeface="Avenir Book"/>
              <a:cs typeface="Avenir Book"/>
            </a:endParaRPr>
          </a:p>
          <a:p>
            <a:pPr marL="1078992" indent="-342900">
              <a:buSzPct val="50000"/>
              <a:buFont typeface="Courier New"/>
              <a:buChar char="o"/>
            </a:pPr>
            <a:r>
              <a:rPr lang="en-US" sz="2400" dirty="0" smtClean="0">
                <a:solidFill>
                  <a:schemeClr val="bg2">
                    <a:lumMod val="75000"/>
                  </a:schemeClr>
                </a:solidFill>
                <a:latin typeface="Avenir Book"/>
                <a:cs typeface="Avenir Book"/>
              </a:rPr>
              <a:t>3</a:t>
            </a:r>
            <a:r>
              <a:rPr lang="en-US" sz="2400" dirty="0">
                <a:solidFill>
                  <a:schemeClr val="bg2">
                    <a:lumMod val="75000"/>
                  </a:schemeClr>
                </a:solidFill>
                <a:latin typeface="Avenir Book"/>
                <a:cs typeface="Avenir Book"/>
              </a:rPr>
              <a:t>:26-27</a:t>
            </a:r>
          </a:p>
          <a:p>
            <a:pPr marL="1078992" indent="-342900">
              <a:buSzPct val="50000"/>
              <a:buFont typeface="Courier New"/>
              <a:buChar char="o"/>
            </a:pPr>
            <a:r>
              <a:rPr lang="en-US" sz="2400" dirty="0" smtClean="0">
                <a:solidFill>
                  <a:schemeClr val="bg2">
                    <a:lumMod val="75000"/>
                  </a:schemeClr>
                </a:solidFill>
                <a:latin typeface="Avenir Book"/>
                <a:cs typeface="Avenir Book"/>
              </a:rPr>
              <a:t>5</a:t>
            </a:r>
            <a:r>
              <a:rPr lang="en-US" sz="2400" dirty="0">
                <a:solidFill>
                  <a:schemeClr val="bg2">
                    <a:lumMod val="75000"/>
                  </a:schemeClr>
                </a:solidFill>
                <a:latin typeface="Avenir Book"/>
                <a:cs typeface="Avenir Book"/>
              </a:rPr>
              <a:t>:6-7</a:t>
            </a:r>
          </a:p>
          <a:p>
            <a:pPr marL="1078992" indent="-342900">
              <a:buSzPct val="50000"/>
              <a:buFont typeface="Courier New"/>
              <a:buChar char="o"/>
            </a:pPr>
            <a:r>
              <a:rPr lang="en-US" sz="2400" dirty="0" smtClean="0">
                <a:solidFill>
                  <a:schemeClr val="bg2">
                    <a:lumMod val="75000"/>
                  </a:schemeClr>
                </a:solidFill>
                <a:latin typeface="Avenir Book"/>
                <a:cs typeface="Avenir Book"/>
              </a:rPr>
              <a:t>5</a:t>
            </a:r>
            <a:r>
              <a:rPr lang="en-US" sz="2400" dirty="0">
                <a:solidFill>
                  <a:schemeClr val="bg2">
                    <a:lumMod val="75000"/>
                  </a:schemeClr>
                </a:solidFill>
                <a:latin typeface="Avenir Book"/>
                <a:cs typeface="Avenir Book"/>
              </a:rPr>
              <a:t>:</a:t>
            </a:r>
            <a:r>
              <a:rPr lang="en-US" sz="2400" dirty="0" smtClean="0">
                <a:solidFill>
                  <a:schemeClr val="bg2">
                    <a:lumMod val="75000"/>
                  </a:schemeClr>
                </a:solidFill>
                <a:latin typeface="Avenir Book"/>
                <a:cs typeface="Avenir Book"/>
              </a:rPr>
              <a:t>13</a:t>
            </a:r>
          </a:p>
          <a:p>
            <a:pPr marL="1078992" indent="-342900">
              <a:buSzPct val="50000"/>
              <a:buFont typeface="Courier New"/>
              <a:buChar char="o"/>
            </a:pPr>
            <a:r>
              <a:rPr lang="en-US" sz="2400" dirty="0" smtClean="0">
                <a:solidFill>
                  <a:schemeClr val="bg2">
                    <a:lumMod val="75000"/>
                  </a:schemeClr>
                </a:solidFill>
                <a:latin typeface="Avenir Book"/>
                <a:cs typeface="Avenir Book"/>
              </a:rPr>
              <a:t>5:16</a:t>
            </a:r>
            <a:endParaRPr lang="en-US" sz="2400" dirty="0">
              <a:solidFill>
                <a:schemeClr val="bg2">
                  <a:lumMod val="75000"/>
                </a:schemeClr>
              </a:solidFill>
              <a:latin typeface="Avenir Book"/>
              <a:cs typeface="Avenir Book"/>
            </a:endParaRPr>
          </a:p>
          <a:p>
            <a:pPr marL="1078992" indent="-342900">
              <a:buSzPct val="50000"/>
              <a:buFont typeface="Courier New"/>
              <a:buChar char="o"/>
            </a:pPr>
            <a:r>
              <a:rPr lang="en-US" sz="2400" dirty="0" smtClean="0">
                <a:solidFill>
                  <a:schemeClr val="bg2">
                    <a:lumMod val="75000"/>
                  </a:schemeClr>
                </a:solidFill>
                <a:latin typeface="Avenir Book"/>
                <a:cs typeface="Avenir Book"/>
              </a:rPr>
              <a:t>5</a:t>
            </a:r>
            <a:r>
              <a:rPr lang="en-US" sz="2400" dirty="0">
                <a:solidFill>
                  <a:schemeClr val="bg2">
                    <a:lumMod val="75000"/>
                  </a:schemeClr>
                </a:solidFill>
                <a:latin typeface="Avenir Book"/>
                <a:cs typeface="Avenir Book"/>
              </a:rPr>
              <a:t>:19-21</a:t>
            </a:r>
          </a:p>
          <a:p>
            <a:pPr marL="708660" indent="-342900">
              <a:buFont typeface="Arial"/>
              <a:buChar char="•"/>
            </a:pPr>
            <a:endParaRPr lang="en-US" sz="2400" dirty="0" smtClean="0">
              <a:solidFill>
                <a:schemeClr val="bg2">
                  <a:lumMod val="75000"/>
                </a:schemeClr>
              </a:solidFill>
              <a:latin typeface="Avenir Book"/>
              <a:cs typeface="Avenir Book"/>
            </a:endParaRPr>
          </a:p>
        </p:txBody>
      </p:sp>
      <p:sp>
        <p:nvSpPr>
          <p:cNvPr id="6" name="TextBox 5"/>
          <p:cNvSpPr txBox="1"/>
          <p:nvPr/>
        </p:nvSpPr>
        <p:spPr>
          <a:xfrm>
            <a:off x="756919" y="1473216"/>
            <a:ext cx="3756257" cy="46166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cap="small" dirty="0" smtClean="0">
                <a:solidFill>
                  <a:schemeClr val="bg2">
                    <a:lumMod val="75000"/>
                  </a:schemeClr>
                </a:solidFill>
                <a:latin typeface="Avenir Book"/>
                <a:cs typeface="Avenir Book"/>
              </a:rPr>
              <a:t>Two Extremes</a:t>
            </a:r>
          </a:p>
        </p:txBody>
      </p:sp>
    </p:spTree>
    <p:extLst>
      <p:ext uri="{BB962C8B-B14F-4D97-AF65-F5344CB8AC3E}">
        <p14:creationId xmlns:p14="http://schemas.microsoft.com/office/powerpoint/2010/main" val="216562549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dissolve">
                                      <p:cBhvr>
                                        <p:cTn id="7" dur="500"/>
                                        <p:tgtEl>
                                          <p:spTgt spid="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6" end="6"/>
                                            </p:txEl>
                                          </p:spTgt>
                                        </p:tgtEl>
                                        <p:attrNameLst>
                                          <p:attrName>style.visibility</p:attrName>
                                        </p:attrNameLst>
                                      </p:cBhvr>
                                      <p:to>
                                        <p:strVal val="visible"/>
                                      </p:to>
                                    </p:set>
                                    <p:animEffect transition="in" filter="dissolve">
                                      <p:cBhvr>
                                        <p:cTn id="12" dur="500"/>
                                        <p:tgtEl>
                                          <p:spTgt spid="5">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dissolve">
                                      <p:cBhvr>
                                        <p:cTn id="17" dur="500"/>
                                        <p:tgtEl>
                                          <p:spTgt spid="5">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8" end="8"/>
                                            </p:txEl>
                                          </p:spTgt>
                                        </p:tgtEl>
                                        <p:attrNameLst>
                                          <p:attrName>style.visibility</p:attrName>
                                        </p:attrNameLst>
                                      </p:cBhvr>
                                      <p:to>
                                        <p:strVal val="visible"/>
                                      </p:to>
                                    </p:set>
                                    <p:animEffect transition="in" filter="dissolve">
                                      <p:cBhvr>
                                        <p:cTn id="22" dur="500"/>
                                        <p:tgtEl>
                                          <p:spTgt spid="5">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dissolve">
                                      <p:cBhvr>
                                        <p:cTn id="27" dur="500"/>
                                        <p:tgtEl>
                                          <p:spTgt spid="5">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10" end="10"/>
                                            </p:txEl>
                                          </p:spTgt>
                                        </p:tgtEl>
                                        <p:attrNameLst>
                                          <p:attrName>style.visibility</p:attrName>
                                        </p:attrNameLst>
                                      </p:cBhvr>
                                      <p:to>
                                        <p:strVal val="visible"/>
                                      </p:to>
                                    </p:set>
                                    <p:animEffect transition="in" filter="dissolve">
                                      <p:cBhvr>
                                        <p:cTn id="32"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4629409"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CONSIDERATIONS</a:t>
            </a:r>
            <a:endParaRPr lang="en-US" sz="3200" dirty="0">
              <a:solidFill>
                <a:schemeClr val="bg2">
                  <a:lumMod val="75000"/>
                </a:schemeClr>
              </a:solidFill>
              <a:latin typeface="Avenir Book"/>
              <a:cs typeface="Avenir Book"/>
            </a:endParaRPr>
          </a:p>
        </p:txBody>
      </p:sp>
      <p:sp>
        <p:nvSpPr>
          <p:cNvPr id="6" name="TextBox 5"/>
          <p:cNvSpPr txBox="1"/>
          <p:nvPr/>
        </p:nvSpPr>
        <p:spPr>
          <a:xfrm>
            <a:off x="756919" y="1473216"/>
            <a:ext cx="3756257" cy="46166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cap="small" dirty="0" smtClean="0">
                <a:solidFill>
                  <a:schemeClr val="bg2">
                    <a:lumMod val="75000"/>
                  </a:schemeClr>
                </a:solidFill>
                <a:latin typeface="Avenir Book"/>
                <a:cs typeface="Avenir Book"/>
              </a:rPr>
              <a:t>Two Extremes</a:t>
            </a:r>
          </a:p>
        </p:txBody>
      </p:sp>
      <p:sp>
        <p:nvSpPr>
          <p:cNvPr id="8" name="TextBox 7"/>
          <p:cNvSpPr txBox="1"/>
          <p:nvPr/>
        </p:nvSpPr>
        <p:spPr>
          <a:xfrm>
            <a:off x="756919" y="2060796"/>
            <a:ext cx="7848601" cy="1354217"/>
          </a:xfrm>
          <a:prstGeom prst="rect">
            <a:avLst/>
          </a:prstGeom>
          <a:noFill/>
        </p:spPr>
        <p:txBody>
          <a:bodyPr wrap="square" rtlCol="0">
            <a:spAutoFit/>
            <a:scene3d>
              <a:camera prst="orthographicFront"/>
              <a:lightRig rig="threePt" dir="t"/>
            </a:scene3d>
            <a:sp3d extrusionH="57150">
              <a:bevelT w="38100" h="38100" prst="convex"/>
            </a:sp3d>
          </a:bodyPr>
          <a:lstStyle/>
          <a:p>
            <a:pPr marL="342900" indent="-342900">
              <a:buFont typeface="Wingdings" charset="2"/>
              <a:buChar char="§"/>
            </a:pPr>
            <a:r>
              <a:rPr lang="en-US" sz="2400" dirty="0" smtClean="0">
                <a:solidFill>
                  <a:schemeClr val="bg2">
                    <a:lumMod val="75000"/>
                  </a:schemeClr>
                </a:solidFill>
                <a:effectLst>
                  <a:glow rad="101600">
                    <a:schemeClr val="accent6">
                      <a:satMod val="175000"/>
                      <a:alpha val="40000"/>
                    </a:schemeClr>
                  </a:glow>
                </a:effectLst>
                <a:latin typeface="Avenir Book"/>
                <a:cs typeface="Avenir Book"/>
              </a:rPr>
              <a:t>Second Extreme: </a:t>
            </a:r>
          </a:p>
          <a:p>
            <a:endParaRPr lang="en-US" sz="1000" dirty="0" smtClean="0">
              <a:solidFill>
                <a:schemeClr val="bg2">
                  <a:lumMod val="75000"/>
                </a:schemeClr>
              </a:solidFill>
              <a:effectLst>
                <a:glow rad="101600">
                  <a:schemeClr val="accent6">
                    <a:satMod val="175000"/>
                    <a:alpha val="40000"/>
                  </a:schemeClr>
                </a:glow>
              </a:effectLst>
              <a:latin typeface="Avenir Book"/>
              <a:cs typeface="Avenir Book"/>
            </a:endParaRPr>
          </a:p>
          <a:p>
            <a:pPr marL="708660" indent="-342900">
              <a:buFont typeface="Arial"/>
              <a:buChar char="•"/>
            </a:pPr>
            <a:r>
              <a:rPr lang="en-US" sz="2400" dirty="0" smtClean="0">
                <a:solidFill>
                  <a:schemeClr val="bg2">
                    <a:lumMod val="75000"/>
                  </a:schemeClr>
                </a:solidFill>
                <a:latin typeface="Avenir Book"/>
                <a:cs typeface="Avenir Book"/>
              </a:rPr>
              <a:t>We can earn a place in heaven by </a:t>
            </a:r>
            <a:r>
              <a:rPr lang="en-US" sz="2400" dirty="0" smtClean="0">
                <a:solidFill>
                  <a:schemeClr val="bg2">
                    <a:lumMod val="75000"/>
                  </a:schemeClr>
                </a:solidFill>
                <a:latin typeface="Avenir Book"/>
                <a:cs typeface="Avenir Book"/>
              </a:rPr>
              <a:t>strict compliance </a:t>
            </a:r>
            <a:r>
              <a:rPr lang="en-US" sz="2400" dirty="0" smtClean="0">
                <a:solidFill>
                  <a:schemeClr val="bg2">
                    <a:lumMod val="75000"/>
                  </a:schemeClr>
                </a:solidFill>
                <a:latin typeface="Avenir Book"/>
                <a:cs typeface="Avenir Book"/>
              </a:rPr>
              <a:t>to a system of law keeping.</a:t>
            </a:r>
          </a:p>
        </p:txBody>
      </p:sp>
      <p:sp>
        <p:nvSpPr>
          <p:cNvPr id="10" name="TextBox 9"/>
          <p:cNvSpPr txBox="1"/>
          <p:nvPr/>
        </p:nvSpPr>
        <p:spPr>
          <a:xfrm>
            <a:off x="647700" y="3808244"/>
            <a:ext cx="7848601" cy="2185213"/>
          </a:xfrm>
          <a:prstGeom prst="rect">
            <a:avLst/>
          </a:prstGeom>
          <a:noFill/>
          <a:ln>
            <a:solidFill>
              <a:srgbClr val="E4B626"/>
            </a:solidFill>
          </a:ln>
        </p:spPr>
        <p:txBody>
          <a:bodyPr wrap="square" lIns="274320" tIns="228600" rIns="274320" bIns="228600" rtlCol="0">
            <a:spAutoFit/>
            <a:scene3d>
              <a:camera prst="orthographicFront"/>
              <a:lightRig rig="threePt" dir="t"/>
            </a:scene3d>
            <a:sp3d extrusionH="57150">
              <a:bevelT w="38100" h="38100" prst="convex"/>
            </a:sp3d>
          </a:bodyPr>
          <a:lstStyle/>
          <a:p>
            <a:r>
              <a:rPr lang="en-US" sz="2800" dirty="0" smtClean="0">
                <a:solidFill>
                  <a:schemeClr val="bg2">
                    <a:lumMod val="75000"/>
                  </a:schemeClr>
                </a:solidFill>
                <a:latin typeface="Avenir Book"/>
                <a:cs typeface="Avenir Book"/>
              </a:rPr>
              <a:t>If </a:t>
            </a:r>
            <a:r>
              <a:rPr lang="en-US" sz="2800" dirty="0">
                <a:solidFill>
                  <a:schemeClr val="bg2">
                    <a:lumMod val="75000"/>
                  </a:schemeClr>
                </a:solidFill>
                <a:latin typeface="Avenir Book"/>
                <a:cs typeface="Avenir Book"/>
              </a:rPr>
              <a:t>we say that we have not sinned, we make Him a liar, and His word is not in us. </a:t>
            </a:r>
            <a:endParaRPr lang="en-US" sz="2800" dirty="0" smtClean="0">
              <a:solidFill>
                <a:schemeClr val="bg2">
                  <a:lumMod val="75000"/>
                </a:schemeClr>
              </a:solidFill>
              <a:latin typeface="Avenir Book"/>
              <a:cs typeface="Avenir Book"/>
            </a:endParaRPr>
          </a:p>
          <a:p>
            <a:endParaRPr lang="en-US" sz="2800" dirty="0">
              <a:solidFill>
                <a:schemeClr val="bg2">
                  <a:lumMod val="75000"/>
                </a:schemeClr>
              </a:solidFill>
              <a:latin typeface="Avenir Book"/>
              <a:cs typeface="Avenir Book"/>
            </a:endParaRPr>
          </a:p>
          <a:p>
            <a:pPr algn="r"/>
            <a:r>
              <a:rPr lang="en-US" sz="2800" dirty="0" smtClean="0">
                <a:solidFill>
                  <a:schemeClr val="bg2">
                    <a:lumMod val="75000"/>
                  </a:schemeClr>
                </a:solidFill>
                <a:latin typeface="Avenir Book"/>
                <a:cs typeface="Avenir Book"/>
              </a:rPr>
              <a:t>1 Jn. 1:10</a:t>
            </a:r>
            <a:endParaRPr lang="en-US" sz="2800" dirty="0">
              <a:solidFill>
                <a:schemeClr val="bg2">
                  <a:lumMod val="75000"/>
                </a:schemeClr>
              </a:solidFill>
              <a:latin typeface="Avenir Book"/>
              <a:cs typeface="Avenir Book"/>
            </a:endParaRPr>
          </a:p>
        </p:txBody>
      </p:sp>
    </p:spTree>
    <p:extLst>
      <p:ext uri="{BB962C8B-B14F-4D97-AF65-F5344CB8AC3E}">
        <p14:creationId xmlns:p14="http://schemas.microsoft.com/office/powerpoint/2010/main" val="315826286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dissolv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ANSWERS</a:t>
            </a:r>
            <a:endParaRPr lang="en-US" sz="3200" dirty="0">
              <a:solidFill>
                <a:schemeClr val="bg2">
                  <a:lumMod val="75000"/>
                </a:schemeClr>
              </a:solidFill>
              <a:latin typeface="Avenir Book"/>
              <a:cs typeface="Avenir Book"/>
            </a:endParaRPr>
          </a:p>
        </p:txBody>
      </p:sp>
      <p:sp>
        <p:nvSpPr>
          <p:cNvPr id="5" name="TextBox 4"/>
          <p:cNvSpPr txBox="1"/>
          <p:nvPr/>
        </p:nvSpPr>
        <p:spPr>
          <a:xfrm>
            <a:off x="756919" y="1686576"/>
            <a:ext cx="7848601" cy="4401204"/>
          </a:xfrm>
          <a:prstGeom prst="rect">
            <a:avLst/>
          </a:prstGeom>
          <a:noFill/>
        </p:spPr>
        <p:txBody>
          <a:bodyPr wrap="square" rtlCol="0">
            <a:spAutoFit/>
            <a:scene3d>
              <a:camera prst="orthographicFront"/>
              <a:lightRig rig="threePt" dir="t"/>
            </a:scene3d>
            <a:sp3d extrusionH="57150">
              <a:bevelT w="38100" h="38100" prst="convex"/>
            </a:sp3d>
          </a:bodyPr>
          <a:lstStyle/>
          <a:p>
            <a:pPr marL="342900" indent="-342900">
              <a:buFont typeface="Arial"/>
              <a:buChar char="•"/>
            </a:pPr>
            <a:r>
              <a:rPr lang="en-US" sz="2400" dirty="0" smtClean="0">
                <a:solidFill>
                  <a:schemeClr val="bg2">
                    <a:lumMod val="75000"/>
                  </a:schemeClr>
                </a:solidFill>
                <a:latin typeface="Avenir Book"/>
                <a:cs typeface="Avenir Book"/>
              </a:rPr>
              <a:t>What is the Christian’s responsibility to the Law?</a:t>
            </a:r>
          </a:p>
          <a:p>
            <a:pPr marL="342900" indent="-342900">
              <a:buFont typeface="Arial"/>
              <a:buChar char="•"/>
            </a:pPr>
            <a:endParaRPr lang="en-US" sz="1000" dirty="0">
              <a:solidFill>
                <a:schemeClr val="bg2">
                  <a:lumMod val="75000"/>
                </a:schemeClr>
              </a:solidFill>
              <a:latin typeface="Avenir Book"/>
              <a:cs typeface="Avenir Book"/>
            </a:endParaRPr>
          </a:p>
          <a:p>
            <a:pPr marL="342900" indent="-342900">
              <a:buFont typeface="Arial"/>
              <a:buChar char="•"/>
            </a:pPr>
            <a:r>
              <a:rPr lang="en-US" sz="2400" dirty="0" smtClean="0">
                <a:solidFill>
                  <a:schemeClr val="bg2">
                    <a:lumMod val="75000"/>
                  </a:schemeClr>
                </a:solidFill>
                <a:latin typeface="Avenir Book"/>
                <a:cs typeface="Avenir Book"/>
              </a:rPr>
              <a:t>What purpose did the Law serve?  What was its intent?</a:t>
            </a:r>
          </a:p>
          <a:p>
            <a:pPr marL="342900" indent="-342900">
              <a:buFont typeface="Arial"/>
              <a:buChar char="•"/>
            </a:pPr>
            <a:endParaRPr lang="en-US" sz="1000" dirty="0">
              <a:solidFill>
                <a:schemeClr val="bg2">
                  <a:lumMod val="75000"/>
                </a:schemeClr>
              </a:solidFill>
              <a:latin typeface="Avenir Book"/>
              <a:cs typeface="Avenir Book"/>
            </a:endParaRPr>
          </a:p>
          <a:p>
            <a:pPr marL="342900" indent="-342900">
              <a:buFont typeface="Arial"/>
              <a:buChar char="•"/>
            </a:pPr>
            <a:r>
              <a:rPr lang="en-US" sz="2400" dirty="0" smtClean="0">
                <a:solidFill>
                  <a:schemeClr val="bg2">
                    <a:lumMod val="75000"/>
                  </a:schemeClr>
                </a:solidFill>
                <a:latin typeface="Avenir Book"/>
                <a:cs typeface="Avenir Book"/>
              </a:rPr>
              <a:t>How does the Law relate to God’s promises to Abraham?</a:t>
            </a:r>
          </a:p>
          <a:p>
            <a:pPr marL="342900" indent="-342900">
              <a:buFont typeface="Arial"/>
              <a:buChar char="•"/>
            </a:pPr>
            <a:endParaRPr lang="en-US" sz="1000" dirty="0">
              <a:solidFill>
                <a:schemeClr val="bg2">
                  <a:lumMod val="75000"/>
                </a:schemeClr>
              </a:solidFill>
              <a:latin typeface="Avenir Book"/>
              <a:cs typeface="Avenir Book"/>
            </a:endParaRPr>
          </a:p>
          <a:p>
            <a:pPr marL="342900" indent="-342900">
              <a:buFont typeface="Arial"/>
              <a:buChar char="•"/>
            </a:pPr>
            <a:r>
              <a:rPr lang="en-US" sz="2400" dirty="0" smtClean="0">
                <a:solidFill>
                  <a:schemeClr val="bg2">
                    <a:lumMod val="75000"/>
                  </a:schemeClr>
                </a:solidFill>
                <a:latin typeface="Avenir Book"/>
                <a:cs typeface="Avenir Book"/>
              </a:rPr>
              <a:t>How does the gospel relate to God’s promises to Abraham?</a:t>
            </a:r>
          </a:p>
          <a:p>
            <a:pPr marL="342900" indent="-342900">
              <a:buFont typeface="Arial"/>
              <a:buChar char="•"/>
            </a:pPr>
            <a:endParaRPr lang="en-US" sz="1000" dirty="0">
              <a:solidFill>
                <a:schemeClr val="bg2">
                  <a:lumMod val="75000"/>
                </a:schemeClr>
              </a:solidFill>
              <a:latin typeface="Avenir Book"/>
              <a:cs typeface="Avenir Book"/>
            </a:endParaRPr>
          </a:p>
          <a:p>
            <a:pPr marL="342900" indent="-342900">
              <a:buFont typeface="Arial"/>
              <a:buChar char="•"/>
            </a:pPr>
            <a:r>
              <a:rPr lang="en-US" sz="2400" dirty="0" smtClean="0">
                <a:solidFill>
                  <a:schemeClr val="bg2">
                    <a:lumMod val="75000"/>
                  </a:schemeClr>
                </a:solidFill>
                <a:latin typeface="Avenir Book"/>
                <a:cs typeface="Avenir Book"/>
              </a:rPr>
              <a:t>What value does the Law now serve?</a:t>
            </a:r>
          </a:p>
          <a:p>
            <a:endParaRPr lang="en-US" sz="2400" dirty="0">
              <a:solidFill>
                <a:schemeClr val="bg2">
                  <a:lumMod val="75000"/>
                </a:schemeClr>
              </a:solidFill>
              <a:latin typeface="Avenir Book"/>
              <a:cs typeface="Avenir Book"/>
            </a:endParaRPr>
          </a:p>
          <a:p>
            <a:r>
              <a:rPr lang="en-US" sz="2400" dirty="0" smtClean="0">
                <a:solidFill>
                  <a:schemeClr val="bg2">
                    <a:lumMod val="75000"/>
                  </a:schemeClr>
                </a:solidFill>
                <a:latin typeface="Avenir Book"/>
                <a:cs typeface="Avenir Book"/>
              </a:rPr>
              <a:t> </a:t>
            </a:r>
          </a:p>
        </p:txBody>
      </p:sp>
      <p:sp>
        <p:nvSpPr>
          <p:cNvPr id="6" name="TextBox 5"/>
          <p:cNvSpPr txBox="1"/>
          <p:nvPr/>
        </p:nvSpPr>
        <p:spPr>
          <a:xfrm>
            <a:off x="5331769" y="5983123"/>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pPr algn="r"/>
            <a:r>
              <a:rPr lang="en-US" sz="3200" dirty="0" smtClean="0">
                <a:solidFill>
                  <a:schemeClr val="bg2">
                    <a:lumMod val="75000"/>
                  </a:schemeClr>
                </a:solidFill>
                <a:latin typeface="Avenir Book"/>
                <a:cs typeface="Avenir Book"/>
              </a:rPr>
              <a:t>REVIEW</a:t>
            </a:r>
            <a:endParaRPr lang="en-US" sz="3200" dirty="0">
              <a:solidFill>
                <a:schemeClr val="bg2">
                  <a:lumMod val="75000"/>
                </a:schemeClr>
              </a:solidFill>
              <a:latin typeface="Avenir Book"/>
              <a:cs typeface="Avenir Book"/>
            </a:endParaRPr>
          </a:p>
        </p:txBody>
      </p:sp>
    </p:spTree>
    <p:extLst>
      <p:ext uri="{BB962C8B-B14F-4D97-AF65-F5344CB8AC3E}">
        <p14:creationId xmlns:p14="http://schemas.microsoft.com/office/powerpoint/2010/main" val="359449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dissolv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dissolv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dissolv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dissolve">
                                      <p:cBhvr>
                                        <p:cTn id="2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4629409"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CONSIDERATIONS</a:t>
            </a:r>
            <a:endParaRPr lang="en-US" sz="3200" dirty="0">
              <a:solidFill>
                <a:schemeClr val="bg2">
                  <a:lumMod val="75000"/>
                </a:schemeClr>
              </a:solidFill>
              <a:latin typeface="Avenir Book"/>
              <a:cs typeface="Avenir Book"/>
            </a:endParaRPr>
          </a:p>
        </p:txBody>
      </p:sp>
      <p:sp>
        <p:nvSpPr>
          <p:cNvPr id="6" name="TextBox 5"/>
          <p:cNvSpPr txBox="1"/>
          <p:nvPr/>
        </p:nvSpPr>
        <p:spPr>
          <a:xfrm>
            <a:off x="756919" y="1473216"/>
            <a:ext cx="3756257" cy="46166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cap="small" dirty="0" smtClean="0">
                <a:solidFill>
                  <a:schemeClr val="bg2">
                    <a:lumMod val="75000"/>
                  </a:schemeClr>
                </a:solidFill>
                <a:latin typeface="Avenir Book"/>
                <a:cs typeface="Avenir Book"/>
              </a:rPr>
              <a:t>Two Extremes</a:t>
            </a:r>
          </a:p>
        </p:txBody>
      </p:sp>
      <p:sp>
        <p:nvSpPr>
          <p:cNvPr id="8" name="TextBox 7"/>
          <p:cNvSpPr txBox="1"/>
          <p:nvPr/>
        </p:nvSpPr>
        <p:spPr>
          <a:xfrm>
            <a:off x="756919" y="2060796"/>
            <a:ext cx="7848601" cy="1354217"/>
          </a:xfrm>
          <a:prstGeom prst="rect">
            <a:avLst/>
          </a:prstGeom>
          <a:noFill/>
        </p:spPr>
        <p:txBody>
          <a:bodyPr wrap="square" rtlCol="0">
            <a:spAutoFit/>
            <a:scene3d>
              <a:camera prst="orthographicFront"/>
              <a:lightRig rig="threePt" dir="t"/>
            </a:scene3d>
            <a:sp3d extrusionH="57150">
              <a:bevelT w="38100" h="38100" prst="convex"/>
            </a:sp3d>
          </a:bodyPr>
          <a:lstStyle/>
          <a:p>
            <a:pPr marL="342900" indent="-342900">
              <a:buFont typeface="Wingdings" charset="2"/>
              <a:buChar char="§"/>
            </a:pPr>
            <a:r>
              <a:rPr lang="en-US" sz="2400" dirty="0" smtClean="0">
                <a:solidFill>
                  <a:schemeClr val="bg2">
                    <a:lumMod val="75000"/>
                  </a:schemeClr>
                </a:solidFill>
                <a:effectLst>
                  <a:glow rad="101600">
                    <a:schemeClr val="accent6">
                      <a:satMod val="175000"/>
                      <a:alpha val="40000"/>
                    </a:schemeClr>
                  </a:glow>
                </a:effectLst>
                <a:latin typeface="Avenir Book"/>
                <a:cs typeface="Avenir Book"/>
              </a:rPr>
              <a:t>Second Extreme: </a:t>
            </a:r>
          </a:p>
          <a:p>
            <a:endParaRPr lang="en-US" sz="1000" dirty="0" smtClean="0">
              <a:solidFill>
                <a:schemeClr val="bg2">
                  <a:lumMod val="75000"/>
                </a:schemeClr>
              </a:solidFill>
              <a:effectLst>
                <a:glow rad="101600">
                  <a:schemeClr val="accent6">
                    <a:satMod val="175000"/>
                    <a:alpha val="40000"/>
                  </a:schemeClr>
                </a:glow>
              </a:effectLst>
              <a:latin typeface="Avenir Book"/>
              <a:cs typeface="Avenir Book"/>
            </a:endParaRPr>
          </a:p>
          <a:p>
            <a:pPr marL="708660" indent="-342900">
              <a:buFont typeface="Arial"/>
              <a:buChar char="•"/>
            </a:pPr>
            <a:r>
              <a:rPr lang="en-US" sz="2400" dirty="0" smtClean="0">
                <a:solidFill>
                  <a:schemeClr val="bg2">
                    <a:lumMod val="75000"/>
                  </a:schemeClr>
                </a:solidFill>
                <a:latin typeface="Avenir Book"/>
                <a:cs typeface="Avenir Book"/>
              </a:rPr>
              <a:t>We can earn a place in heaven by </a:t>
            </a:r>
            <a:r>
              <a:rPr lang="en-US" sz="2400" dirty="0" smtClean="0">
                <a:solidFill>
                  <a:schemeClr val="bg2">
                    <a:lumMod val="75000"/>
                  </a:schemeClr>
                </a:solidFill>
                <a:latin typeface="Avenir Book"/>
                <a:cs typeface="Avenir Book"/>
              </a:rPr>
              <a:t>strict compliance </a:t>
            </a:r>
            <a:r>
              <a:rPr lang="en-US" sz="2400" dirty="0" smtClean="0">
                <a:solidFill>
                  <a:schemeClr val="bg2">
                    <a:lumMod val="75000"/>
                  </a:schemeClr>
                </a:solidFill>
                <a:latin typeface="Avenir Book"/>
                <a:cs typeface="Avenir Book"/>
              </a:rPr>
              <a:t>to a system of law keeping.</a:t>
            </a:r>
          </a:p>
        </p:txBody>
      </p:sp>
      <p:sp>
        <p:nvSpPr>
          <p:cNvPr id="10" name="TextBox 9"/>
          <p:cNvSpPr txBox="1"/>
          <p:nvPr/>
        </p:nvSpPr>
        <p:spPr>
          <a:xfrm>
            <a:off x="647700" y="3808244"/>
            <a:ext cx="7848601" cy="2616101"/>
          </a:xfrm>
          <a:prstGeom prst="rect">
            <a:avLst/>
          </a:prstGeom>
          <a:noFill/>
          <a:ln>
            <a:solidFill>
              <a:srgbClr val="E4B626"/>
            </a:solidFill>
          </a:ln>
        </p:spPr>
        <p:txBody>
          <a:bodyPr wrap="square" lIns="274320" tIns="228600" rIns="274320" bIns="228600" rtlCol="0">
            <a:spAutoFit/>
            <a:scene3d>
              <a:camera prst="orthographicFront"/>
              <a:lightRig rig="threePt" dir="t"/>
            </a:scene3d>
            <a:sp3d extrusionH="57150">
              <a:bevelT w="38100" h="38100" prst="convex"/>
            </a:sp3d>
          </a:bodyPr>
          <a:lstStyle/>
          <a:p>
            <a:r>
              <a:rPr lang="en-US" sz="2800" dirty="0" smtClean="0">
                <a:solidFill>
                  <a:schemeClr val="bg2">
                    <a:lumMod val="75000"/>
                  </a:schemeClr>
                </a:solidFill>
                <a:latin typeface="Avenir Book"/>
                <a:cs typeface="Avenir Book"/>
              </a:rPr>
              <a:t>For </a:t>
            </a:r>
            <a:r>
              <a:rPr lang="en-US" sz="2800" dirty="0">
                <a:solidFill>
                  <a:schemeClr val="bg2">
                    <a:lumMod val="75000"/>
                  </a:schemeClr>
                </a:solidFill>
                <a:latin typeface="Avenir Book"/>
                <a:cs typeface="Avenir Book"/>
              </a:rPr>
              <a:t>by grace you have been saved through faith; and that not of yourselves, it is the gift of God</a:t>
            </a:r>
            <a:r>
              <a:rPr lang="en-US" sz="2800" dirty="0" smtClean="0">
                <a:solidFill>
                  <a:schemeClr val="bg2">
                    <a:lumMod val="75000"/>
                  </a:schemeClr>
                </a:solidFill>
                <a:latin typeface="Avenir Book"/>
                <a:cs typeface="Avenir Book"/>
              </a:rPr>
              <a:t>; </a:t>
            </a:r>
            <a:r>
              <a:rPr lang="en-US" sz="2800" dirty="0">
                <a:solidFill>
                  <a:schemeClr val="bg2">
                    <a:lumMod val="75000"/>
                  </a:schemeClr>
                </a:solidFill>
                <a:latin typeface="Avenir Book"/>
                <a:cs typeface="Avenir Book"/>
              </a:rPr>
              <a:t>not as a result of works, that no one should boast. </a:t>
            </a:r>
            <a:endParaRPr lang="en-US" sz="2800" dirty="0" smtClean="0">
              <a:solidFill>
                <a:schemeClr val="bg2">
                  <a:lumMod val="75000"/>
                </a:schemeClr>
              </a:solidFill>
              <a:latin typeface="Avenir Book"/>
              <a:cs typeface="Avenir Book"/>
            </a:endParaRPr>
          </a:p>
          <a:p>
            <a:pPr algn="r"/>
            <a:r>
              <a:rPr lang="en-US" sz="2800" dirty="0" smtClean="0">
                <a:solidFill>
                  <a:schemeClr val="bg2">
                    <a:lumMod val="75000"/>
                  </a:schemeClr>
                </a:solidFill>
                <a:latin typeface="Avenir Book"/>
                <a:cs typeface="Avenir Book"/>
              </a:rPr>
              <a:t>Eph. 2:8-9</a:t>
            </a:r>
            <a:endParaRPr lang="en-US" sz="2800" dirty="0">
              <a:solidFill>
                <a:schemeClr val="bg2">
                  <a:lumMod val="75000"/>
                </a:schemeClr>
              </a:solidFill>
              <a:latin typeface="Avenir Book"/>
              <a:cs typeface="Avenir Book"/>
            </a:endParaRPr>
          </a:p>
        </p:txBody>
      </p:sp>
    </p:spTree>
    <p:extLst>
      <p:ext uri="{BB962C8B-B14F-4D97-AF65-F5344CB8AC3E}">
        <p14:creationId xmlns:p14="http://schemas.microsoft.com/office/powerpoint/2010/main" val="24104788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4629409"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CONSIDERATIONS</a:t>
            </a:r>
            <a:endParaRPr lang="en-US" sz="3200" dirty="0">
              <a:solidFill>
                <a:schemeClr val="bg2">
                  <a:lumMod val="75000"/>
                </a:schemeClr>
              </a:solidFill>
              <a:latin typeface="Avenir Book"/>
              <a:cs typeface="Avenir Book"/>
            </a:endParaRPr>
          </a:p>
        </p:txBody>
      </p:sp>
      <p:sp>
        <p:nvSpPr>
          <p:cNvPr id="6" name="TextBox 5"/>
          <p:cNvSpPr txBox="1"/>
          <p:nvPr/>
        </p:nvSpPr>
        <p:spPr>
          <a:xfrm>
            <a:off x="756919" y="1473216"/>
            <a:ext cx="3756257" cy="46166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cap="small" dirty="0" smtClean="0">
                <a:solidFill>
                  <a:schemeClr val="bg2">
                    <a:lumMod val="75000"/>
                  </a:schemeClr>
                </a:solidFill>
                <a:latin typeface="Avenir Book"/>
                <a:cs typeface="Avenir Book"/>
              </a:rPr>
              <a:t>Two Extremes</a:t>
            </a:r>
          </a:p>
        </p:txBody>
      </p:sp>
      <p:sp>
        <p:nvSpPr>
          <p:cNvPr id="8" name="TextBox 7"/>
          <p:cNvSpPr txBox="1"/>
          <p:nvPr/>
        </p:nvSpPr>
        <p:spPr>
          <a:xfrm>
            <a:off x="756919" y="2060796"/>
            <a:ext cx="7848601" cy="1354217"/>
          </a:xfrm>
          <a:prstGeom prst="rect">
            <a:avLst/>
          </a:prstGeom>
          <a:noFill/>
        </p:spPr>
        <p:txBody>
          <a:bodyPr wrap="square" rtlCol="0">
            <a:spAutoFit/>
            <a:scene3d>
              <a:camera prst="orthographicFront"/>
              <a:lightRig rig="threePt" dir="t"/>
            </a:scene3d>
            <a:sp3d extrusionH="57150">
              <a:bevelT w="38100" h="38100" prst="convex"/>
            </a:sp3d>
          </a:bodyPr>
          <a:lstStyle/>
          <a:p>
            <a:pPr marL="342900" indent="-342900">
              <a:buFont typeface="Wingdings" charset="2"/>
              <a:buChar char="§"/>
            </a:pPr>
            <a:r>
              <a:rPr lang="en-US" sz="2400" dirty="0" smtClean="0">
                <a:solidFill>
                  <a:schemeClr val="bg2">
                    <a:lumMod val="75000"/>
                  </a:schemeClr>
                </a:solidFill>
                <a:effectLst>
                  <a:glow rad="101600">
                    <a:schemeClr val="accent6">
                      <a:satMod val="175000"/>
                      <a:alpha val="40000"/>
                    </a:schemeClr>
                  </a:glow>
                </a:effectLst>
                <a:latin typeface="Avenir Book"/>
                <a:cs typeface="Avenir Book"/>
              </a:rPr>
              <a:t>Second Extreme: </a:t>
            </a:r>
          </a:p>
          <a:p>
            <a:endParaRPr lang="en-US" sz="1000" dirty="0" smtClean="0">
              <a:solidFill>
                <a:schemeClr val="bg2">
                  <a:lumMod val="75000"/>
                </a:schemeClr>
              </a:solidFill>
              <a:effectLst>
                <a:glow rad="101600">
                  <a:schemeClr val="accent6">
                    <a:satMod val="175000"/>
                    <a:alpha val="40000"/>
                  </a:schemeClr>
                </a:glow>
              </a:effectLst>
              <a:latin typeface="Avenir Book"/>
              <a:cs typeface="Avenir Book"/>
            </a:endParaRPr>
          </a:p>
          <a:p>
            <a:pPr marL="708660" indent="-342900">
              <a:buFont typeface="Arial"/>
              <a:buChar char="•"/>
            </a:pPr>
            <a:r>
              <a:rPr lang="en-US" sz="2400" dirty="0" smtClean="0">
                <a:solidFill>
                  <a:schemeClr val="bg2">
                    <a:lumMod val="75000"/>
                  </a:schemeClr>
                </a:solidFill>
                <a:latin typeface="Avenir Book"/>
                <a:cs typeface="Avenir Book"/>
              </a:rPr>
              <a:t>We can earn a place in heaven by </a:t>
            </a:r>
            <a:r>
              <a:rPr lang="en-US" sz="2400" dirty="0" smtClean="0">
                <a:solidFill>
                  <a:schemeClr val="bg2">
                    <a:lumMod val="75000"/>
                  </a:schemeClr>
                </a:solidFill>
                <a:latin typeface="Avenir Book"/>
                <a:cs typeface="Avenir Book"/>
              </a:rPr>
              <a:t>strict compliance </a:t>
            </a:r>
            <a:r>
              <a:rPr lang="en-US" sz="2400" dirty="0" smtClean="0">
                <a:solidFill>
                  <a:schemeClr val="bg2">
                    <a:lumMod val="75000"/>
                  </a:schemeClr>
                </a:solidFill>
                <a:latin typeface="Avenir Book"/>
                <a:cs typeface="Avenir Book"/>
              </a:rPr>
              <a:t>to a system of law keeping.</a:t>
            </a:r>
          </a:p>
        </p:txBody>
      </p:sp>
      <p:sp>
        <p:nvSpPr>
          <p:cNvPr id="10" name="TextBox 9"/>
          <p:cNvSpPr txBox="1"/>
          <p:nvPr/>
        </p:nvSpPr>
        <p:spPr>
          <a:xfrm>
            <a:off x="647700" y="3808244"/>
            <a:ext cx="7848601" cy="2616101"/>
          </a:xfrm>
          <a:prstGeom prst="rect">
            <a:avLst/>
          </a:prstGeom>
          <a:noFill/>
          <a:ln>
            <a:solidFill>
              <a:srgbClr val="E4B626"/>
            </a:solidFill>
          </a:ln>
        </p:spPr>
        <p:txBody>
          <a:bodyPr wrap="square" lIns="274320" tIns="228600" rIns="274320" bIns="228600" rtlCol="0">
            <a:spAutoFit/>
            <a:scene3d>
              <a:camera prst="orthographicFront"/>
              <a:lightRig rig="threePt" dir="t"/>
            </a:scene3d>
            <a:sp3d extrusionH="57150">
              <a:bevelT w="38100" h="38100" prst="convex"/>
            </a:sp3d>
          </a:bodyPr>
          <a:lstStyle/>
          <a:p>
            <a:r>
              <a:rPr lang="en-US" sz="2800" dirty="0" smtClean="0">
                <a:solidFill>
                  <a:schemeClr val="bg2">
                    <a:lumMod val="75000"/>
                  </a:schemeClr>
                </a:solidFill>
                <a:latin typeface="Avenir Book"/>
                <a:cs typeface="Avenir Book"/>
              </a:rPr>
              <a:t>“</a:t>
            </a:r>
            <a:r>
              <a:rPr lang="en-US" sz="2800" dirty="0">
                <a:solidFill>
                  <a:schemeClr val="bg2">
                    <a:lumMod val="75000"/>
                  </a:schemeClr>
                </a:solidFill>
                <a:latin typeface="Avenir Book"/>
                <a:cs typeface="Avenir Book"/>
              </a:rPr>
              <a:t>So you too, when you do all the things which are commanded you, say, ‘We are unworthy slaves; we have done only that which we ought to have done.’</a:t>
            </a:r>
            <a:r>
              <a:rPr lang="en-US" sz="2800" dirty="0" smtClean="0">
                <a:solidFill>
                  <a:schemeClr val="bg2">
                    <a:lumMod val="75000"/>
                  </a:schemeClr>
                </a:solidFill>
                <a:latin typeface="Avenir Book"/>
                <a:cs typeface="Avenir Book"/>
              </a:rPr>
              <a:t>”</a:t>
            </a:r>
          </a:p>
          <a:p>
            <a:pPr algn="r"/>
            <a:r>
              <a:rPr lang="en-US" sz="2800" dirty="0" smtClean="0">
                <a:solidFill>
                  <a:schemeClr val="bg2">
                    <a:lumMod val="75000"/>
                  </a:schemeClr>
                </a:solidFill>
                <a:latin typeface="Avenir Book"/>
                <a:cs typeface="Avenir Book"/>
              </a:rPr>
              <a:t>Luke 17:10 </a:t>
            </a:r>
            <a:endParaRPr lang="en-US" sz="2800" dirty="0">
              <a:solidFill>
                <a:schemeClr val="bg2">
                  <a:lumMod val="75000"/>
                </a:schemeClr>
              </a:solidFill>
              <a:latin typeface="Avenir Book"/>
              <a:cs typeface="Avenir Book"/>
            </a:endParaRPr>
          </a:p>
        </p:txBody>
      </p:sp>
    </p:spTree>
    <p:extLst>
      <p:ext uri="{BB962C8B-B14F-4D97-AF65-F5344CB8AC3E}">
        <p14:creationId xmlns:p14="http://schemas.microsoft.com/office/powerpoint/2010/main" val="36929404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4629409"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CONSIDERATIONS</a:t>
            </a:r>
            <a:endParaRPr lang="en-US" sz="3200" dirty="0">
              <a:solidFill>
                <a:schemeClr val="bg2">
                  <a:lumMod val="75000"/>
                </a:schemeClr>
              </a:solidFill>
              <a:latin typeface="Avenir Book"/>
              <a:cs typeface="Avenir Book"/>
            </a:endParaRPr>
          </a:p>
        </p:txBody>
      </p:sp>
      <p:sp>
        <p:nvSpPr>
          <p:cNvPr id="6" name="TextBox 5"/>
          <p:cNvSpPr txBox="1"/>
          <p:nvPr/>
        </p:nvSpPr>
        <p:spPr>
          <a:xfrm>
            <a:off x="756919" y="1473216"/>
            <a:ext cx="3756257" cy="46166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cap="small" dirty="0" smtClean="0">
                <a:solidFill>
                  <a:schemeClr val="bg2">
                    <a:lumMod val="75000"/>
                  </a:schemeClr>
                </a:solidFill>
                <a:latin typeface="Avenir Book"/>
                <a:cs typeface="Avenir Book"/>
              </a:rPr>
              <a:t>Proper Balance</a:t>
            </a:r>
          </a:p>
        </p:txBody>
      </p:sp>
      <p:sp>
        <p:nvSpPr>
          <p:cNvPr id="8" name="TextBox 7"/>
          <p:cNvSpPr txBox="1"/>
          <p:nvPr/>
        </p:nvSpPr>
        <p:spPr>
          <a:xfrm>
            <a:off x="756919" y="2060796"/>
            <a:ext cx="7848601" cy="1569660"/>
          </a:xfrm>
          <a:prstGeom prst="rect">
            <a:avLst/>
          </a:prstGeom>
          <a:noFill/>
        </p:spPr>
        <p:txBody>
          <a:bodyPr wrap="square" rtlCol="0">
            <a:spAutoFit/>
            <a:scene3d>
              <a:camera prst="orthographicFront"/>
              <a:lightRig rig="threePt" dir="t"/>
            </a:scene3d>
            <a:sp3d extrusionH="57150">
              <a:bevelT w="38100" h="38100" prst="convex"/>
            </a:sp3d>
          </a:bodyPr>
          <a:lstStyle/>
          <a:p>
            <a:pPr marL="342900" indent="-342900">
              <a:buFont typeface="Wingdings" charset="2"/>
              <a:buChar char="§"/>
            </a:pPr>
            <a:r>
              <a:rPr lang="en-US" sz="2400" dirty="0">
                <a:solidFill>
                  <a:schemeClr val="bg2">
                    <a:lumMod val="75000"/>
                  </a:schemeClr>
                </a:solidFill>
                <a:effectLst>
                  <a:glow rad="101600">
                    <a:schemeClr val="accent6">
                      <a:satMod val="175000"/>
                      <a:alpha val="40000"/>
                    </a:schemeClr>
                  </a:glow>
                </a:effectLst>
                <a:latin typeface="Avenir Book"/>
                <a:cs typeface="Avenir Book"/>
              </a:rPr>
              <a:t>Just as Christ freed us from the bondage of </a:t>
            </a:r>
            <a:r>
              <a:rPr lang="en-US" sz="2400" dirty="0" smtClean="0">
                <a:solidFill>
                  <a:schemeClr val="bg2">
                    <a:lumMod val="75000"/>
                  </a:schemeClr>
                </a:solidFill>
                <a:effectLst>
                  <a:glow rad="101600">
                    <a:schemeClr val="accent6">
                      <a:satMod val="175000"/>
                      <a:alpha val="40000"/>
                    </a:schemeClr>
                  </a:glow>
                </a:effectLst>
                <a:latin typeface="Avenir Book"/>
                <a:cs typeface="Avenir Book"/>
              </a:rPr>
              <a:t>the Law, </a:t>
            </a:r>
            <a:r>
              <a:rPr lang="en-US" sz="2400" dirty="0">
                <a:solidFill>
                  <a:schemeClr val="bg2">
                    <a:lumMod val="75000"/>
                  </a:schemeClr>
                </a:solidFill>
                <a:effectLst>
                  <a:glow rad="101600">
                    <a:schemeClr val="accent6">
                      <a:satMod val="175000"/>
                      <a:alpha val="40000"/>
                    </a:schemeClr>
                  </a:glow>
                </a:effectLst>
                <a:latin typeface="Avenir Book"/>
                <a:cs typeface="Avenir Book"/>
              </a:rPr>
              <a:t>we are also freed from any system of meritorious works that require our perfect compliance in order to be </a:t>
            </a:r>
            <a:r>
              <a:rPr lang="en-US" sz="2400" dirty="0" smtClean="0">
                <a:solidFill>
                  <a:schemeClr val="bg2">
                    <a:lumMod val="75000"/>
                  </a:schemeClr>
                </a:solidFill>
                <a:effectLst>
                  <a:glow rad="101600">
                    <a:schemeClr val="accent6">
                      <a:satMod val="175000"/>
                      <a:alpha val="40000"/>
                    </a:schemeClr>
                  </a:glow>
                </a:effectLst>
                <a:latin typeface="Avenir Book"/>
                <a:cs typeface="Avenir Book"/>
              </a:rPr>
              <a:t>saved.</a:t>
            </a:r>
          </a:p>
        </p:txBody>
      </p:sp>
      <p:sp>
        <p:nvSpPr>
          <p:cNvPr id="9" name="TextBox 8"/>
          <p:cNvSpPr txBox="1"/>
          <p:nvPr/>
        </p:nvSpPr>
        <p:spPr>
          <a:xfrm>
            <a:off x="647700" y="3808244"/>
            <a:ext cx="7848601" cy="2185213"/>
          </a:xfrm>
          <a:prstGeom prst="rect">
            <a:avLst/>
          </a:prstGeom>
          <a:noFill/>
          <a:ln>
            <a:solidFill>
              <a:srgbClr val="E4B626"/>
            </a:solidFill>
          </a:ln>
        </p:spPr>
        <p:txBody>
          <a:bodyPr wrap="square" lIns="274320" tIns="228600" rIns="274320" bIns="228600" rtlCol="0">
            <a:spAutoFit/>
            <a:scene3d>
              <a:camera prst="orthographicFront"/>
              <a:lightRig rig="threePt" dir="t"/>
            </a:scene3d>
            <a:sp3d extrusionH="57150">
              <a:bevelT w="38100" h="38100" prst="convex"/>
            </a:sp3d>
          </a:bodyPr>
          <a:lstStyle/>
          <a:p>
            <a:r>
              <a:rPr lang="en-US" sz="2800" dirty="0">
                <a:solidFill>
                  <a:schemeClr val="bg2">
                    <a:lumMod val="75000"/>
                  </a:schemeClr>
                </a:solidFill>
                <a:latin typeface="Avenir Book"/>
                <a:cs typeface="Avenir Book"/>
              </a:rPr>
              <a:t>It was for freedom that Christ set us free; therefore keep standing firm and do not be subject again to a yoke of slavery. </a:t>
            </a:r>
          </a:p>
          <a:p>
            <a:pPr algn="r"/>
            <a:r>
              <a:rPr lang="en-US" sz="2800" dirty="0">
                <a:solidFill>
                  <a:schemeClr val="bg2">
                    <a:lumMod val="75000"/>
                  </a:schemeClr>
                </a:solidFill>
                <a:latin typeface="Avenir Book"/>
                <a:cs typeface="Avenir Book"/>
              </a:rPr>
              <a:t>Gal. 5:1</a:t>
            </a:r>
          </a:p>
        </p:txBody>
      </p:sp>
    </p:spTree>
    <p:extLst>
      <p:ext uri="{BB962C8B-B14F-4D97-AF65-F5344CB8AC3E}">
        <p14:creationId xmlns:p14="http://schemas.microsoft.com/office/powerpoint/2010/main" val="35624208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4629409"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CONSIDERATIONS</a:t>
            </a:r>
            <a:endParaRPr lang="en-US" sz="3200" dirty="0">
              <a:solidFill>
                <a:schemeClr val="bg2">
                  <a:lumMod val="75000"/>
                </a:schemeClr>
              </a:solidFill>
              <a:latin typeface="Avenir Book"/>
              <a:cs typeface="Avenir Book"/>
            </a:endParaRPr>
          </a:p>
        </p:txBody>
      </p:sp>
      <p:sp>
        <p:nvSpPr>
          <p:cNvPr id="6" name="TextBox 5"/>
          <p:cNvSpPr txBox="1"/>
          <p:nvPr/>
        </p:nvSpPr>
        <p:spPr>
          <a:xfrm>
            <a:off x="756919" y="1473216"/>
            <a:ext cx="3756257" cy="46166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cap="small" dirty="0" smtClean="0">
                <a:solidFill>
                  <a:schemeClr val="bg2">
                    <a:lumMod val="75000"/>
                  </a:schemeClr>
                </a:solidFill>
                <a:latin typeface="Avenir Book"/>
                <a:cs typeface="Avenir Book"/>
              </a:rPr>
              <a:t>Proper Balance</a:t>
            </a:r>
          </a:p>
        </p:txBody>
      </p:sp>
      <p:sp>
        <p:nvSpPr>
          <p:cNvPr id="8" name="TextBox 7"/>
          <p:cNvSpPr txBox="1"/>
          <p:nvPr/>
        </p:nvSpPr>
        <p:spPr>
          <a:xfrm>
            <a:off x="756919" y="2060796"/>
            <a:ext cx="7848601" cy="461665"/>
          </a:xfrm>
          <a:prstGeom prst="rect">
            <a:avLst/>
          </a:prstGeom>
          <a:noFill/>
        </p:spPr>
        <p:txBody>
          <a:bodyPr wrap="square" rtlCol="0">
            <a:spAutoFit/>
            <a:scene3d>
              <a:camera prst="orthographicFront"/>
              <a:lightRig rig="threePt" dir="t"/>
            </a:scene3d>
            <a:sp3d extrusionH="57150">
              <a:bevelT w="38100" h="38100" prst="convex"/>
            </a:sp3d>
          </a:bodyPr>
          <a:lstStyle/>
          <a:p>
            <a:pPr marL="342900" indent="-342900">
              <a:buFont typeface="Wingdings" charset="2"/>
              <a:buChar char="§"/>
            </a:pPr>
            <a:r>
              <a:rPr lang="en-US" sz="2400" dirty="0" smtClean="0">
                <a:solidFill>
                  <a:schemeClr val="bg2">
                    <a:lumMod val="75000"/>
                  </a:schemeClr>
                </a:solidFill>
                <a:effectLst>
                  <a:glow rad="101600">
                    <a:schemeClr val="accent6">
                      <a:satMod val="175000"/>
                      <a:alpha val="40000"/>
                    </a:schemeClr>
                  </a:glow>
                </a:effectLst>
                <a:latin typeface="Avenir Book"/>
                <a:cs typeface="Avenir Book"/>
              </a:rPr>
              <a:t>This </a:t>
            </a:r>
            <a:r>
              <a:rPr lang="en-US" sz="2400" dirty="0" smtClean="0">
                <a:solidFill>
                  <a:schemeClr val="bg2">
                    <a:lumMod val="75000"/>
                  </a:schemeClr>
                </a:solidFill>
                <a:effectLst>
                  <a:glow rad="101600">
                    <a:schemeClr val="accent6">
                      <a:satMod val="175000"/>
                      <a:alpha val="40000"/>
                    </a:schemeClr>
                  </a:glow>
                </a:effectLst>
                <a:latin typeface="Avenir Book"/>
                <a:cs typeface="Avenir Book"/>
              </a:rPr>
              <a:t>freedom does not give us a license to sin!</a:t>
            </a:r>
          </a:p>
        </p:txBody>
      </p:sp>
      <p:sp>
        <p:nvSpPr>
          <p:cNvPr id="9" name="TextBox 8"/>
          <p:cNvSpPr txBox="1"/>
          <p:nvPr/>
        </p:nvSpPr>
        <p:spPr>
          <a:xfrm>
            <a:off x="647700" y="2946404"/>
            <a:ext cx="7848601" cy="2616101"/>
          </a:xfrm>
          <a:prstGeom prst="rect">
            <a:avLst/>
          </a:prstGeom>
          <a:noFill/>
          <a:ln>
            <a:solidFill>
              <a:srgbClr val="E4B626"/>
            </a:solidFill>
          </a:ln>
        </p:spPr>
        <p:txBody>
          <a:bodyPr wrap="square" lIns="274320" tIns="228600" rIns="274320" bIns="228600" rtlCol="0">
            <a:spAutoFit/>
            <a:scene3d>
              <a:camera prst="orthographicFront"/>
              <a:lightRig rig="threePt" dir="t"/>
            </a:scene3d>
            <a:sp3d extrusionH="57150">
              <a:bevelT w="38100" h="38100" prst="convex"/>
            </a:sp3d>
          </a:bodyPr>
          <a:lstStyle/>
          <a:p>
            <a:r>
              <a:rPr lang="en-US" sz="2800" dirty="0" smtClean="0">
                <a:solidFill>
                  <a:schemeClr val="bg2">
                    <a:lumMod val="75000"/>
                  </a:schemeClr>
                </a:solidFill>
                <a:latin typeface="Avenir Book"/>
                <a:cs typeface="Avenir Book"/>
              </a:rPr>
              <a:t>For </a:t>
            </a:r>
            <a:r>
              <a:rPr lang="en-US" sz="2800" dirty="0">
                <a:solidFill>
                  <a:schemeClr val="bg2">
                    <a:lumMod val="75000"/>
                  </a:schemeClr>
                </a:solidFill>
                <a:latin typeface="Avenir Book"/>
                <a:cs typeface="Avenir Book"/>
              </a:rPr>
              <a:t>you were called to freedom, brethren; only do not turn your freedom into an opportunity for the flesh, but through love serve one another. </a:t>
            </a:r>
            <a:endParaRPr lang="en-US" sz="2800" dirty="0" smtClean="0">
              <a:solidFill>
                <a:schemeClr val="bg2">
                  <a:lumMod val="75000"/>
                </a:schemeClr>
              </a:solidFill>
              <a:latin typeface="Avenir Book"/>
              <a:cs typeface="Avenir Book"/>
            </a:endParaRPr>
          </a:p>
          <a:p>
            <a:pPr algn="r"/>
            <a:r>
              <a:rPr lang="en-US" sz="2800" dirty="0" smtClean="0">
                <a:solidFill>
                  <a:schemeClr val="bg2">
                    <a:lumMod val="75000"/>
                  </a:schemeClr>
                </a:solidFill>
                <a:latin typeface="Avenir Book"/>
                <a:cs typeface="Avenir Book"/>
              </a:rPr>
              <a:t>Gal. 5:13</a:t>
            </a:r>
            <a:endParaRPr lang="en-US" sz="2800" dirty="0">
              <a:solidFill>
                <a:schemeClr val="bg2">
                  <a:lumMod val="75000"/>
                </a:schemeClr>
              </a:solidFill>
              <a:latin typeface="Avenir Book"/>
              <a:cs typeface="Avenir Book"/>
            </a:endParaRPr>
          </a:p>
        </p:txBody>
      </p:sp>
    </p:spTree>
    <p:extLst>
      <p:ext uri="{BB962C8B-B14F-4D97-AF65-F5344CB8AC3E}">
        <p14:creationId xmlns:p14="http://schemas.microsoft.com/office/powerpoint/2010/main" val="157991364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4629409"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CONSIDERATIONS</a:t>
            </a:r>
            <a:endParaRPr lang="en-US" sz="3200" dirty="0">
              <a:solidFill>
                <a:schemeClr val="bg2">
                  <a:lumMod val="75000"/>
                </a:schemeClr>
              </a:solidFill>
              <a:latin typeface="Avenir Book"/>
              <a:cs typeface="Avenir Book"/>
            </a:endParaRPr>
          </a:p>
        </p:txBody>
      </p:sp>
      <p:sp>
        <p:nvSpPr>
          <p:cNvPr id="6" name="TextBox 5"/>
          <p:cNvSpPr txBox="1"/>
          <p:nvPr/>
        </p:nvSpPr>
        <p:spPr>
          <a:xfrm>
            <a:off x="756919" y="1473216"/>
            <a:ext cx="3756257" cy="46166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cap="small" dirty="0" smtClean="0">
                <a:solidFill>
                  <a:schemeClr val="bg2">
                    <a:lumMod val="75000"/>
                  </a:schemeClr>
                </a:solidFill>
                <a:latin typeface="Avenir Book"/>
                <a:cs typeface="Avenir Book"/>
              </a:rPr>
              <a:t>Proper Balance</a:t>
            </a:r>
          </a:p>
        </p:txBody>
      </p:sp>
      <p:sp>
        <p:nvSpPr>
          <p:cNvPr id="8" name="TextBox 7"/>
          <p:cNvSpPr txBox="1"/>
          <p:nvPr/>
        </p:nvSpPr>
        <p:spPr>
          <a:xfrm>
            <a:off x="756919" y="2060796"/>
            <a:ext cx="7848601" cy="830997"/>
          </a:xfrm>
          <a:prstGeom prst="rect">
            <a:avLst/>
          </a:prstGeom>
          <a:noFill/>
        </p:spPr>
        <p:txBody>
          <a:bodyPr wrap="square" rtlCol="0">
            <a:spAutoFit/>
            <a:scene3d>
              <a:camera prst="orthographicFront"/>
              <a:lightRig rig="threePt" dir="t"/>
            </a:scene3d>
            <a:sp3d extrusionH="57150">
              <a:bevelT w="38100" h="38100" prst="convex"/>
            </a:sp3d>
          </a:bodyPr>
          <a:lstStyle/>
          <a:p>
            <a:pPr marL="342900" indent="-342900">
              <a:buFont typeface="Wingdings" charset="2"/>
              <a:buChar char="§"/>
            </a:pPr>
            <a:r>
              <a:rPr lang="en-US" sz="2400" dirty="0" smtClean="0">
                <a:solidFill>
                  <a:schemeClr val="bg2">
                    <a:lumMod val="75000"/>
                  </a:schemeClr>
                </a:solidFill>
                <a:effectLst>
                  <a:glow rad="101600">
                    <a:schemeClr val="accent6">
                      <a:satMod val="175000"/>
                      <a:alpha val="40000"/>
                    </a:schemeClr>
                  </a:glow>
                </a:effectLst>
                <a:latin typeface="Avenir Book"/>
                <a:cs typeface="Avenir Book"/>
              </a:rPr>
              <a:t>What t</a:t>
            </a:r>
            <a:r>
              <a:rPr lang="en-US" sz="2400" dirty="0" smtClean="0">
                <a:solidFill>
                  <a:schemeClr val="bg2">
                    <a:lumMod val="75000"/>
                  </a:schemeClr>
                </a:solidFill>
                <a:effectLst>
                  <a:glow rad="101600">
                    <a:schemeClr val="accent6">
                      <a:satMod val="175000"/>
                      <a:alpha val="40000"/>
                    </a:schemeClr>
                  </a:glow>
                </a:effectLst>
                <a:latin typeface="Avenir Book"/>
                <a:cs typeface="Avenir Book"/>
              </a:rPr>
              <a:t>his </a:t>
            </a:r>
            <a:r>
              <a:rPr lang="en-US" sz="2400" dirty="0" smtClean="0">
                <a:solidFill>
                  <a:schemeClr val="bg2">
                    <a:lumMod val="75000"/>
                  </a:schemeClr>
                </a:solidFill>
                <a:effectLst>
                  <a:glow rad="101600">
                    <a:schemeClr val="accent6">
                      <a:satMod val="175000"/>
                      <a:alpha val="40000"/>
                    </a:schemeClr>
                  </a:glow>
                </a:effectLst>
                <a:latin typeface="Avenir Book"/>
                <a:cs typeface="Avenir Book"/>
              </a:rPr>
              <a:t>freedom does give </a:t>
            </a:r>
            <a:r>
              <a:rPr lang="en-US" sz="2400" dirty="0" smtClean="0">
                <a:solidFill>
                  <a:schemeClr val="bg2">
                    <a:lumMod val="75000"/>
                  </a:schemeClr>
                </a:solidFill>
                <a:effectLst>
                  <a:glow rad="101600">
                    <a:schemeClr val="accent6">
                      <a:satMod val="175000"/>
                      <a:alpha val="40000"/>
                    </a:schemeClr>
                  </a:glow>
                </a:effectLst>
                <a:latin typeface="Avenir Book"/>
                <a:cs typeface="Avenir Book"/>
              </a:rPr>
              <a:t>us is confidence </a:t>
            </a:r>
            <a:r>
              <a:rPr lang="en-US" sz="2400" dirty="0" smtClean="0">
                <a:solidFill>
                  <a:schemeClr val="bg2">
                    <a:lumMod val="75000"/>
                  </a:schemeClr>
                </a:solidFill>
                <a:effectLst>
                  <a:glow rad="101600">
                    <a:schemeClr val="accent6">
                      <a:satMod val="175000"/>
                      <a:alpha val="40000"/>
                    </a:schemeClr>
                  </a:glow>
                </a:effectLst>
                <a:latin typeface="Avenir Book"/>
                <a:cs typeface="Avenir Book"/>
              </a:rPr>
              <a:t>in our salvation through faith in Jesus Christ.</a:t>
            </a:r>
          </a:p>
        </p:txBody>
      </p:sp>
      <p:sp>
        <p:nvSpPr>
          <p:cNvPr id="9" name="TextBox 8"/>
          <p:cNvSpPr txBox="1"/>
          <p:nvPr/>
        </p:nvSpPr>
        <p:spPr>
          <a:xfrm>
            <a:off x="647700" y="3071144"/>
            <a:ext cx="7848601" cy="2616101"/>
          </a:xfrm>
          <a:prstGeom prst="rect">
            <a:avLst/>
          </a:prstGeom>
          <a:noFill/>
          <a:ln>
            <a:solidFill>
              <a:srgbClr val="E4B626"/>
            </a:solidFill>
          </a:ln>
        </p:spPr>
        <p:txBody>
          <a:bodyPr wrap="square" lIns="274320" tIns="228600" rIns="274320" bIns="228600" rtlCol="0">
            <a:spAutoFit/>
            <a:scene3d>
              <a:camera prst="orthographicFront"/>
              <a:lightRig rig="threePt" dir="t"/>
            </a:scene3d>
            <a:sp3d extrusionH="57150">
              <a:bevelT w="38100" h="38100" prst="convex"/>
            </a:sp3d>
          </a:bodyPr>
          <a:lstStyle/>
          <a:p>
            <a:r>
              <a:rPr lang="en-US" sz="2800" dirty="0" smtClean="0">
                <a:solidFill>
                  <a:schemeClr val="bg2">
                    <a:lumMod val="75000"/>
                  </a:schemeClr>
                </a:solidFill>
                <a:latin typeface="Avenir Book"/>
                <a:cs typeface="Avenir Book"/>
              </a:rPr>
              <a:t>…but </a:t>
            </a:r>
            <a:r>
              <a:rPr lang="en-US" sz="2800" dirty="0">
                <a:solidFill>
                  <a:schemeClr val="bg2">
                    <a:lumMod val="75000"/>
                  </a:schemeClr>
                </a:solidFill>
                <a:latin typeface="Avenir Book"/>
                <a:cs typeface="Avenir Book"/>
              </a:rPr>
              <a:t>if we walk in the light as He Himself is in the light, we have fellowship with one another, and the blood of Jesus His Son cleanses us from all sin. </a:t>
            </a:r>
            <a:endParaRPr lang="en-US" sz="2800" dirty="0" smtClean="0">
              <a:solidFill>
                <a:schemeClr val="bg2">
                  <a:lumMod val="75000"/>
                </a:schemeClr>
              </a:solidFill>
              <a:latin typeface="Avenir Book"/>
              <a:cs typeface="Avenir Book"/>
            </a:endParaRPr>
          </a:p>
          <a:p>
            <a:pPr algn="r"/>
            <a:r>
              <a:rPr lang="en-US" sz="2800" dirty="0" smtClean="0">
                <a:solidFill>
                  <a:schemeClr val="bg2">
                    <a:lumMod val="75000"/>
                  </a:schemeClr>
                </a:solidFill>
                <a:latin typeface="Avenir Book"/>
                <a:cs typeface="Avenir Book"/>
              </a:rPr>
              <a:t>1 Jn. 1:7</a:t>
            </a:r>
            <a:endParaRPr lang="en-US" sz="2800" dirty="0">
              <a:solidFill>
                <a:schemeClr val="bg2">
                  <a:lumMod val="75000"/>
                </a:schemeClr>
              </a:solidFill>
              <a:latin typeface="Avenir Book"/>
              <a:cs typeface="Avenir Book"/>
            </a:endParaRPr>
          </a:p>
        </p:txBody>
      </p:sp>
    </p:spTree>
    <p:extLst>
      <p:ext uri="{BB962C8B-B14F-4D97-AF65-F5344CB8AC3E}">
        <p14:creationId xmlns:p14="http://schemas.microsoft.com/office/powerpoint/2010/main" val="165438793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6700"/>
            <a:ext cx="9144000" cy="6858000"/>
          </a:xfrm>
          <a:prstGeom prst="rect">
            <a:avLst/>
          </a:prstGeom>
        </p:spPr>
      </p:pic>
      <p:sp>
        <p:nvSpPr>
          <p:cNvPr id="4" name="TextBox 3"/>
          <p:cNvSpPr txBox="1"/>
          <p:nvPr/>
        </p:nvSpPr>
        <p:spPr>
          <a:xfrm>
            <a:off x="756919" y="591540"/>
            <a:ext cx="4629409"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CONSIDERATIONS</a:t>
            </a:r>
            <a:endParaRPr lang="en-US" sz="3200" dirty="0">
              <a:solidFill>
                <a:schemeClr val="bg2">
                  <a:lumMod val="75000"/>
                </a:schemeClr>
              </a:solidFill>
              <a:latin typeface="Avenir Book"/>
              <a:cs typeface="Avenir Book"/>
            </a:endParaRPr>
          </a:p>
        </p:txBody>
      </p:sp>
      <p:sp>
        <p:nvSpPr>
          <p:cNvPr id="6" name="TextBox 5"/>
          <p:cNvSpPr txBox="1"/>
          <p:nvPr/>
        </p:nvSpPr>
        <p:spPr>
          <a:xfrm>
            <a:off x="756919" y="1473216"/>
            <a:ext cx="3756257" cy="46166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cap="small" dirty="0" smtClean="0">
                <a:solidFill>
                  <a:schemeClr val="bg2">
                    <a:lumMod val="75000"/>
                  </a:schemeClr>
                </a:solidFill>
                <a:latin typeface="Avenir Book"/>
                <a:cs typeface="Avenir Book"/>
              </a:rPr>
              <a:t>Proper Balance</a:t>
            </a:r>
          </a:p>
        </p:txBody>
      </p:sp>
      <p:sp>
        <p:nvSpPr>
          <p:cNvPr id="8" name="TextBox 7"/>
          <p:cNvSpPr txBox="1"/>
          <p:nvPr/>
        </p:nvSpPr>
        <p:spPr>
          <a:xfrm>
            <a:off x="756919" y="2060796"/>
            <a:ext cx="7848601" cy="1200328"/>
          </a:xfrm>
          <a:prstGeom prst="rect">
            <a:avLst/>
          </a:prstGeom>
          <a:noFill/>
        </p:spPr>
        <p:txBody>
          <a:bodyPr wrap="square" rtlCol="0">
            <a:spAutoFit/>
            <a:scene3d>
              <a:camera prst="orthographicFront"/>
              <a:lightRig rig="threePt" dir="t"/>
            </a:scene3d>
            <a:sp3d extrusionH="57150">
              <a:bevelT w="38100" h="38100" prst="convex"/>
            </a:sp3d>
          </a:bodyPr>
          <a:lstStyle/>
          <a:p>
            <a:pPr marL="342900" indent="-342900">
              <a:buFont typeface="Wingdings" charset="2"/>
              <a:buChar char="§"/>
            </a:pPr>
            <a:r>
              <a:rPr lang="en-US" sz="2400" dirty="0" smtClean="0">
                <a:solidFill>
                  <a:schemeClr val="bg2">
                    <a:lumMod val="75000"/>
                  </a:schemeClr>
                </a:solidFill>
                <a:effectLst>
                  <a:glow rad="101600">
                    <a:schemeClr val="accent6">
                      <a:satMod val="175000"/>
                      <a:alpha val="40000"/>
                    </a:schemeClr>
                  </a:glow>
                </a:effectLst>
                <a:latin typeface="Avenir Book"/>
                <a:cs typeface="Avenir Book"/>
              </a:rPr>
              <a:t>We can have no confidence whatsoever in our salvation if we choose to disobey God and willfully live in sin.</a:t>
            </a:r>
          </a:p>
        </p:txBody>
      </p:sp>
      <p:sp>
        <p:nvSpPr>
          <p:cNvPr id="9" name="TextBox 8"/>
          <p:cNvSpPr txBox="1"/>
          <p:nvPr/>
        </p:nvSpPr>
        <p:spPr>
          <a:xfrm>
            <a:off x="647700" y="3400004"/>
            <a:ext cx="7848601" cy="1754326"/>
          </a:xfrm>
          <a:prstGeom prst="rect">
            <a:avLst/>
          </a:prstGeom>
          <a:noFill/>
          <a:ln>
            <a:solidFill>
              <a:srgbClr val="E4B626"/>
            </a:solidFill>
          </a:ln>
        </p:spPr>
        <p:txBody>
          <a:bodyPr wrap="square" lIns="274320" tIns="228600" rIns="274320" bIns="228600" rtlCol="0">
            <a:spAutoFit/>
            <a:scene3d>
              <a:camera prst="orthographicFront"/>
              <a:lightRig rig="threePt" dir="t"/>
            </a:scene3d>
            <a:sp3d extrusionH="57150">
              <a:bevelT w="38100" h="38100" prst="convex"/>
            </a:sp3d>
          </a:bodyPr>
          <a:lstStyle/>
          <a:p>
            <a:r>
              <a:rPr lang="en-US" sz="2800" dirty="0" smtClean="0">
                <a:solidFill>
                  <a:schemeClr val="bg2">
                    <a:lumMod val="75000"/>
                  </a:schemeClr>
                </a:solidFill>
                <a:latin typeface="Avenir Book"/>
                <a:cs typeface="Avenir Book"/>
              </a:rPr>
              <a:t>…those </a:t>
            </a:r>
            <a:r>
              <a:rPr lang="en-US" sz="2800" dirty="0">
                <a:solidFill>
                  <a:schemeClr val="bg2">
                    <a:lumMod val="75000"/>
                  </a:schemeClr>
                </a:solidFill>
                <a:latin typeface="Avenir Book"/>
                <a:cs typeface="Avenir Book"/>
              </a:rPr>
              <a:t>who practice such things shall not inherit the kingdom of God. </a:t>
            </a:r>
            <a:endParaRPr lang="en-US" sz="2800" dirty="0" smtClean="0">
              <a:solidFill>
                <a:schemeClr val="bg2">
                  <a:lumMod val="75000"/>
                </a:schemeClr>
              </a:solidFill>
              <a:latin typeface="Avenir Book"/>
              <a:cs typeface="Avenir Book"/>
            </a:endParaRPr>
          </a:p>
          <a:p>
            <a:pPr algn="r"/>
            <a:r>
              <a:rPr lang="en-US" sz="2800" dirty="0" smtClean="0">
                <a:solidFill>
                  <a:schemeClr val="bg2">
                    <a:lumMod val="75000"/>
                  </a:schemeClr>
                </a:solidFill>
                <a:latin typeface="Avenir Book"/>
                <a:cs typeface="Avenir Book"/>
              </a:rPr>
              <a:t>Gal. 5:21</a:t>
            </a:r>
            <a:endParaRPr lang="en-US" sz="2800" dirty="0">
              <a:solidFill>
                <a:schemeClr val="bg2">
                  <a:lumMod val="75000"/>
                </a:schemeClr>
              </a:solidFill>
              <a:latin typeface="Avenir Book"/>
              <a:cs typeface="Avenir Book"/>
            </a:endParaRPr>
          </a:p>
        </p:txBody>
      </p:sp>
    </p:spTree>
    <p:extLst>
      <p:ext uri="{BB962C8B-B14F-4D97-AF65-F5344CB8AC3E}">
        <p14:creationId xmlns:p14="http://schemas.microsoft.com/office/powerpoint/2010/main" val="8710984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6700"/>
            <a:ext cx="9144000" cy="6858000"/>
          </a:xfrm>
          <a:prstGeom prst="rect">
            <a:avLst/>
          </a:prstGeom>
        </p:spPr>
      </p:pic>
      <p:sp>
        <p:nvSpPr>
          <p:cNvPr id="4" name="TextBox 3"/>
          <p:cNvSpPr txBox="1"/>
          <p:nvPr/>
        </p:nvSpPr>
        <p:spPr>
          <a:xfrm>
            <a:off x="756919" y="591540"/>
            <a:ext cx="4629409"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CONSIDERATIONS</a:t>
            </a:r>
            <a:endParaRPr lang="en-US" sz="3200" dirty="0">
              <a:solidFill>
                <a:schemeClr val="bg2">
                  <a:lumMod val="75000"/>
                </a:schemeClr>
              </a:solidFill>
              <a:latin typeface="Avenir Book"/>
              <a:cs typeface="Avenir Book"/>
            </a:endParaRPr>
          </a:p>
        </p:txBody>
      </p:sp>
      <p:sp>
        <p:nvSpPr>
          <p:cNvPr id="6" name="TextBox 5"/>
          <p:cNvSpPr txBox="1"/>
          <p:nvPr/>
        </p:nvSpPr>
        <p:spPr>
          <a:xfrm>
            <a:off x="756919" y="1473216"/>
            <a:ext cx="3756257" cy="46166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cap="small" dirty="0" smtClean="0">
                <a:solidFill>
                  <a:schemeClr val="bg2">
                    <a:lumMod val="75000"/>
                  </a:schemeClr>
                </a:solidFill>
                <a:latin typeface="Avenir Book"/>
                <a:cs typeface="Avenir Book"/>
              </a:rPr>
              <a:t>Proper Balance</a:t>
            </a:r>
          </a:p>
        </p:txBody>
      </p:sp>
      <p:sp>
        <p:nvSpPr>
          <p:cNvPr id="8" name="TextBox 7"/>
          <p:cNvSpPr txBox="1"/>
          <p:nvPr/>
        </p:nvSpPr>
        <p:spPr>
          <a:xfrm>
            <a:off x="756919" y="2060796"/>
            <a:ext cx="7848601" cy="461665"/>
          </a:xfrm>
          <a:prstGeom prst="rect">
            <a:avLst/>
          </a:prstGeom>
          <a:noFill/>
        </p:spPr>
        <p:txBody>
          <a:bodyPr wrap="square" rtlCol="0">
            <a:spAutoFit/>
            <a:scene3d>
              <a:camera prst="orthographicFront"/>
              <a:lightRig rig="threePt" dir="t"/>
            </a:scene3d>
            <a:sp3d extrusionH="57150">
              <a:bevelT w="38100" h="38100" prst="convex"/>
            </a:sp3d>
          </a:bodyPr>
          <a:lstStyle/>
          <a:p>
            <a:pPr marL="342900" indent="-342900">
              <a:buFont typeface="Wingdings" charset="2"/>
              <a:buChar char="§"/>
            </a:pPr>
            <a:r>
              <a:rPr lang="en-US" sz="2400" dirty="0" smtClean="0">
                <a:solidFill>
                  <a:schemeClr val="bg2">
                    <a:lumMod val="75000"/>
                  </a:schemeClr>
                </a:solidFill>
                <a:effectLst>
                  <a:glow rad="101600">
                    <a:schemeClr val="accent6">
                      <a:satMod val="175000"/>
                      <a:alpha val="40000"/>
                    </a:schemeClr>
                  </a:glow>
                </a:effectLst>
                <a:latin typeface="Avenir Book"/>
                <a:cs typeface="Avenir Book"/>
              </a:rPr>
              <a:t>Example of Baptism</a:t>
            </a:r>
          </a:p>
        </p:txBody>
      </p:sp>
      <p:sp>
        <p:nvSpPr>
          <p:cNvPr id="9" name="TextBox 8"/>
          <p:cNvSpPr txBox="1"/>
          <p:nvPr/>
        </p:nvSpPr>
        <p:spPr>
          <a:xfrm>
            <a:off x="647700" y="2969084"/>
            <a:ext cx="7848601" cy="2616101"/>
          </a:xfrm>
          <a:prstGeom prst="rect">
            <a:avLst/>
          </a:prstGeom>
          <a:noFill/>
          <a:ln>
            <a:solidFill>
              <a:srgbClr val="E4B626"/>
            </a:solidFill>
          </a:ln>
        </p:spPr>
        <p:txBody>
          <a:bodyPr wrap="square" lIns="274320" tIns="228600" rIns="274320" bIns="228600" rtlCol="0">
            <a:spAutoFit/>
            <a:scene3d>
              <a:camera prst="orthographicFront"/>
              <a:lightRig rig="threePt" dir="t"/>
            </a:scene3d>
            <a:sp3d extrusionH="57150">
              <a:bevelT w="38100" h="38100" prst="convex"/>
            </a:sp3d>
          </a:bodyPr>
          <a:lstStyle/>
          <a:p>
            <a:r>
              <a:rPr lang="en-US" sz="2800" dirty="0" smtClean="0">
                <a:solidFill>
                  <a:schemeClr val="bg2">
                    <a:lumMod val="75000"/>
                  </a:schemeClr>
                </a:solidFill>
                <a:latin typeface="Avenir Book"/>
                <a:cs typeface="Avenir Book"/>
              </a:rPr>
              <a:t>For </a:t>
            </a:r>
            <a:r>
              <a:rPr lang="en-US" sz="2800" dirty="0">
                <a:solidFill>
                  <a:schemeClr val="bg2">
                    <a:lumMod val="75000"/>
                  </a:schemeClr>
                </a:solidFill>
                <a:latin typeface="Avenir Book"/>
                <a:cs typeface="Avenir Book"/>
              </a:rPr>
              <a:t>you are all sons of God through faith in Christ Jesus</a:t>
            </a:r>
            <a:r>
              <a:rPr lang="en-US" sz="2800" dirty="0" smtClean="0">
                <a:solidFill>
                  <a:schemeClr val="bg2">
                    <a:lumMod val="75000"/>
                  </a:schemeClr>
                </a:solidFill>
                <a:latin typeface="Avenir Book"/>
                <a:cs typeface="Avenir Book"/>
              </a:rPr>
              <a:t>.</a:t>
            </a:r>
            <a:r>
              <a:rPr lang="en-US" sz="2800" dirty="0">
                <a:solidFill>
                  <a:schemeClr val="bg2">
                    <a:lumMod val="75000"/>
                  </a:schemeClr>
                </a:solidFill>
                <a:latin typeface="Avenir Book"/>
                <a:cs typeface="Avenir Book"/>
              </a:rPr>
              <a:t> </a:t>
            </a:r>
            <a:r>
              <a:rPr lang="en-US" sz="2800" dirty="0" smtClean="0">
                <a:solidFill>
                  <a:schemeClr val="bg2">
                    <a:lumMod val="75000"/>
                  </a:schemeClr>
                </a:solidFill>
                <a:latin typeface="Avenir Book"/>
                <a:cs typeface="Avenir Book"/>
              </a:rPr>
              <a:t>For </a:t>
            </a:r>
            <a:r>
              <a:rPr lang="en-US" sz="2800" dirty="0">
                <a:solidFill>
                  <a:schemeClr val="bg2">
                    <a:lumMod val="75000"/>
                  </a:schemeClr>
                </a:solidFill>
                <a:latin typeface="Avenir Book"/>
                <a:cs typeface="Avenir Book"/>
              </a:rPr>
              <a:t>all of you who were baptized into Christ have clothed yourselves with Christ. </a:t>
            </a:r>
            <a:endParaRPr lang="en-US" sz="2800" dirty="0" smtClean="0">
              <a:solidFill>
                <a:schemeClr val="bg2">
                  <a:lumMod val="75000"/>
                </a:schemeClr>
              </a:solidFill>
              <a:latin typeface="Avenir Book"/>
              <a:cs typeface="Avenir Book"/>
            </a:endParaRPr>
          </a:p>
          <a:p>
            <a:pPr algn="r"/>
            <a:r>
              <a:rPr lang="en-US" sz="2800" dirty="0">
                <a:solidFill>
                  <a:schemeClr val="bg2">
                    <a:lumMod val="75000"/>
                  </a:schemeClr>
                </a:solidFill>
                <a:latin typeface="Avenir Book"/>
                <a:cs typeface="Avenir Book"/>
              </a:rPr>
              <a:t>	</a:t>
            </a:r>
            <a:r>
              <a:rPr lang="en-US" sz="2800" dirty="0" smtClean="0">
                <a:solidFill>
                  <a:schemeClr val="bg2">
                    <a:lumMod val="75000"/>
                  </a:schemeClr>
                </a:solidFill>
                <a:latin typeface="Avenir Book"/>
                <a:cs typeface="Avenir Book"/>
              </a:rPr>
              <a:t>Gal. 3:26-27</a:t>
            </a:r>
            <a:endParaRPr lang="en-US" sz="2800" dirty="0">
              <a:solidFill>
                <a:schemeClr val="bg2">
                  <a:lumMod val="75000"/>
                </a:schemeClr>
              </a:solidFill>
              <a:latin typeface="Avenir Book"/>
              <a:cs typeface="Avenir Book"/>
            </a:endParaRPr>
          </a:p>
        </p:txBody>
      </p:sp>
    </p:spTree>
    <p:extLst>
      <p:ext uri="{BB962C8B-B14F-4D97-AF65-F5344CB8AC3E}">
        <p14:creationId xmlns:p14="http://schemas.microsoft.com/office/powerpoint/2010/main" val="421692073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6700"/>
            <a:ext cx="9144000" cy="6858000"/>
          </a:xfrm>
          <a:prstGeom prst="rect">
            <a:avLst/>
          </a:prstGeom>
        </p:spPr>
      </p:pic>
      <p:sp>
        <p:nvSpPr>
          <p:cNvPr id="4" name="TextBox 3"/>
          <p:cNvSpPr txBox="1"/>
          <p:nvPr/>
        </p:nvSpPr>
        <p:spPr>
          <a:xfrm>
            <a:off x="756919" y="591540"/>
            <a:ext cx="4629409"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CONSIDERATIONS</a:t>
            </a:r>
            <a:endParaRPr lang="en-US" sz="3200" dirty="0">
              <a:solidFill>
                <a:schemeClr val="bg2">
                  <a:lumMod val="75000"/>
                </a:schemeClr>
              </a:solidFill>
              <a:latin typeface="Avenir Book"/>
              <a:cs typeface="Avenir Book"/>
            </a:endParaRPr>
          </a:p>
        </p:txBody>
      </p:sp>
      <p:sp>
        <p:nvSpPr>
          <p:cNvPr id="6" name="TextBox 5"/>
          <p:cNvSpPr txBox="1"/>
          <p:nvPr/>
        </p:nvSpPr>
        <p:spPr>
          <a:xfrm>
            <a:off x="756919" y="1473216"/>
            <a:ext cx="3756257" cy="46166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cap="small" dirty="0" smtClean="0">
                <a:solidFill>
                  <a:schemeClr val="bg2">
                    <a:lumMod val="75000"/>
                  </a:schemeClr>
                </a:solidFill>
                <a:latin typeface="Avenir Book"/>
                <a:cs typeface="Avenir Book"/>
              </a:rPr>
              <a:t>Proper Balance</a:t>
            </a:r>
          </a:p>
        </p:txBody>
      </p:sp>
      <p:sp>
        <p:nvSpPr>
          <p:cNvPr id="8" name="TextBox 7"/>
          <p:cNvSpPr txBox="1"/>
          <p:nvPr/>
        </p:nvSpPr>
        <p:spPr>
          <a:xfrm>
            <a:off x="756919" y="2060796"/>
            <a:ext cx="7848601" cy="461665"/>
          </a:xfrm>
          <a:prstGeom prst="rect">
            <a:avLst/>
          </a:prstGeom>
          <a:noFill/>
        </p:spPr>
        <p:txBody>
          <a:bodyPr wrap="square" rtlCol="0">
            <a:spAutoFit/>
            <a:scene3d>
              <a:camera prst="orthographicFront"/>
              <a:lightRig rig="threePt" dir="t"/>
            </a:scene3d>
            <a:sp3d extrusionH="57150">
              <a:bevelT w="38100" h="38100" prst="convex"/>
            </a:sp3d>
          </a:bodyPr>
          <a:lstStyle/>
          <a:p>
            <a:pPr marL="342900" indent="-342900">
              <a:buFont typeface="Wingdings" charset="2"/>
              <a:buChar char="§"/>
            </a:pPr>
            <a:r>
              <a:rPr lang="en-US" sz="2400" dirty="0" smtClean="0">
                <a:solidFill>
                  <a:schemeClr val="bg2">
                    <a:lumMod val="75000"/>
                  </a:schemeClr>
                </a:solidFill>
                <a:effectLst>
                  <a:glow rad="101600">
                    <a:schemeClr val="accent6">
                      <a:satMod val="175000"/>
                      <a:alpha val="40000"/>
                    </a:schemeClr>
                  </a:glow>
                </a:effectLst>
                <a:latin typeface="Avenir Book"/>
                <a:cs typeface="Avenir Book"/>
              </a:rPr>
              <a:t>Example of Baptism</a:t>
            </a:r>
          </a:p>
        </p:txBody>
      </p:sp>
      <p:sp>
        <p:nvSpPr>
          <p:cNvPr id="9" name="TextBox 8"/>
          <p:cNvSpPr txBox="1"/>
          <p:nvPr/>
        </p:nvSpPr>
        <p:spPr>
          <a:xfrm>
            <a:off x="647700" y="2980424"/>
            <a:ext cx="7848601" cy="3046988"/>
          </a:xfrm>
          <a:prstGeom prst="rect">
            <a:avLst/>
          </a:prstGeom>
          <a:noFill/>
          <a:ln>
            <a:solidFill>
              <a:srgbClr val="E4B626"/>
            </a:solidFill>
          </a:ln>
        </p:spPr>
        <p:txBody>
          <a:bodyPr wrap="square" lIns="274320" tIns="228600" rIns="274320" bIns="228600" rtlCol="0">
            <a:spAutoFit/>
            <a:scene3d>
              <a:camera prst="orthographicFront"/>
              <a:lightRig rig="threePt" dir="t"/>
            </a:scene3d>
            <a:sp3d extrusionH="57150">
              <a:bevelT w="38100" h="38100" prst="convex"/>
            </a:sp3d>
          </a:bodyPr>
          <a:lstStyle/>
          <a:p>
            <a:r>
              <a:rPr lang="en-US" sz="2800" dirty="0" smtClean="0">
                <a:solidFill>
                  <a:schemeClr val="bg2">
                    <a:lumMod val="75000"/>
                  </a:schemeClr>
                </a:solidFill>
                <a:latin typeface="Avenir Book"/>
                <a:cs typeface="Avenir Book"/>
              </a:rPr>
              <a:t>And </a:t>
            </a:r>
            <a:r>
              <a:rPr lang="en-US" sz="2800" dirty="0">
                <a:solidFill>
                  <a:schemeClr val="bg2">
                    <a:lumMod val="75000"/>
                  </a:schemeClr>
                </a:solidFill>
                <a:latin typeface="Avenir Book"/>
                <a:cs typeface="Avenir Book"/>
              </a:rPr>
              <a:t>corresponding to that, baptism now saves you—not the removal of dirt from the flesh, but an appeal to God for a good conscience—through the resurrection of Jesus </a:t>
            </a:r>
            <a:r>
              <a:rPr lang="en-US" sz="2800" dirty="0" smtClean="0">
                <a:solidFill>
                  <a:schemeClr val="bg2">
                    <a:lumMod val="75000"/>
                  </a:schemeClr>
                </a:solidFill>
                <a:latin typeface="Avenir Book"/>
                <a:cs typeface="Avenir Book"/>
              </a:rPr>
              <a:t>Christ.</a:t>
            </a:r>
          </a:p>
          <a:p>
            <a:pPr algn="r"/>
            <a:r>
              <a:rPr lang="en-US" sz="2800" dirty="0" smtClean="0">
                <a:solidFill>
                  <a:schemeClr val="bg2">
                    <a:lumMod val="75000"/>
                  </a:schemeClr>
                </a:solidFill>
                <a:latin typeface="Avenir Book"/>
                <a:cs typeface="Avenir Book"/>
              </a:rPr>
              <a:t>1 Pet. 3:21 </a:t>
            </a:r>
            <a:endParaRPr lang="en-US" sz="2800" dirty="0">
              <a:solidFill>
                <a:schemeClr val="bg2">
                  <a:lumMod val="75000"/>
                </a:schemeClr>
              </a:solidFill>
              <a:latin typeface="Avenir Book"/>
              <a:cs typeface="Avenir Book"/>
            </a:endParaRPr>
          </a:p>
        </p:txBody>
      </p:sp>
    </p:spTree>
    <p:extLst>
      <p:ext uri="{BB962C8B-B14F-4D97-AF65-F5344CB8AC3E}">
        <p14:creationId xmlns:p14="http://schemas.microsoft.com/office/powerpoint/2010/main" val="37508489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67540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AUTHOR</a:t>
            </a:r>
            <a:endParaRPr lang="en-US" sz="3200" dirty="0">
              <a:solidFill>
                <a:schemeClr val="bg2">
                  <a:lumMod val="75000"/>
                </a:schemeClr>
              </a:solidFill>
              <a:latin typeface="Avenir Book"/>
              <a:cs typeface="Avenir Book"/>
            </a:endParaRPr>
          </a:p>
        </p:txBody>
      </p:sp>
      <p:sp>
        <p:nvSpPr>
          <p:cNvPr id="5" name="TextBox 4"/>
          <p:cNvSpPr txBox="1"/>
          <p:nvPr/>
        </p:nvSpPr>
        <p:spPr>
          <a:xfrm>
            <a:off x="756919" y="1473216"/>
            <a:ext cx="3225801" cy="46166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dirty="0" smtClean="0">
                <a:solidFill>
                  <a:schemeClr val="bg2">
                    <a:lumMod val="75000"/>
                  </a:schemeClr>
                </a:solidFill>
                <a:latin typeface="Avenir Book"/>
                <a:cs typeface="Avenir Book"/>
              </a:rPr>
              <a:t>The Apostle Paul</a:t>
            </a:r>
          </a:p>
        </p:txBody>
      </p:sp>
      <p:sp>
        <p:nvSpPr>
          <p:cNvPr id="7" name="TextBox 6"/>
          <p:cNvSpPr txBox="1"/>
          <p:nvPr/>
        </p:nvSpPr>
        <p:spPr>
          <a:xfrm>
            <a:off x="5331769" y="5994463"/>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pPr algn="r"/>
            <a:r>
              <a:rPr lang="en-US" sz="3200" dirty="0" smtClean="0">
                <a:solidFill>
                  <a:schemeClr val="bg2">
                    <a:lumMod val="75000"/>
                  </a:schemeClr>
                </a:solidFill>
                <a:latin typeface="Avenir Book"/>
                <a:cs typeface="Avenir Book"/>
              </a:rPr>
              <a:t>REVIEW</a:t>
            </a:r>
            <a:endParaRPr lang="en-US" sz="3200" dirty="0">
              <a:solidFill>
                <a:schemeClr val="bg2">
                  <a:lumMod val="75000"/>
                </a:schemeClr>
              </a:solidFill>
              <a:latin typeface="Avenir Book"/>
              <a:cs typeface="Avenir Book"/>
            </a:endParaRPr>
          </a:p>
        </p:txBody>
      </p:sp>
    </p:spTree>
    <p:extLst>
      <p:ext uri="{BB962C8B-B14F-4D97-AF65-F5344CB8AC3E}">
        <p14:creationId xmlns:p14="http://schemas.microsoft.com/office/powerpoint/2010/main" val="330102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Galatians Map 1.png"/>
          <p:cNvPicPr>
            <a:picLocks noChangeAspect="1"/>
          </p:cNvPicPr>
          <p:nvPr/>
        </p:nvPicPr>
        <p:blipFill rotWithShape="1">
          <a:blip r:embed="rId2">
            <a:extLst>
              <a:ext uri="{28A0092B-C50C-407E-A947-70E740481C1C}">
                <a14:useLocalDpi xmlns:a14="http://schemas.microsoft.com/office/drawing/2010/main" val="0"/>
              </a:ext>
            </a:extLst>
          </a:blip>
          <a:srcRect l="2916" t="12115" r="2905" b="12073"/>
          <a:stretch/>
        </p:blipFill>
        <p:spPr>
          <a:xfrm>
            <a:off x="0" y="-20672"/>
            <a:ext cx="9144000" cy="6905672"/>
          </a:xfrm>
          <a:prstGeom prst="rect">
            <a:avLst/>
          </a:prstGeom>
        </p:spPr>
      </p:pic>
    </p:spTree>
    <p:extLst>
      <p:ext uri="{BB962C8B-B14F-4D97-AF65-F5344CB8AC3E}">
        <p14:creationId xmlns:p14="http://schemas.microsoft.com/office/powerpoint/2010/main" val="407216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 name="TextBox 3"/>
          <p:cNvSpPr txBox="1"/>
          <p:nvPr/>
        </p:nvSpPr>
        <p:spPr>
          <a:xfrm>
            <a:off x="756919" y="591540"/>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AUDIENCE</a:t>
            </a:r>
            <a:endParaRPr lang="en-US" sz="3200" dirty="0">
              <a:solidFill>
                <a:schemeClr val="bg2">
                  <a:lumMod val="75000"/>
                </a:schemeClr>
              </a:solidFill>
              <a:latin typeface="Avenir Book"/>
              <a:cs typeface="Avenir Book"/>
            </a:endParaRPr>
          </a:p>
        </p:txBody>
      </p:sp>
      <p:sp>
        <p:nvSpPr>
          <p:cNvPr id="5" name="TextBox 4"/>
          <p:cNvSpPr txBox="1"/>
          <p:nvPr/>
        </p:nvSpPr>
        <p:spPr>
          <a:xfrm>
            <a:off x="756919" y="2060796"/>
            <a:ext cx="7848601" cy="3416320"/>
          </a:xfrm>
          <a:prstGeom prst="rect">
            <a:avLst/>
          </a:prstGeom>
          <a:noFill/>
        </p:spPr>
        <p:txBody>
          <a:bodyPr wrap="square" rtlCol="0">
            <a:spAutoFit/>
            <a:scene3d>
              <a:camera prst="orthographicFront"/>
              <a:lightRig rig="threePt" dir="t"/>
            </a:scene3d>
            <a:sp3d extrusionH="57150">
              <a:bevelT w="38100" h="38100" prst="convex"/>
            </a:sp3d>
          </a:bodyPr>
          <a:lstStyle/>
          <a:p>
            <a:pPr marL="342900" indent="-342900">
              <a:buFont typeface="Arial"/>
              <a:buChar char="•"/>
            </a:pPr>
            <a:r>
              <a:rPr lang="en-US" sz="2400" dirty="0" smtClean="0">
                <a:solidFill>
                  <a:schemeClr val="bg2">
                    <a:lumMod val="75000"/>
                  </a:schemeClr>
                </a:solidFill>
                <a:latin typeface="Avenir Book"/>
                <a:cs typeface="Avenir Book"/>
              </a:rPr>
              <a:t>Acts 13:1-5 (Beginning of first Missionary Journey)</a:t>
            </a:r>
          </a:p>
          <a:p>
            <a:pPr marL="342900" indent="-342900">
              <a:buFont typeface="Arial"/>
              <a:buChar char="•"/>
            </a:pPr>
            <a:r>
              <a:rPr lang="en-US" sz="2400" dirty="0" smtClean="0">
                <a:solidFill>
                  <a:schemeClr val="bg2">
                    <a:lumMod val="75000"/>
                  </a:schemeClr>
                </a:solidFill>
                <a:latin typeface="Avenir Book"/>
                <a:cs typeface="Avenir Book"/>
              </a:rPr>
              <a:t>Acts 13:13-14 (Antioch of </a:t>
            </a:r>
            <a:r>
              <a:rPr lang="en-US" sz="2400" dirty="0" err="1" smtClean="0">
                <a:solidFill>
                  <a:schemeClr val="bg2">
                    <a:lumMod val="75000"/>
                  </a:schemeClr>
                </a:solidFill>
                <a:latin typeface="Avenir Book"/>
                <a:cs typeface="Avenir Book"/>
              </a:rPr>
              <a:t>Pisidia</a:t>
            </a:r>
            <a:r>
              <a:rPr lang="en-US" sz="2400" dirty="0" smtClean="0">
                <a:solidFill>
                  <a:schemeClr val="bg2">
                    <a:lumMod val="75000"/>
                  </a:schemeClr>
                </a:solidFill>
                <a:latin typeface="Avenir Book"/>
                <a:cs typeface="Avenir Book"/>
              </a:rPr>
              <a:t>)</a:t>
            </a:r>
          </a:p>
          <a:p>
            <a:pPr marL="342900" indent="-342900">
              <a:buFont typeface="Arial"/>
              <a:buChar char="•"/>
            </a:pPr>
            <a:r>
              <a:rPr lang="en-US" sz="2400" dirty="0" smtClean="0">
                <a:solidFill>
                  <a:schemeClr val="bg2">
                    <a:lumMod val="75000"/>
                  </a:schemeClr>
                </a:solidFill>
                <a:latin typeface="Avenir Book"/>
                <a:cs typeface="Avenir Book"/>
              </a:rPr>
              <a:t>Acts 13:42-</a:t>
            </a:r>
            <a:r>
              <a:rPr lang="en-US" sz="2400" dirty="0">
                <a:solidFill>
                  <a:schemeClr val="bg2">
                    <a:lumMod val="75000"/>
                  </a:schemeClr>
                </a:solidFill>
                <a:latin typeface="Avenir Book"/>
                <a:cs typeface="Avenir Book"/>
              </a:rPr>
              <a:t>4</a:t>
            </a:r>
            <a:r>
              <a:rPr lang="en-US" sz="2400" dirty="0" smtClean="0">
                <a:solidFill>
                  <a:schemeClr val="bg2">
                    <a:lumMod val="75000"/>
                  </a:schemeClr>
                </a:solidFill>
                <a:latin typeface="Avenir Book"/>
                <a:cs typeface="Avenir Book"/>
              </a:rPr>
              <a:t>3 (Converts)</a:t>
            </a:r>
          </a:p>
          <a:p>
            <a:pPr marL="342900" indent="-342900">
              <a:buFont typeface="Arial"/>
              <a:buChar char="•"/>
            </a:pPr>
            <a:r>
              <a:rPr lang="en-US" sz="2400" dirty="0" smtClean="0">
                <a:solidFill>
                  <a:schemeClr val="bg2">
                    <a:lumMod val="75000"/>
                  </a:schemeClr>
                </a:solidFill>
                <a:latin typeface="Avenir Book"/>
                <a:cs typeface="Avenir Book"/>
              </a:rPr>
              <a:t>Acts 13:44-52 (Opposition)</a:t>
            </a:r>
          </a:p>
          <a:p>
            <a:pPr marL="342900" indent="-342900">
              <a:buFont typeface="Arial"/>
              <a:buChar char="•"/>
            </a:pPr>
            <a:r>
              <a:rPr lang="en-US" sz="2400" dirty="0" smtClean="0">
                <a:solidFill>
                  <a:schemeClr val="bg2">
                    <a:lumMod val="75000"/>
                  </a:schemeClr>
                </a:solidFill>
                <a:latin typeface="Avenir Book"/>
                <a:cs typeface="Avenir Book"/>
              </a:rPr>
              <a:t>Acts 13:48-14:7 (</a:t>
            </a:r>
            <a:r>
              <a:rPr lang="en-US" sz="2400" dirty="0" err="1" smtClean="0">
                <a:solidFill>
                  <a:schemeClr val="bg2">
                    <a:lumMod val="75000"/>
                  </a:schemeClr>
                </a:solidFill>
                <a:latin typeface="Avenir Book"/>
                <a:cs typeface="Avenir Book"/>
              </a:rPr>
              <a:t>Iconium</a:t>
            </a:r>
            <a:r>
              <a:rPr lang="en-US" sz="2400" dirty="0" smtClean="0">
                <a:solidFill>
                  <a:schemeClr val="bg2">
                    <a:lumMod val="75000"/>
                  </a:schemeClr>
                </a:solidFill>
                <a:latin typeface="Avenir Book"/>
                <a:cs typeface="Avenir Book"/>
              </a:rPr>
              <a:t>)</a:t>
            </a:r>
          </a:p>
          <a:p>
            <a:pPr marL="342900" indent="-342900">
              <a:buFont typeface="Arial"/>
              <a:buChar char="•"/>
            </a:pPr>
            <a:r>
              <a:rPr lang="en-US" sz="2400" dirty="0" smtClean="0">
                <a:solidFill>
                  <a:schemeClr val="bg2">
                    <a:lumMod val="75000"/>
                  </a:schemeClr>
                </a:solidFill>
                <a:latin typeface="Avenir Book"/>
                <a:cs typeface="Avenir Book"/>
              </a:rPr>
              <a:t>Acts 14:8-18 (</a:t>
            </a:r>
            <a:r>
              <a:rPr lang="en-US" sz="2400" dirty="0" err="1" smtClean="0">
                <a:solidFill>
                  <a:schemeClr val="bg2">
                    <a:lumMod val="75000"/>
                  </a:schemeClr>
                </a:solidFill>
                <a:latin typeface="Avenir Book"/>
                <a:cs typeface="Avenir Book"/>
              </a:rPr>
              <a:t>Lystra</a:t>
            </a:r>
            <a:r>
              <a:rPr lang="en-US" sz="2400" dirty="0" smtClean="0">
                <a:solidFill>
                  <a:schemeClr val="bg2">
                    <a:lumMod val="75000"/>
                  </a:schemeClr>
                </a:solidFill>
                <a:latin typeface="Avenir Book"/>
                <a:cs typeface="Avenir Book"/>
              </a:rPr>
              <a:t>)</a:t>
            </a:r>
          </a:p>
          <a:p>
            <a:pPr marL="342900" indent="-342900">
              <a:buFont typeface="Arial"/>
              <a:buChar char="•"/>
            </a:pPr>
            <a:r>
              <a:rPr lang="en-US" sz="2400" dirty="0" smtClean="0">
                <a:solidFill>
                  <a:schemeClr val="bg2">
                    <a:lumMod val="75000"/>
                  </a:schemeClr>
                </a:solidFill>
                <a:latin typeface="Avenir Book"/>
                <a:cs typeface="Avenir Book"/>
              </a:rPr>
              <a:t>Acts 14:19-28 (</a:t>
            </a:r>
            <a:r>
              <a:rPr lang="en-US" sz="2400" dirty="0" err="1" smtClean="0">
                <a:solidFill>
                  <a:schemeClr val="bg2">
                    <a:lumMod val="75000"/>
                  </a:schemeClr>
                </a:solidFill>
                <a:latin typeface="Avenir Book"/>
                <a:cs typeface="Avenir Book"/>
              </a:rPr>
              <a:t>Derbe</a:t>
            </a:r>
            <a:r>
              <a:rPr lang="en-US" sz="2400" dirty="0" smtClean="0">
                <a:solidFill>
                  <a:schemeClr val="bg2">
                    <a:lumMod val="75000"/>
                  </a:schemeClr>
                </a:solidFill>
                <a:latin typeface="Avenir Book"/>
                <a:cs typeface="Avenir Book"/>
              </a:rPr>
              <a:t>)</a:t>
            </a:r>
          </a:p>
          <a:p>
            <a:endParaRPr lang="en-US" sz="2400" dirty="0">
              <a:solidFill>
                <a:schemeClr val="bg2">
                  <a:lumMod val="75000"/>
                </a:schemeClr>
              </a:solidFill>
              <a:latin typeface="Avenir Book"/>
              <a:cs typeface="Avenir Book"/>
            </a:endParaRPr>
          </a:p>
          <a:p>
            <a:r>
              <a:rPr lang="en-US" sz="2400" dirty="0" smtClean="0">
                <a:solidFill>
                  <a:schemeClr val="bg2">
                    <a:lumMod val="75000"/>
                  </a:schemeClr>
                </a:solidFill>
                <a:latin typeface="Avenir Book"/>
                <a:cs typeface="Avenir Book"/>
              </a:rPr>
              <a:t> </a:t>
            </a:r>
          </a:p>
        </p:txBody>
      </p:sp>
      <p:sp>
        <p:nvSpPr>
          <p:cNvPr id="6" name="TextBox 5"/>
          <p:cNvSpPr txBox="1"/>
          <p:nvPr/>
        </p:nvSpPr>
        <p:spPr>
          <a:xfrm>
            <a:off x="756919" y="1473216"/>
            <a:ext cx="3756257" cy="46166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dirty="0" smtClean="0">
                <a:solidFill>
                  <a:schemeClr val="bg2">
                    <a:lumMod val="75000"/>
                  </a:schemeClr>
                </a:solidFill>
                <a:latin typeface="Avenir Book"/>
                <a:cs typeface="Avenir Book"/>
              </a:rPr>
              <a:t>The </a:t>
            </a:r>
            <a:r>
              <a:rPr lang="en-US" sz="2400" dirty="0">
                <a:solidFill>
                  <a:schemeClr val="bg2">
                    <a:lumMod val="75000"/>
                  </a:schemeClr>
                </a:solidFill>
                <a:latin typeface="Avenir Book"/>
                <a:cs typeface="Avenir Book"/>
              </a:rPr>
              <a:t>C</a:t>
            </a:r>
            <a:r>
              <a:rPr lang="en-US" sz="2400" dirty="0" smtClean="0">
                <a:solidFill>
                  <a:schemeClr val="bg2">
                    <a:lumMod val="75000"/>
                  </a:schemeClr>
                </a:solidFill>
                <a:latin typeface="Avenir Book"/>
                <a:cs typeface="Avenir Book"/>
              </a:rPr>
              <a:t>hurches of Galatia</a:t>
            </a:r>
          </a:p>
        </p:txBody>
      </p:sp>
      <p:sp>
        <p:nvSpPr>
          <p:cNvPr id="7" name="TextBox 6"/>
          <p:cNvSpPr txBox="1"/>
          <p:nvPr/>
        </p:nvSpPr>
        <p:spPr>
          <a:xfrm>
            <a:off x="5331769" y="5983123"/>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pPr algn="r"/>
            <a:r>
              <a:rPr lang="en-US" sz="3200" dirty="0" smtClean="0">
                <a:solidFill>
                  <a:schemeClr val="bg2">
                    <a:lumMod val="75000"/>
                  </a:schemeClr>
                </a:solidFill>
                <a:latin typeface="Avenir Book"/>
                <a:cs typeface="Avenir Book"/>
              </a:rPr>
              <a:t>REVIEW</a:t>
            </a:r>
            <a:endParaRPr lang="en-US" sz="3200" dirty="0">
              <a:solidFill>
                <a:schemeClr val="bg2">
                  <a:lumMod val="75000"/>
                </a:schemeClr>
              </a:solidFill>
              <a:latin typeface="Avenir Book"/>
              <a:cs typeface="Avenir Book"/>
            </a:endParaRPr>
          </a:p>
        </p:txBody>
      </p:sp>
    </p:spTree>
    <p:extLst>
      <p:ext uri="{BB962C8B-B14F-4D97-AF65-F5344CB8AC3E}">
        <p14:creationId xmlns:p14="http://schemas.microsoft.com/office/powerpoint/2010/main" val="424802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756919" y="591540"/>
            <a:ext cx="3865881" cy="584776"/>
          </a:xfrm>
          <a:prstGeom prst="rect">
            <a:avLst/>
          </a:prstGeom>
          <a:solidFill>
            <a:srgbClr val="07111E"/>
          </a:solid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TIME OF WRITING</a:t>
            </a:r>
            <a:endParaRPr lang="en-US" sz="3200" dirty="0">
              <a:solidFill>
                <a:schemeClr val="bg2">
                  <a:lumMod val="75000"/>
                </a:schemeClr>
              </a:solidFill>
              <a:latin typeface="Avenir Book"/>
              <a:cs typeface="Avenir Book"/>
            </a:endParaRPr>
          </a:p>
        </p:txBody>
      </p:sp>
      <p:sp>
        <p:nvSpPr>
          <p:cNvPr id="6" name="TextBox 5"/>
          <p:cNvSpPr txBox="1"/>
          <p:nvPr/>
        </p:nvSpPr>
        <p:spPr>
          <a:xfrm>
            <a:off x="5331769" y="5983123"/>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pPr algn="r"/>
            <a:r>
              <a:rPr lang="en-US" sz="3200" dirty="0" smtClean="0">
                <a:solidFill>
                  <a:schemeClr val="bg2">
                    <a:lumMod val="75000"/>
                  </a:schemeClr>
                </a:solidFill>
                <a:latin typeface="Avenir Book"/>
                <a:cs typeface="Avenir Book"/>
              </a:rPr>
              <a:t>REVIEW</a:t>
            </a:r>
            <a:endParaRPr lang="en-US" sz="3200" dirty="0">
              <a:solidFill>
                <a:schemeClr val="bg2">
                  <a:lumMod val="75000"/>
                </a:schemeClr>
              </a:solidFill>
              <a:latin typeface="Avenir Book"/>
              <a:cs typeface="Avenir Book"/>
            </a:endParaRPr>
          </a:p>
        </p:txBody>
      </p:sp>
    </p:spTree>
    <p:extLst>
      <p:ext uri="{BB962C8B-B14F-4D97-AF65-F5344CB8AC3E}">
        <p14:creationId xmlns:p14="http://schemas.microsoft.com/office/powerpoint/2010/main" val="75189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484" y="0"/>
            <a:ext cx="9191483" cy="6822752"/>
          </a:xfrm>
          <a:prstGeom prst="rect">
            <a:avLst/>
          </a:prstGeom>
        </p:spPr>
      </p:pic>
    </p:spTree>
    <p:extLst>
      <p:ext uri="{BB962C8B-B14F-4D97-AF65-F5344CB8AC3E}">
        <p14:creationId xmlns:p14="http://schemas.microsoft.com/office/powerpoint/2010/main" val="163655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3790276"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TIME OF WRITING</a:t>
            </a:r>
            <a:endParaRPr lang="en-US" sz="3200" dirty="0">
              <a:solidFill>
                <a:schemeClr val="bg2">
                  <a:lumMod val="75000"/>
                </a:schemeClr>
              </a:solidFill>
              <a:latin typeface="Avenir Book"/>
              <a:cs typeface="Avenir Book"/>
            </a:endParaRPr>
          </a:p>
        </p:txBody>
      </p:sp>
      <p:sp>
        <p:nvSpPr>
          <p:cNvPr id="5" name="TextBox 4"/>
          <p:cNvSpPr txBox="1"/>
          <p:nvPr/>
        </p:nvSpPr>
        <p:spPr>
          <a:xfrm>
            <a:off x="756919" y="1473216"/>
            <a:ext cx="3225801" cy="46166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dirty="0" smtClean="0">
                <a:solidFill>
                  <a:schemeClr val="bg2">
                    <a:lumMod val="75000"/>
                  </a:schemeClr>
                </a:solidFill>
                <a:latin typeface="Avenir Book"/>
                <a:cs typeface="Avenir Book"/>
              </a:rPr>
              <a:t>Galatians 4:13</a:t>
            </a:r>
            <a:endParaRPr lang="en-US" sz="2400" dirty="0" smtClean="0">
              <a:solidFill>
                <a:schemeClr val="bg2">
                  <a:lumMod val="75000"/>
                </a:schemeClr>
              </a:solidFill>
              <a:latin typeface="Avenir Book"/>
              <a:cs typeface="Avenir Book"/>
            </a:endParaRPr>
          </a:p>
        </p:txBody>
      </p:sp>
      <p:sp>
        <p:nvSpPr>
          <p:cNvPr id="6" name="TextBox 5"/>
          <p:cNvSpPr txBox="1"/>
          <p:nvPr/>
        </p:nvSpPr>
        <p:spPr>
          <a:xfrm>
            <a:off x="647700" y="2311364"/>
            <a:ext cx="7848601" cy="138499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800" dirty="0" smtClean="0">
                <a:solidFill>
                  <a:schemeClr val="bg2">
                    <a:lumMod val="75000"/>
                  </a:schemeClr>
                </a:solidFill>
                <a:latin typeface="Avenir Book"/>
                <a:cs typeface="Avenir Book"/>
              </a:rPr>
              <a:t>…but </a:t>
            </a:r>
            <a:r>
              <a:rPr lang="en-US" sz="2800" dirty="0">
                <a:solidFill>
                  <a:schemeClr val="bg2">
                    <a:lumMod val="75000"/>
                  </a:schemeClr>
                </a:solidFill>
                <a:latin typeface="Avenir Book"/>
                <a:cs typeface="Avenir Book"/>
              </a:rPr>
              <a:t>you know that it was because of a bodily illness that I preached the gospel to you the first </a:t>
            </a:r>
            <a:r>
              <a:rPr lang="en-US" sz="2800" dirty="0" smtClean="0">
                <a:solidFill>
                  <a:schemeClr val="bg2">
                    <a:lumMod val="75000"/>
                  </a:schemeClr>
                </a:solidFill>
                <a:latin typeface="Avenir Book"/>
                <a:cs typeface="Avenir Book"/>
              </a:rPr>
              <a:t>time. </a:t>
            </a:r>
            <a:endParaRPr lang="en-US" sz="2800" dirty="0">
              <a:solidFill>
                <a:schemeClr val="bg2">
                  <a:lumMod val="75000"/>
                </a:schemeClr>
              </a:solidFill>
              <a:latin typeface="Avenir Book"/>
              <a:cs typeface="Avenir Book"/>
            </a:endParaRPr>
          </a:p>
        </p:txBody>
      </p:sp>
      <p:sp>
        <p:nvSpPr>
          <p:cNvPr id="9" name="TextBox 8"/>
          <p:cNvSpPr txBox="1"/>
          <p:nvPr/>
        </p:nvSpPr>
        <p:spPr>
          <a:xfrm>
            <a:off x="5331769" y="5983123"/>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pPr algn="r"/>
            <a:r>
              <a:rPr lang="en-US" sz="3200" dirty="0" smtClean="0">
                <a:solidFill>
                  <a:schemeClr val="bg2">
                    <a:lumMod val="75000"/>
                  </a:schemeClr>
                </a:solidFill>
                <a:latin typeface="Avenir Book"/>
                <a:cs typeface="Avenir Book"/>
              </a:rPr>
              <a:t>REVIEW</a:t>
            </a:r>
            <a:endParaRPr lang="en-US" sz="3200" dirty="0">
              <a:solidFill>
                <a:schemeClr val="bg2">
                  <a:lumMod val="75000"/>
                </a:schemeClr>
              </a:solidFill>
              <a:latin typeface="Avenir Book"/>
              <a:cs typeface="Avenir Book"/>
            </a:endParaRPr>
          </a:p>
        </p:txBody>
      </p:sp>
    </p:spTree>
    <p:extLst>
      <p:ext uri="{BB962C8B-B14F-4D97-AF65-F5344CB8AC3E}">
        <p14:creationId xmlns:p14="http://schemas.microsoft.com/office/powerpoint/2010/main" val="321284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xtBox 2"/>
          <p:cNvSpPr txBox="1"/>
          <p:nvPr/>
        </p:nvSpPr>
        <p:spPr>
          <a:xfrm>
            <a:off x="756919" y="591540"/>
            <a:ext cx="3790276" cy="584776"/>
          </a:xfrm>
          <a:prstGeom prst="rect">
            <a:avLst/>
          </a:prstGeom>
          <a:noFill/>
        </p:spPr>
        <p:txBody>
          <a:bodyPr wrap="square" rtlCol="0">
            <a:spAutoFit/>
            <a:scene3d>
              <a:camera prst="orthographicFront"/>
              <a:lightRig rig="threePt" dir="t"/>
            </a:scene3d>
            <a:sp3d extrusionH="57150">
              <a:bevelT w="38100" h="38100" prst="convex"/>
            </a:sp3d>
          </a:bodyPr>
          <a:lstStyle/>
          <a:p>
            <a:r>
              <a:rPr lang="en-US" sz="3200" dirty="0" smtClean="0">
                <a:solidFill>
                  <a:schemeClr val="bg2">
                    <a:lumMod val="75000"/>
                  </a:schemeClr>
                </a:solidFill>
                <a:latin typeface="Avenir Book"/>
                <a:cs typeface="Avenir Book"/>
              </a:rPr>
              <a:t>TIME OF WRITING</a:t>
            </a:r>
            <a:endParaRPr lang="en-US" sz="3200" dirty="0">
              <a:solidFill>
                <a:schemeClr val="bg2">
                  <a:lumMod val="75000"/>
                </a:schemeClr>
              </a:solidFill>
              <a:latin typeface="Avenir Book"/>
              <a:cs typeface="Avenir Book"/>
            </a:endParaRPr>
          </a:p>
        </p:txBody>
      </p:sp>
      <p:sp>
        <p:nvSpPr>
          <p:cNvPr id="5" name="TextBox 4"/>
          <p:cNvSpPr txBox="1"/>
          <p:nvPr/>
        </p:nvSpPr>
        <p:spPr>
          <a:xfrm>
            <a:off x="756919" y="1473216"/>
            <a:ext cx="3225801" cy="461665"/>
          </a:xfrm>
          <a:prstGeom prst="rect">
            <a:avLst/>
          </a:prstGeom>
          <a:noFill/>
        </p:spPr>
        <p:txBody>
          <a:bodyPr wrap="square" rtlCol="0">
            <a:spAutoFit/>
            <a:scene3d>
              <a:camera prst="orthographicFront"/>
              <a:lightRig rig="threePt" dir="t"/>
            </a:scene3d>
            <a:sp3d extrusionH="57150">
              <a:bevelT w="38100" h="38100" prst="convex"/>
            </a:sp3d>
          </a:bodyPr>
          <a:lstStyle/>
          <a:p>
            <a:r>
              <a:rPr lang="en-US" sz="2400" dirty="0" smtClean="0">
                <a:solidFill>
                  <a:schemeClr val="bg2">
                    <a:lumMod val="75000"/>
                  </a:schemeClr>
                </a:solidFill>
                <a:latin typeface="Avenir Book"/>
                <a:cs typeface="Avenir Book"/>
              </a:rPr>
              <a:t>Galatians 2:1-2</a:t>
            </a:r>
            <a:endParaRPr lang="en-US" sz="2400" dirty="0" smtClean="0">
              <a:solidFill>
                <a:schemeClr val="bg2">
                  <a:lumMod val="75000"/>
                </a:schemeClr>
              </a:solidFill>
              <a:latin typeface="Avenir Book"/>
              <a:cs typeface="Avenir Book"/>
            </a:endParaRPr>
          </a:p>
        </p:txBody>
      </p:sp>
      <p:sp>
        <p:nvSpPr>
          <p:cNvPr id="6" name="TextBox 5"/>
          <p:cNvSpPr txBox="1"/>
          <p:nvPr/>
        </p:nvSpPr>
        <p:spPr>
          <a:xfrm>
            <a:off x="647700" y="2311364"/>
            <a:ext cx="7848601" cy="3539431"/>
          </a:xfrm>
          <a:prstGeom prst="rect">
            <a:avLst/>
          </a:prstGeom>
          <a:noFill/>
        </p:spPr>
        <p:txBody>
          <a:bodyPr wrap="square" rtlCol="0">
            <a:spAutoFit/>
            <a:scene3d>
              <a:camera prst="orthographicFront"/>
              <a:lightRig rig="threePt" dir="t"/>
            </a:scene3d>
            <a:sp3d extrusionH="57150">
              <a:bevelT w="38100" h="38100" prst="convex"/>
            </a:sp3d>
          </a:bodyPr>
          <a:lstStyle/>
          <a:p>
            <a:r>
              <a:rPr lang="en-US" sz="2800" dirty="0" smtClean="0">
                <a:solidFill>
                  <a:schemeClr val="bg2">
                    <a:lumMod val="75000"/>
                  </a:schemeClr>
                </a:solidFill>
                <a:latin typeface="Avenir Book"/>
                <a:cs typeface="Avenir Book"/>
              </a:rPr>
              <a:t>Then </a:t>
            </a:r>
            <a:r>
              <a:rPr lang="en-US" sz="2800" dirty="0">
                <a:solidFill>
                  <a:schemeClr val="bg2">
                    <a:lumMod val="75000"/>
                  </a:schemeClr>
                </a:solidFill>
                <a:latin typeface="Avenir Book"/>
                <a:cs typeface="Avenir Book"/>
              </a:rPr>
              <a:t>after an interval of fourteen years I went up again to Jerusalem with Barnabas, taking Titus along also</a:t>
            </a:r>
            <a:r>
              <a:rPr lang="en-US" sz="2800" dirty="0" smtClean="0">
                <a:solidFill>
                  <a:schemeClr val="bg2">
                    <a:lumMod val="75000"/>
                  </a:schemeClr>
                </a:solidFill>
                <a:latin typeface="Avenir Book"/>
                <a:cs typeface="Avenir Book"/>
              </a:rPr>
              <a:t>. </a:t>
            </a:r>
            <a:r>
              <a:rPr lang="en-US" sz="2800" dirty="0">
                <a:solidFill>
                  <a:schemeClr val="bg2">
                    <a:lumMod val="75000"/>
                  </a:schemeClr>
                </a:solidFill>
                <a:latin typeface="Avenir Book"/>
                <a:cs typeface="Avenir Book"/>
              </a:rPr>
              <a:t>And it was because of a revelation that I went up; and I submitted to them the gospel which I preach among the Gentiles, but I did so in private to those who were of reputation, for fear that I might be running, or had run, in vain. </a:t>
            </a:r>
          </a:p>
        </p:txBody>
      </p:sp>
      <p:sp>
        <p:nvSpPr>
          <p:cNvPr id="9" name="TextBox 8"/>
          <p:cNvSpPr txBox="1"/>
          <p:nvPr/>
        </p:nvSpPr>
        <p:spPr>
          <a:xfrm>
            <a:off x="5331769" y="5983123"/>
            <a:ext cx="3225801" cy="584776"/>
          </a:xfrm>
          <a:prstGeom prst="rect">
            <a:avLst/>
          </a:prstGeom>
          <a:noFill/>
        </p:spPr>
        <p:txBody>
          <a:bodyPr wrap="square" rtlCol="0">
            <a:spAutoFit/>
            <a:scene3d>
              <a:camera prst="orthographicFront"/>
              <a:lightRig rig="threePt" dir="t"/>
            </a:scene3d>
            <a:sp3d extrusionH="57150">
              <a:bevelT w="38100" h="38100" prst="convex"/>
            </a:sp3d>
          </a:bodyPr>
          <a:lstStyle/>
          <a:p>
            <a:pPr algn="r"/>
            <a:r>
              <a:rPr lang="en-US" sz="3200" dirty="0" smtClean="0">
                <a:solidFill>
                  <a:schemeClr val="bg2">
                    <a:lumMod val="75000"/>
                  </a:schemeClr>
                </a:solidFill>
                <a:latin typeface="Avenir Book"/>
                <a:cs typeface="Avenir Book"/>
              </a:rPr>
              <a:t>REVIEW</a:t>
            </a:r>
            <a:endParaRPr lang="en-US" sz="3200" dirty="0">
              <a:solidFill>
                <a:schemeClr val="bg2">
                  <a:lumMod val="75000"/>
                </a:schemeClr>
              </a:solidFill>
              <a:latin typeface="Avenir Book"/>
              <a:cs typeface="Avenir Book"/>
            </a:endParaRPr>
          </a:p>
        </p:txBody>
      </p:sp>
    </p:spTree>
    <p:extLst>
      <p:ext uri="{BB962C8B-B14F-4D97-AF65-F5344CB8AC3E}">
        <p14:creationId xmlns:p14="http://schemas.microsoft.com/office/powerpoint/2010/main" val="245455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1725</TotalTime>
  <Words>1249</Words>
  <Application>Microsoft Macintosh PowerPoint</Application>
  <PresentationFormat>On-screen Show (4:3)</PresentationFormat>
  <Paragraphs>153</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Rick Harrington</dc:creator>
  <cp:lastModifiedBy>Rick Harrington</cp:lastModifiedBy>
  <cp:revision>45</cp:revision>
  <dcterms:created xsi:type="dcterms:W3CDTF">2015-04-01T15:01:49Z</dcterms:created>
  <dcterms:modified xsi:type="dcterms:W3CDTF">2015-04-08T20:44:55Z</dcterms:modified>
</cp:coreProperties>
</file>