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392" r:id="rId3"/>
    <p:sldId id="397" r:id="rId4"/>
    <p:sldId id="431" r:id="rId5"/>
    <p:sldId id="447" r:id="rId6"/>
    <p:sldId id="442" r:id="rId7"/>
    <p:sldId id="443" r:id="rId8"/>
    <p:sldId id="444" r:id="rId9"/>
    <p:sldId id="445" r:id="rId10"/>
    <p:sldId id="446" r:id="rId11"/>
    <p:sldId id="432"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2600" y="-6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9/16/15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9/16/15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9/16/15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9/16/15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9/16/15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5847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Chapter 4</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rPr>
              <a:t>:12-31</a:t>
            </a:r>
            <a:endPar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lack"/>
              <a:cs typeface="Avenir Black"/>
            </a:endParaRP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12 </a:t>
            </a:r>
            <a:r>
              <a:rPr lang="en-US" sz="2800" dirty="0">
                <a:solidFill>
                  <a:srgbClr val="FAC090"/>
                </a:solidFill>
                <a:latin typeface="Avenir Book"/>
                <a:cs typeface="Avenir Book"/>
              </a:rPr>
              <a:t>I beg of you, brethren, become as I am, for I also have become as you are. You have done me no wrong;</a:t>
            </a:r>
            <a:r>
              <a:rPr lang="en-US" sz="2800" baseline="30000" dirty="0">
                <a:solidFill>
                  <a:srgbClr val="FAC090"/>
                </a:solidFill>
                <a:latin typeface="Avenir Book"/>
                <a:cs typeface="Avenir Book"/>
              </a:rPr>
              <a:t>13</a:t>
            </a:r>
            <a:r>
              <a:rPr lang="en-US" sz="2800" dirty="0">
                <a:solidFill>
                  <a:srgbClr val="FAC090"/>
                </a:solidFill>
                <a:latin typeface="Avenir Book"/>
                <a:cs typeface="Avenir Book"/>
              </a:rPr>
              <a:t> but you know that it was because of a bodily illness that I preached the gospel to you the first time;</a:t>
            </a:r>
            <a:r>
              <a:rPr lang="en-US" sz="2800" baseline="30000" dirty="0">
                <a:solidFill>
                  <a:srgbClr val="FAC090"/>
                </a:solidFill>
                <a:latin typeface="Avenir Book"/>
                <a:cs typeface="Avenir Book"/>
              </a:rPr>
              <a:t>14</a:t>
            </a:r>
            <a:r>
              <a:rPr lang="en-US" sz="2800" dirty="0">
                <a:solidFill>
                  <a:srgbClr val="FAC090"/>
                </a:solidFill>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latin typeface="Avenir Book"/>
                <a:cs typeface="Avenir Book"/>
              </a:rPr>
              <a:t>15</a:t>
            </a:r>
            <a:r>
              <a:rPr lang="en-US" sz="2800" dirty="0">
                <a:solidFill>
                  <a:srgbClr val="FAC090"/>
                </a:solidFill>
                <a:latin typeface="Avenir Book"/>
                <a:cs typeface="Avenir Book"/>
              </a:rPr>
              <a:t> Where then is that sense of blessing you had? For I bear you witness, that if possible, you would have plucked out your eyes and given them to me.</a:t>
            </a:r>
            <a:r>
              <a:rPr lang="en-US" sz="2800" baseline="30000" dirty="0">
                <a:solidFill>
                  <a:srgbClr val="FAC090"/>
                </a:solidFill>
                <a:effectLst>
                  <a:glow rad="101600">
                    <a:schemeClr val="accent6">
                      <a:satMod val="175000"/>
                      <a:alpha val="40000"/>
                    </a:schemeClr>
                  </a:glow>
                </a:effectLst>
                <a:latin typeface="Avenir Book"/>
                <a:cs typeface="Avenir Book"/>
              </a:rPr>
              <a:t>16</a:t>
            </a:r>
            <a:r>
              <a:rPr lang="en-US" sz="2800" dirty="0">
                <a:solidFill>
                  <a:srgbClr val="FAC090"/>
                </a:solidFill>
                <a:effectLst>
                  <a:glow rad="101600">
                    <a:schemeClr val="accent6">
                      <a:satMod val="175000"/>
                      <a:alpha val="40000"/>
                    </a:schemeClr>
                  </a:glow>
                </a:effectLst>
                <a:latin typeface="Avenir Book"/>
                <a:cs typeface="Avenir Book"/>
              </a:rPr>
              <a:t> Have I therefore become your enemy by telling you the truth?</a:t>
            </a:r>
          </a:p>
        </p:txBody>
      </p:sp>
    </p:spTree>
    <p:extLst>
      <p:ext uri="{BB962C8B-B14F-4D97-AF65-F5344CB8AC3E}">
        <p14:creationId xmlns:p14="http://schemas.microsoft.com/office/powerpoint/2010/main" val="117424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4:17-20</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76244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latin typeface="Avenir Book"/>
                <a:cs typeface="Avenir Book"/>
              </a:rPr>
              <a:t>17 </a:t>
            </a:r>
            <a:r>
              <a:rPr lang="en-US" sz="2800" dirty="0">
                <a:solidFill>
                  <a:srgbClr val="FAC090"/>
                </a:solidFill>
                <a:latin typeface="Avenir Book"/>
                <a:cs typeface="Avenir Book"/>
              </a:rPr>
              <a:t>They eagerly seek you, not commendably, but they wish to shut you out, in order that you may seek them.</a:t>
            </a:r>
            <a:r>
              <a:rPr lang="en-US" sz="2800" baseline="30000" dirty="0">
                <a:solidFill>
                  <a:srgbClr val="FAC090"/>
                </a:solidFill>
                <a:latin typeface="Avenir Book"/>
                <a:cs typeface="Avenir Book"/>
              </a:rPr>
              <a:t>18</a:t>
            </a:r>
            <a:r>
              <a:rPr lang="en-US" sz="2800" dirty="0">
                <a:solidFill>
                  <a:srgbClr val="FAC090"/>
                </a:solidFill>
                <a:latin typeface="Avenir Book"/>
                <a:cs typeface="Avenir Book"/>
              </a:rPr>
              <a:t> But it is good always to be eagerly sought in a commendable manner, and not only when I am present with you.</a:t>
            </a:r>
            <a:r>
              <a:rPr lang="en-US" sz="2800" baseline="30000" dirty="0">
                <a:solidFill>
                  <a:srgbClr val="FAC090"/>
                </a:solidFill>
                <a:latin typeface="Avenir Book"/>
                <a:cs typeface="Avenir Book"/>
              </a:rPr>
              <a:t>19 </a:t>
            </a:r>
            <a:r>
              <a:rPr lang="en-US" sz="2800" dirty="0">
                <a:solidFill>
                  <a:srgbClr val="FAC090"/>
                </a:solidFill>
                <a:latin typeface="Avenir Book"/>
                <a:cs typeface="Avenir Book"/>
              </a:rPr>
              <a:t>My children, with whom I am again in labor until Christ is formed in you—</a:t>
            </a:r>
            <a:r>
              <a:rPr lang="en-US" sz="2800" baseline="30000" dirty="0">
                <a:solidFill>
                  <a:srgbClr val="FAC090"/>
                </a:solidFill>
                <a:latin typeface="Avenir Book"/>
                <a:cs typeface="Avenir Book"/>
              </a:rPr>
              <a:t>20</a:t>
            </a:r>
            <a:r>
              <a:rPr lang="en-US" sz="2800" dirty="0">
                <a:solidFill>
                  <a:srgbClr val="FAC090"/>
                </a:solidFill>
                <a:latin typeface="Avenir Book"/>
                <a:cs typeface="Avenir Book"/>
              </a:rPr>
              <a:t> but I could wish to be present with you now and to change my tone, for I am perplexed about you.</a:t>
            </a:r>
          </a:p>
        </p:txBody>
      </p:sp>
    </p:spTree>
    <p:extLst>
      <p:ext uri="{BB962C8B-B14F-4D97-AF65-F5344CB8AC3E}">
        <p14:creationId xmlns:p14="http://schemas.microsoft.com/office/powerpoint/2010/main" val="338546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4:17-20</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76244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effectLst>
                  <a:glow rad="101600">
                    <a:schemeClr val="accent6">
                      <a:satMod val="175000"/>
                      <a:alpha val="40000"/>
                    </a:schemeClr>
                  </a:glow>
                </a:effectLst>
                <a:latin typeface="Avenir Book"/>
                <a:cs typeface="Avenir Book"/>
              </a:rPr>
              <a:t>17 </a:t>
            </a:r>
            <a:r>
              <a:rPr lang="en-US" sz="2800" dirty="0">
                <a:solidFill>
                  <a:srgbClr val="FAC090"/>
                </a:solidFill>
                <a:effectLst>
                  <a:glow rad="101600">
                    <a:schemeClr val="accent6">
                      <a:satMod val="175000"/>
                      <a:alpha val="40000"/>
                    </a:schemeClr>
                  </a:glow>
                </a:effectLst>
                <a:latin typeface="Avenir Book"/>
                <a:cs typeface="Avenir Book"/>
              </a:rPr>
              <a:t>They eagerly seek you, not commendably, but they wish to shut you out, in order that you may seek them.</a:t>
            </a:r>
            <a:r>
              <a:rPr lang="en-US" sz="2800" baseline="30000" dirty="0">
                <a:solidFill>
                  <a:srgbClr val="FAC090"/>
                </a:solidFill>
                <a:latin typeface="Avenir Book"/>
                <a:cs typeface="Avenir Book"/>
              </a:rPr>
              <a:t>18</a:t>
            </a:r>
            <a:r>
              <a:rPr lang="en-US" sz="2800" dirty="0">
                <a:solidFill>
                  <a:srgbClr val="FAC090"/>
                </a:solidFill>
                <a:latin typeface="Avenir Book"/>
                <a:cs typeface="Avenir Book"/>
              </a:rPr>
              <a:t> But it is good always to be eagerly sought in a commendable manner, and not only when I am present with you.</a:t>
            </a:r>
            <a:r>
              <a:rPr lang="en-US" sz="2800" baseline="30000" dirty="0">
                <a:solidFill>
                  <a:srgbClr val="FAC090"/>
                </a:solidFill>
                <a:latin typeface="Avenir Book"/>
                <a:cs typeface="Avenir Book"/>
              </a:rPr>
              <a:t>19 </a:t>
            </a:r>
            <a:r>
              <a:rPr lang="en-US" sz="2800" dirty="0">
                <a:solidFill>
                  <a:srgbClr val="FAC090"/>
                </a:solidFill>
                <a:latin typeface="Avenir Book"/>
                <a:cs typeface="Avenir Book"/>
              </a:rPr>
              <a:t>My children, with whom I am again in labor until Christ is formed in you—</a:t>
            </a:r>
            <a:r>
              <a:rPr lang="en-US" sz="2800" baseline="30000" dirty="0">
                <a:solidFill>
                  <a:srgbClr val="FAC090"/>
                </a:solidFill>
                <a:latin typeface="Avenir Book"/>
                <a:cs typeface="Avenir Book"/>
              </a:rPr>
              <a:t>20</a:t>
            </a:r>
            <a:r>
              <a:rPr lang="en-US" sz="2800" dirty="0">
                <a:solidFill>
                  <a:srgbClr val="FAC090"/>
                </a:solidFill>
                <a:latin typeface="Avenir Book"/>
                <a:cs typeface="Avenir Book"/>
              </a:rPr>
              <a:t> but I could wish to be present with you now and to change my tone, for I am perplexed about you.</a:t>
            </a:r>
          </a:p>
        </p:txBody>
      </p:sp>
    </p:spTree>
    <p:extLst>
      <p:ext uri="{BB962C8B-B14F-4D97-AF65-F5344CB8AC3E}">
        <p14:creationId xmlns:p14="http://schemas.microsoft.com/office/powerpoint/2010/main" val="230070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4:17-20</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76244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latin typeface="Avenir Book"/>
                <a:cs typeface="Avenir Book"/>
              </a:rPr>
              <a:t>17 </a:t>
            </a:r>
            <a:r>
              <a:rPr lang="en-US" sz="2800" dirty="0">
                <a:solidFill>
                  <a:srgbClr val="FAC090"/>
                </a:solidFill>
                <a:latin typeface="Avenir Book"/>
                <a:cs typeface="Avenir Book"/>
              </a:rPr>
              <a:t>They eagerly seek you, not commendably, but they wish to shut you out, in order that you may seek them.</a:t>
            </a:r>
            <a:r>
              <a:rPr lang="en-US" sz="2800" baseline="30000" dirty="0">
                <a:solidFill>
                  <a:srgbClr val="FAC090"/>
                </a:solidFill>
                <a:effectLst>
                  <a:glow rad="101600">
                    <a:schemeClr val="accent6">
                      <a:satMod val="175000"/>
                      <a:alpha val="40000"/>
                    </a:schemeClr>
                  </a:glow>
                </a:effectLst>
                <a:latin typeface="Avenir Book"/>
                <a:cs typeface="Avenir Book"/>
              </a:rPr>
              <a:t>18</a:t>
            </a:r>
            <a:r>
              <a:rPr lang="en-US" sz="2800" dirty="0">
                <a:solidFill>
                  <a:srgbClr val="FAC090"/>
                </a:solidFill>
                <a:effectLst>
                  <a:glow rad="101600">
                    <a:schemeClr val="accent6">
                      <a:satMod val="175000"/>
                      <a:alpha val="40000"/>
                    </a:schemeClr>
                  </a:glow>
                </a:effectLst>
                <a:latin typeface="Avenir Book"/>
                <a:cs typeface="Avenir Book"/>
              </a:rPr>
              <a:t> But it is good always to be eagerly sought in a commendable manner, and not only when I am present with you.</a:t>
            </a:r>
            <a:r>
              <a:rPr lang="en-US" sz="2800" baseline="30000" dirty="0">
                <a:solidFill>
                  <a:srgbClr val="FAC090"/>
                </a:solidFill>
                <a:latin typeface="Avenir Book"/>
                <a:cs typeface="Avenir Book"/>
              </a:rPr>
              <a:t>19 </a:t>
            </a:r>
            <a:r>
              <a:rPr lang="en-US" sz="2800" dirty="0">
                <a:solidFill>
                  <a:srgbClr val="FAC090"/>
                </a:solidFill>
                <a:latin typeface="Avenir Book"/>
                <a:cs typeface="Avenir Book"/>
              </a:rPr>
              <a:t>My children, with whom I am again in labor until Christ is formed in you—</a:t>
            </a:r>
            <a:r>
              <a:rPr lang="en-US" sz="2800" baseline="30000" dirty="0">
                <a:solidFill>
                  <a:srgbClr val="FAC090"/>
                </a:solidFill>
                <a:latin typeface="Avenir Book"/>
                <a:cs typeface="Avenir Book"/>
              </a:rPr>
              <a:t>20</a:t>
            </a:r>
            <a:r>
              <a:rPr lang="en-US" sz="2800" dirty="0">
                <a:solidFill>
                  <a:srgbClr val="FAC090"/>
                </a:solidFill>
                <a:latin typeface="Avenir Book"/>
                <a:cs typeface="Avenir Book"/>
              </a:rPr>
              <a:t> but I could wish to be present with you now and to change my tone, for I am perplexed about you.</a:t>
            </a:r>
          </a:p>
        </p:txBody>
      </p:sp>
    </p:spTree>
    <p:extLst>
      <p:ext uri="{BB962C8B-B14F-4D97-AF65-F5344CB8AC3E}">
        <p14:creationId xmlns:p14="http://schemas.microsoft.com/office/powerpoint/2010/main" val="236839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4:17-20</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76244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a:solidFill>
                  <a:srgbClr val="FAC090"/>
                </a:solidFill>
                <a:latin typeface="Avenir Book"/>
                <a:cs typeface="Avenir Book"/>
              </a:rPr>
              <a:t>17 </a:t>
            </a:r>
            <a:r>
              <a:rPr lang="en-US" sz="2800" dirty="0">
                <a:solidFill>
                  <a:srgbClr val="FAC090"/>
                </a:solidFill>
                <a:latin typeface="Avenir Book"/>
                <a:cs typeface="Avenir Book"/>
              </a:rPr>
              <a:t>They eagerly seek you, not commendably, but they wish to shut you out, in order that you may seek them.</a:t>
            </a:r>
            <a:r>
              <a:rPr lang="en-US" sz="2800" baseline="30000" dirty="0">
                <a:solidFill>
                  <a:srgbClr val="FAC090"/>
                </a:solidFill>
                <a:latin typeface="Avenir Book"/>
                <a:cs typeface="Avenir Book"/>
              </a:rPr>
              <a:t>18</a:t>
            </a:r>
            <a:r>
              <a:rPr lang="en-US" sz="2800" dirty="0">
                <a:solidFill>
                  <a:srgbClr val="FAC090"/>
                </a:solidFill>
                <a:latin typeface="Avenir Book"/>
                <a:cs typeface="Avenir Book"/>
              </a:rPr>
              <a:t> But it is good always to be eagerly sought in a commendable manner, and not only when I am present with you.</a:t>
            </a:r>
            <a:r>
              <a:rPr lang="en-US" sz="2800" baseline="30000" dirty="0">
                <a:solidFill>
                  <a:srgbClr val="FAC090"/>
                </a:solidFill>
                <a:effectLst>
                  <a:glow rad="101600">
                    <a:schemeClr val="accent6">
                      <a:satMod val="175000"/>
                      <a:alpha val="40000"/>
                    </a:schemeClr>
                  </a:glow>
                </a:effectLst>
                <a:latin typeface="Avenir Book"/>
                <a:cs typeface="Avenir Book"/>
              </a:rPr>
              <a:t>19 </a:t>
            </a:r>
            <a:r>
              <a:rPr lang="en-US" sz="2800" dirty="0">
                <a:solidFill>
                  <a:srgbClr val="FAC090"/>
                </a:solidFill>
                <a:effectLst>
                  <a:glow rad="101600">
                    <a:schemeClr val="accent6">
                      <a:satMod val="175000"/>
                      <a:alpha val="40000"/>
                    </a:schemeClr>
                  </a:glow>
                </a:effectLst>
                <a:latin typeface="Avenir Book"/>
                <a:cs typeface="Avenir Book"/>
              </a:rPr>
              <a:t>My children, with whom I am again in labor until Christ is formed in you—</a:t>
            </a:r>
            <a:r>
              <a:rPr lang="en-US" sz="2800" baseline="30000" dirty="0">
                <a:solidFill>
                  <a:srgbClr val="FAC090"/>
                </a:solidFill>
                <a:effectLst>
                  <a:glow rad="101600">
                    <a:schemeClr val="accent6">
                      <a:satMod val="175000"/>
                      <a:alpha val="40000"/>
                    </a:schemeClr>
                  </a:glow>
                </a:effectLst>
                <a:latin typeface="Avenir Book"/>
                <a:cs typeface="Avenir Book"/>
              </a:rPr>
              <a:t>20</a:t>
            </a:r>
            <a:r>
              <a:rPr lang="en-US" sz="2800" dirty="0">
                <a:solidFill>
                  <a:srgbClr val="FAC090"/>
                </a:solidFill>
                <a:effectLst>
                  <a:glow rad="101600">
                    <a:schemeClr val="accent6">
                      <a:satMod val="175000"/>
                      <a:alpha val="40000"/>
                    </a:schemeClr>
                  </a:glow>
                </a:effectLst>
                <a:latin typeface="Avenir Book"/>
                <a:cs typeface="Avenir Book"/>
              </a:rPr>
              <a:t> but I could wish to be present with you now and to change my tone, for I am perplexed about you.</a:t>
            </a:r>
          </a:p>
        </p:txBody>
      </p:sp>
    </p:spTree>
    <p:extLst>
      <p:ext uri="{BB962C8B-B14F-4D97-AF65-F5344CB8AC3E}">
        <p14:creationId xmlns:p14="http://schemas.microsoft.com/office/powerpoint/2010/main" val="333785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21-25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714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21</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Tell me, you who want to be under law, do you not listen to the law?</a:t>
            </a:r>
            <a:r>
              <a:rPr lang="en-US" sz="2800" baseline="30000" dirty="0">
                <a:solidFill>
                  <a:srgbClr val="FAC090"/>
                </a:solidFill>
                <a:latin typeface="Avenir Book"/>
                <a:cs typeface="Avenir Book"/>
              </a:rPr>
              <a:t>22</a:t>
            </a:r>
            <a:r>
              <a:rPr lang="en-US" sz="2800" dirty="0">
                <a:solidFill>
                  <a:srgbClr val="FAC090"/>
                </a:solidFill>
                <a:latin typeface="Avenir Book"/>
                <a:cs typeface="Avenir Book"/>
              </a:rPr>
              <a:t> For it is written that Abraham had two sons, one by the bondwoman and one by the free woman.</a:t>
            </a:r>
            <a:r>
              <a:rPr lang="en-US" sz="2800" baseline="30000" dirty="0">
                <a:solidFill>
                  <a:srgbClr val="FAC090"/>
                </a:solidFill>
                <a:latin typeface="Avenir Book"/>
                <a:cs typeface="Avenir Book"/>
              </a:rPr>
              <a:t>23</a:t>
            </a:r>
            <a:r>
              <a:rPr lang="en-US" sz="2800" dirty="0">
                <a:solidFill>
                  <a:srgbClr val="FAC090"/>
                </a:solidFill>
                <a:latin typeface="Avenir Book"/>
                <a:cs typeface="Avenir Book"/>
              </a:rPr>
              <a:t> But the son by the bondwoman was born according to the flesh, and the son by the free woman through the promise.</a:t>
            </a:r>
            <a:r>
              <a:rPr lang="en-US" sz="2800" baseline="30000" dirty="0">
                <a:solidFill>
                  <a:srgbClr val="FAC090"/>
                </a:solidFill>
                <a:latin typeface="Avenir Book"/>
                <a:cs typeface="Avenir Book"/>
              </a:rPr>
              <a:t>24</a:t>
            </a:r>
            <a:r>
              <a:rPr lang="en-US" sz="2800" dirty="0">
                <a:solidFill>
                  <a:srgbClr val="FAC090"/>
                </a:solidFill>
                <a:latin typeface="Avenir Book"/>
                <a:cs typeface="Avenir Book"/>
              </a:rPr>
              <a:t> This is allegorically speaking: for these women are two covenants, one proceeding from Mount Sinai bearing children who are to be slaves; she is Hagar.</a:t>
            </a:r>
            <a:r>
              <a:rPr lang="en-US" sz="2800" baseline="30000" dirty="0">
                <a:solidFill>
                  <a:srgbClr val="FAC090"/>
                </a:solidFill>
                <a:latin typeface="Avenir Book"/>
                <a:cs typeface="Avenir Book"/>
              </a:rPr>
              <a:t>25</a:t>
            </a:r>
            <a:r>
              <a:rPr lang="en-US" sz="2800" dirty="0">
                <a:solidFill>
                  <a:srgbClr val="FAC090"/>
                </a:solidFill>
                <a:latin typeface="Avenir Book"/>
                <a:cs typeface="Avenir Book"/>
              </a:rPr>
              <a:t> Now this Hagar is Mount Sinai in Arabia, and corresponds to the present Jerusalem, for she is in slavery with her children. </a:t>
            </a:r>
          </a:p>
        </p:txBody>
      </p:sp>
    </p:spTree>
    <p:extLst>
      <p:ext uri="{BB962C8B-B14F-4D97-AF65-F5344CB8AC3E}">
        <p14:creationId xmlns:p14="http://schemas.microsoft.com/office/powerpoint/2010/main" val="354379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26-31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26</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But the Jerusalem above is free; she is our mother.</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it is written, “Rejoice, barren woman who does not bear; Break forth and shout, you who are not in labor; For more are the children of the desolate Than of the one who has a husband.” </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And you brethren, like Isaac, are children of promise.</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But as at that time he who was born according to the flesh persecuted him who was born according to the Spirit, so it is now also.</a:t>
            </a:r>
            <a:r>
              <a:rPr lang="en-US" sz="2600" baseline="30000" dirty="0">
                <a:solidFill>
                  <a:srgbClr val="FAC090"/>
                </a:solidFill>
                <a:latin typeface="Avenir Book"/>
                <a:cs typeface="Avenir Book"/>
              </a:rPr>
              <a:t>30</a:t>
            </a:r>
            <a:r>
              <a:rPr lang="en-US" sz="2600" dirty="0">
                <a:solidFill>
                  <a:srgbClr val="FAC090"/>
                </a:solidFill>
                <a:latin typeface="Avenir Book"/>
                <a:cs typeface="Avenir Book"/>
              </a:rPr>
              <a:t> But what does the Scripture say? “Cast out the bondwoman and her son, For the son of the bondwoman shall not be an heir with the son of the free woman.” </a:t>
            </a:r>
            <a:r>
              <a:rPr lang="en-US" sz="2600" baseline="30000" dirty="0">
                <a:solidFill>
                  <a:srgbClr val="FAC090"/>
                </a:solidFill>
                <a:latin typeface="Avenir Book"/>
                <a:cs typeface="Avenir Book"/>
              </a:rPr>
              <a:t>31</a:t>
            </a:r>
            <a:r>
              <a:rPr lang="en-US" sz="2600" dirty="0">
                <a:solidFill>
                  <a:srgbClr val="FAC090"/>
                </a:solidFill>
                <a:latin typeface="Avenir Book"/>
                <a:cs typeface="Avenir Book"/>
              </a:rPr>
              <a:t> So then, brethren, we are not children of a bondwoman, but of the free woman. </a:t>
            </a:r>
          </a:p>
        </p:txBody>
      </p:sp>
    </p:spTree>
    <p:extLst>
      <p:ext uri="{BB962C8B-B14F-4D97-AF65-F5344CB8AC3E}">
        <p14:creationId xmlns:p14="http://schemas.microsoft.com/office/powerpoint/2010/main" val="231572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21-25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714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effectLst>
                  <a:glow rad="101600">
                    <a:schemeClr val="accent6">
                      <a:satMod val="175000"/>
                      <a:alpha val="40000"/>
                    </a:schemeClr>
                  </a:glow>
                </a:effectLst>
                <a:latin typeface="Avenir Book"/>
                <a:cs typeface="Avenir Book"/>
              </a:rPr>
              <a:t>21</a:t>
            </a:r>
            <a:r>
              <a:rPr lang="en-US" sz="2800" dirty="0" smtClean="0">
                <a:solidFill>
                  <a:srgbClr val="FAC090"/>
                </a:solidFill>
                <a:effectLst>
                  <a:glow rad="101600">
                    <a:schemeClr val="accent6">
                      <a:satMod val="175000"/>
                      <a:alpha val="40000"/>
                    </a:schemeClr>
                  </a:glow>
                </a:effectLst>
                <a:latin typeface="Avenir Book"/>
                <a:cs typeface="Avenir Book"/>
              </a:rPr>
              <a:t> </a:t>
            </a:r>
            <a:r>
              <a:rPr lang="en-US" sz="2800" dirty="0">
                <a:solidFill>
                  <a:srgbClr val="FAC090"/>
                </a:solidFill>
                <a:effectLst>
                  <a:glow rad="101600">
                    <a:schemeClr val="accent6">
                      <a:satMod val="175000"/>
                      <a:alpha val="40000"/>
                    </a:schemeClr>
                  </a:glow>
                </a:effectLst>
                <a:latin typeface="Avenir Book"/>
                <a:cs typeface="Avenir Book"/>
              </a:rPr>
              <a:t>Tell me, you who want to be under law, do you not listen to the law?</a:t>
            </a:r>
            <a:r>
              <a:rPr lang="en-US" sz="2800" baseline="30000" dirty="0">
                <a:solidFill>
                  <a:srgbClr val="FAC090"/>
                </a:solidFill>
                <a:latin typeface="Avenir Book"/>
                <a:cs typeface="Avenir Book"/>
              </a:rPr>
              <a:t>22</a:t>
            </a:r>
            <a:r>
              <a:rPr lang="en-US" sz="2800" dirty="0">
                <a:solidFill>
                  <a:srgbClr val="FAC090"/>
                </a:solidFill>
                <a:latin typeface="Avenir Book"/>
                <a:cs typeface="Avenir Book"/>
              </a:rPr>
              <a:t> For it is written that Abraham had two sons, one by the bondwoman and one by the free woman.</a:t>
            </a:r>
            <a:r>
              <a:rPr lang="en-US" sz="2800" baseline="30000" dirty="0">
                <a:solidFill>
                  <a:srgbClr val="FAC090"/>
                </a:solidFill>
                <a:latin typeface="Avenir Book"/>
                <a:cs typeface="Avenir Book"/>
              </a:rPr>
              <a:t>23</a:t>
            </a:r>
            <a:r>
              <a:rPr lang="en-US" sz="2800" dirty="0">
                <a:solidFill>
                  <a:srgbClr val="FAC090"/>
                </a:solidFill>
                <a:latin typeface="Avenir Book"/>
                <a:cs typeface="Avenir Book"/>
              </a:rPr>
              <a:t> But the son by the bondwoman was born according to the flesh, and the son by the free woman through the promise.</a:t>
            </a:r>
            <a:r>
              <a:rPr lang="en-US" sz="2800" baseline="30000" dirty="0">
                <a:solidFill>
                  <a:srgbClr val="FAC090"/>
                </a:solidFill>
                <a:latin typeface="Avenir Book"/>
                <a:cs typeface="Avenir Book"/>
              </a:rPr>
              <a:t>24</a:t>
            </a:r>
            <a:r>
              <a:rPr lang="en-US" sz="2800" dirty="0">
                <a:solidFill>
                  <a:srgbClr val="FAC090"/>
                </a:solidFill>
                <a:latin typeface="Avenir Book"/>
                <a:cs typeface="Avenir Book"/>
              </a:rPr>
              <a:t> This is allegorically speaking: for these women are two covenants, one proceeding from Mount Sinai bearing children who are to be slaves; she is Hagar.</a:t>
            </a:r>
            <a:r>
              <a:rPr lang="en-US" sz="2800" baseline="30000" dirty="0">
                <a:solidFill>
                  <a:srgbClr val="FAC090"/>
                </a:solidFill>
                <a:latin typeface="Avenir Book"/>
                <a:cs typeface="Avenir Book"/>
              </a:rPr>
              <a:t>25</a:t>
            </a:r>
            <a:r>
              <a:rPr lang="en-US" sz="2800" dirty="0">
                <a:solidFill>
                  <a:srgbClr val="FAC090"/>
                </a:solidFill>
                <a:latin typeface="Avenir Book"/>
                <a:cs typeface="Avenir Book"/>
              </a:rPr>
              <a:t> Now this Hagar is Mount Sinai in Arabia, and corresponds to the present Jerusalem, for she is in slavery with her children. </a:t>
            </a:r>
          </a:p>
        </p:txBody>
      </p:sp>
    </p:spTree>
    <p:extLst>
      <p:ext uri="{BB962C8B-B14F-4D97-AF65-F5344CB8AC3E}">
        <p14:creationId xmlns:p14="http://schemas.microsoft.com/office/powerpoint/2010/main" val="264741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21-25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714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21</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Tell me, you who want to be under law, do you not listen to the law?</a:t>
            </a:r>
            <a:r>
              <a:rPr lang="en-US" sz="2800" baseline="30000" dirty="0">
                <a:solidFill>
                  <a:srgbClr val="FAC090"/>
                </a:solidFill>
                <a:effectLst>
                  <a:glow rad="101600">
                    <a:schemeClr val="accent6">
                      <a:satMod val="175000"/>
                      <a:alpha val="40000"/>
                    </a:schemeClr>
                  </a:glow>
                </a:effectLst>
                <a:latin typeface="Avenir Book"/>
                <a:cs typeface="Avenir Book"/>
              </a:rPr>
              <a:t>22</a:t>
            </a:r>
            <a:r>
              <a:rPr lang="en-US" sz="2800" dirty="0">
                <a:solidFill>
                  <a:srgbClr val="FAC090"/>
                </a:solidFill>
                <a:effectLst>
                  <a:glow rad="101600">
                    <a:schemeClr val="accent6">
                      <a:satMod val="175000"/>
                      <a:alpha val="40000"/>
                    </a:schemeClr>
                  </a:glow>
                </a:effectLst>
                <a:latin typeface="Avenir Book"/>
                <a:cs typeface="Avenir Book"/>
              </a:rPr>
              <a:t> For it is written that Abraham had two sons, one by the bondwoman and one by the free woman.</a:t>
            </a:r>
            <a:r>
              <a:rPr lang="en-US" sz="2800" baseline="30000" dirty="0">
                <a:solidFill>
                  <a:srgbClr val="FAC090"/>
                </a:solidFill>
                <a:effectLst>
                  <a:glow rad="101600">
                    <a:schemeClr val="accent6">
                      <a:satMod val="175000"/>
                      <a:alpha val="40000"/>
                    </a:schemeClr>
                  </a:glow>
                </a:effectLst>
                <a:latin typeface="Avenir Book"/>
                <a:cs typeface="Avenir Book"/>
              </a:rPr>
              <a:t>23</a:t>
            </a:r>
            <a:r>
              <a:rPr lang="en-US" sz="2800" dirty="0">
                <a:solidFill>
                  <a:srgbClr val="FAC090"/>
                </a:solidFill>
                <a:effectLst>
                  <a:glow rad="101600">
                    <a:schemeClr val="accent6">
                      <a:satMod val="175000"/>
                      <a:alpha val="40000"/>
                    </a:schemeClr>
                  </a:glow>
                </a:effectLst>
                <a:latin typeface="Avenir Book"/>
                <a:cs typeface="Avenir Book"/>
              </a:rPr>
              <a:t> But the son by the bondwoman was born according to the flesh, and the son by the free woman through the promise.</a:t>
            </a:r>
            <a:r>
              <a:rPr lang="en-US" sz="2800" baseline="30000" dirty="0">
                <a:solidFill>
                  <a:srgbClr val="FAC090"/>
                </a:solidFill>
                <a:latin typeface="Avenir Book"/>
                <a:cs typeface="Avenir Book"/>
              </a:rPr>
              <a:t>24</a:t>
            </a:r>
            <a:r>
              <a:rPr lang="en-US" sz="2800" dirty="0">
                <a:solidFill>
                  <a:srgbClr val="FAC090"/>
                </a:solidFill>
                <a:latin typeface="Avenir Book"/>
                <a:cs typeface="Avenir Book"/>
              </a:rPr>
              <a:t> This is allegorically speaking: for these women are two covenants, one proceeding from Mount Sinai bearing children who are to be slaves; she is Hagar.</a:t>
            </a:r>
            <a:r>
              <a:rPr lang="en-US" sz="2800" baseline="30000" dirty="0">
                <a:solidFill>
                  <a:srgbClr val="FAC090"/>
                </a:solidFill>
                <a:latin typeface="Avenir Book"/>
                <a:cs typeface="Avenir Book"/>
              </a:rPr>
              <a:t>25</a:t>
            </a:r>
            <a:r>
              <a:rPr lang="en-US" sz="2800" dirty="0">
                <a:solidFill>
                  <a:srgbClr val="FAC090"/>
                </a:solidFill>
                <a:latin typeface="Avenir Book"/>
                <a:cs typeface="Avenir Book"/>
              </a:rPr>
              <a:t> Now this Hagar is Mount Sinai in Arabia, and corresponds to the present Jerusalem, for she is in slavery with her children. </a:t>
            </a:r>
          </a:p>
        </p:txBody>
      </p:sp>
    </p:spTree>
    <p:extLst>
      <p:ext uri="{BB962C8B-B14F-4D97-AF65-F5344CB8AC3E}">
        <p14:creationId xmlns:p14="http://schemas.microsoft.com/office/powerpoint/2010/main" val="216968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21-25</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5714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21</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Tell me, you who want to be under law, do you not listen to the law?</a:t>
            </a:r>
            <a:r>
              <a:rPr lang="en-US" sz="2800" baseline="30000" dirty="0">
                <a:solidFill>
                  <a:srgbClr val="FAC090"/>
                </a:solidFill>
                <a:latin typeface="Avenir Book"/>
                <a:cs typeface="Avenir Book"/>
              </a:rPr>
              <a:t>22</a:t>
            </a:r>
            <a:r>
              <a:rPr lang="en-US" sz="2800" dirty="0">
                <a:solidFill>
                  <a:srgbClr val="FAC090"/>
                </a:solidFill>
                <a:latin typeface="Avenir Book"/>
                <a:cs typeface="Avenir Book"/>
              </a:rPr>
              <a:t> For it is written that Abraham had two sons, one by the bondwoman and one by the free woman.</a:t>
            </a:r>
            <a:r>
              <a:rPr lang="en-US" sz="2800" baseline="30000" dirty="0">
                <a:solidFill>
                  <a:srgbClr val="FAC090"/>
                </a:solidFill>
                <a:latin typeface="Avenir Book"/>
                <a:cs typeface="Avenir Book"/>
              </a:rPr>
              <a:t>23</a:t>
            </a:r>
            <a:r>
              <a:rPr lang="en-US" sz="2800" dirty="0">
                <a:solidFill>
                  <a:srgbClr val="FAC090"/>
                </a:solidFill>
                <a:latin typeface="Avenir Book"/>
                <a:cs typeface="Avenir Book"/>
              </a:rPr>
              <a:t> But the son by the bondwoman was born according to the flesh, and the son by the free woman through the promise.</a:t>
            </a:r>
            <a:r>
              <a:rPr lang="en-US" sz="2800" baseline="30000" dirty="0">
                <a:solidFill>
                  <a:srgbClr val="FAC090"/>
                </a:solidFill>
                <a:effectLst>
                  <a:glow rad="101600">
                    <a:schemeClr val="accent6">
                      <a:satMod val="175000"/>
                      <a:alpha val="40000"/>
                    </a:schemeClr>
                  </a:glow>
                </a:effectLst>
                <a:latin typeface="Avenir Book"/>
                <a:cs typeface="Avenir Book"/>
              </a:rPr>
              <a:t>24</a:t>
            </a:r>
            <a:r>
              <a:rPr lang="en-US" sz="2800" dirty="0">
                <a:solidFill>
                  <a:srgbClr val="FAC090"/>
                </a:solidFill>
                <a:effectLst>
                  <a:glow rad="101600">
                    <a:schemeClr val="accent6">
                      <a:satMod val="175000"/>
                      <a:alpha val="40000"/>
                    </a:schemeClr>
                  </a:glow>
                </a:effectLst>
                <a:latin typeface="Avenir Book"/>
                <a:cs typeface="Avenir Book"/>
              </a:rPr>
              <a:t> This is allegorically speaking: for these women are two covenants, one proceeding from Mount Sinai bearing children who are to be slaves; she is Hagar.</a:t>
            </a:r>
            <a:r>
              <a:rPr lang="en-US" sz="2800" baseline="30000" dirty="0">
                <a:solidFill>
                  <a:srgbClr val="FAC090"/>
                </a:solidFill>
                <a:effectLst>
                  <a:glow rad="101600">
                    <a:schemeClr val="accent6">
                      <a:satMod val="175000"/>
                      <a:alpha val="40000"/>
                    </a:schemeClr>
                  </a:glow>
                </a:effectLst>
                <a:latin typeface="Avenir Book"/>
                <a:cs typeface="Avenir Book"/>
              </a:rPr>
              <a:t>25</a:t>
            </a:r>
            <a:r>
              <a:rPr lang="en-US" sz="2800" dirty="0">
                <a:solidFill>
                  <a:srgbClr val="FAC090"/>
                </a:solidFill>
                <a:effectLst>
                  <a:glow rad="101600">
                    <a:schemeClr val="accent6">
                      <a:satMod val="175000"/>
                      <a:alpha val="40000"/>
                    </a:schemeClr>
                  </a:glow>
                </a:effectLst>
                <a:latin typeface="Avenir Book"/>
                <a:cs typeface="Avenir Book"/>
              </a:rPr>
              <a:t> Now this Hagar is Mount Sinai in Arabia, and corresponds to the present Jerusalem, for she is in slavery with her children. </a:t>
            </a:r>
          </a:p>
        </p:txBody>
      </p:sp>
    </p:spTree>
    <p:extLst>
      <p:ext uri="{BB962C8B-B14F-4D97-AF65-F5344CB8AC3E}">
        <p14:creationId xmlns:p14="http://schemas.microsoft.com/office/powerpoint/2010/main" val="36477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36419"/>
            <a:ext cx="8720665" cy="5186035"/>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500" baseline="30000" dirty="0" smtClean="0">
                <a:solidFill>
                  <a:srgbClr val="FAC090"/>
                </a:solidFill>
                <a:latin typeface="Avenir Book"/>
                <a:cs typeface="Avenir Book"/>
              </a:rPr>
              <a:t>1 </a:t>
            </a:r>
            <a:r>
              <a:rPr lang="en-US" sz="2500" dirty="0">
                <a:solidFill>
                  <a:srgbClr val="FAC090"/>
                </a:solidFill>
                <a:latin typeface="Avenir Book"/>
                <a:cs typeface="Avenir Book"/>
              </a:rPr>
              <a:t>Now I say, as long as the heir is a child, he does not differ at all from a slave although he is owner of everything,</a:t>
            </a:r>
            <a:r>
              <a:rPr lang="en-US" sz="2500" baseline="30000" dirty="0">
                <a:solidFill>
                  <a:srgbClr val="FAC090"/>
                </a:solidFill>
                <a:latin typeface="Avenir Book"/>
                <a:cs typeface="Avenir Book"/>
              </a:rPr>
              <a:t>2</a:t>
            </a:r>
            <a:r>
              <a:rPr lang="en-US" sz="2500" dirty="0">
                <a:solidFill>
                  <a:srgbClr val="FAC090"/>
                </a:solidFill>
                <a:latin typeface="Avenir Book"/>
                <a:cs typeface="Avenir Book"/>
              </a:rPr>
              <a:t> but he is under guardians and managers until the date set by the father.</a:t>
            </a:r>
            <a:r>
              <a:rPr lang="en-US" sz="2500" baseline="30000" dirty="0">
                <a:solidFill>
                  <a:srgbClr val="FAC090"/>
                </a:solidFill>
                <a:latin typeface="Avenir Book"/>
                <a:cs typeface="Avenir Book"/>
              </a:rPr>
              <a:t>3</a:t>
            </a:r>
            <a:r>
              <a:rPr lang="en-US" sz="2500" dirty="0">
                <a:solidFill>
                  <a:srgbClr val="FAC090"/>
                </a:solidFill>
                <a:latin typeface="Avenir Book"/>
                <a:cs typeface="Avenir Book"/>
              </a:rPr>
              <a:t> So also we, while we were children, were held in bondage under the elemental things of the world.</a:t>
            </a:r>
            <a:r>
              <a:rPr lang="en-US" sz="2500" baseline="30000" dirty="0">
                <a:solidFill>
                  <a:srgbClr val="FAC090"/>
                </a:solidFill>
                <a:latin typeface="Avenir Book"/>
                <a:cs typeface="Avenir Book"/>
              </a:rPr>
              <a:t>4</a:t>
            </a:r>
            <a:r>
              <a:rPr lang="en-US" sz="2500" dirty="0">
                <a:solidFill>
                  <a:srgbClr val="FAC090"/>
                </a:solidFill>
                <a:latin typeface="Avenir Book"/>
                <a:cs typeface="Avenir Book"/>
              </a:rPr>
              <a:t> But when the </a:t>
            </a:r>
            <a:r>
              <a:rPr lang="en-US" sz="2500" dirty="0" err="1">
                <a:solidFill>
                  <a:srgbClr val="FAC090"/>
                </a:solidFill>
                <a:latin typeface="Avenir Book"/>
                <a:cs typeface="Avenir Book"/>
              </a:rPr>
              <a:t>fulness</a:t>
            </a:r>
            <a:r>
              <a:rPr lang="en-US" sz="2500" dirty="0">
                <a:solidFill>
                  <a:srgbClr val="FAC090"/>
                </a:solidFill>
                <a:latin typeface="Avenir Book"/>
                <a:cs typeface="Avenir Book"/>
              </a:rPr>
              <a:t> of the time came, God sent forth His Son, born of a woman, born under the Law,</a:t>
            </a:r>
            <a:r>
              <a:rPr lang="en-US" sz="2500" baseline="30000" dirty="0">
                <a:solidFill>
                  <a:srgbClr val="FAC090"/>
                </a:solidFill>
                <a:latin typeface="Avenir Book"/>
                <a:cs typeface="Avenir Book"/>
              </a:rPr>
              <a:t>5</a:t>
            </a:r>
            <a:r>
              <a:rPr lang="en-US" sz="2500" dirty="0">
                <a:solidFill>
                  <a:srgbClr val="FAC090"/>
                </a:solidFill>
                <a:latin typeface="Avenir Book"/>
                <a:cs typeface="Avenir Book"/>
              </a:rPr>
              <a:t> in order that He might redeem those who were under the Law, that we might receive the adoption as sons.</a:t>
            </a:r>
            <a:r>
              <a:rPr lang="en-US" sz="2500" baseline="30000" dirty="0">
                <a:solidFill>
                  <a:srgbClr val="FAC090"/>
                </a:solidFill>
                <a:latin typeface="Avenir Book"/>
                <a:cs typeface="Avenir Book"/>
              </a:rPr>
              <a:t>6</a:t>
            </a:r>
            <a:r>
              <a:rPr lang="en-US" sz="2500" dirty="0">
                <a:solidFill>
                  <a:srgbClr val="FAC090"/>
                </a:solidFill>
                <a:latin typeface="Avenir Book"/>
                <a:cs typeface="Avenir Book"/>
              </a:rPr>
              <a:t> And because you are sons, God has sent forth the Spirit of His Son into our hearts, crying, “Abba! Father!”</a:t>
            </a:r>
            <a:r>
              <a:rPr lang="en-US" sz="2500" baseline="30000" dirty="0">
                <a:solidFill>
                  <a:srgbClr val="FAC090"/>
                </a:solidFill>
                <a:latin typeface="Avenir Book"/>
                <a:cs typeface="Avenir Book"/>
              </a:rPr>
              <a:t>7</a:t>
            </a:r>
            <a:r>
              <a:rPr lang="en-US" sz="2500" dirty="0">
                <a:solidFill>
                  <a:srgbClr val="FAC090"/>
                </a:solidFill>
                <a:latin typeface="Avenir Book"/>
                <a:cs typeface="Avenir Book"/>
              </a:rPr>
              <a:t> Therefore you are no longer a slave, but a son; and if a son, then an heir through God. </a:t>
            </a:r>
          </a:p>
        </p:txBody>
      </p:sp>
    </p:spTree>
    <p:extLst>
      <p:ext uri="{BB962C8B-B14F-4D97-AF65-F5344CB8AC3E}">
        <p14:creationId xmlns:p14="http://schemas.microsoft.com/office/powerpoint/2010/main" val="233464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26-31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effectLst>
                  <a:glow rad="101600">
                    <a:schemeClr val="accent6">
                      <a:satMod val="175000"/>
                      <a:alpha val="40000"/>
                    </a:schemeClr>
                  </a:glow>
                </a:effectLst>
                <a:latin typeface="Avenir Book"/>
                <a:cs typeface="Avenir Book"/>
              </a:rPr>
              <a:t>26</a:t>
            </a:r>
            <a:r>
              <a:rPr lang="en-US" sz="2600" dirty="0" smtClean="0">
                <a:solidFill>
                  <a:srgbClr val="FAC090"/>
                </a:solidFill>
                <a:effectLst>
                  <a:glow rad="101600">
                    <a:schemeClr val="accent6">
                      <a:satMod val="175000"/>
                      <a:alpha val="40000"/>
                    </a:schemeClr>
                  </a:glow>
                </a:effectLst>
                <a:latin typeface="Avenir Book"/>
                <a:cs typeface="Avenir Book"/>
              </a:rPr>
              <a:t> </a:t>
            </a:r>
            <a:r>
              <a:rPr lang="en-US" sz="2600" dirty="0">
                <a:solidFill>
                  <a:srgbClr val="FAC090"/>
                </a:solidFill>
                <a:effectLst>
                  <a:glow rad="101600">
                    <a:schemeClr val="accent6">
                      <a:satMod val="175000"/>
                      <a:alpha val="40000"/>
                    </a:schemeClr>
                  </a:glow>
                </a:effectLst>
                <a:latin typeface="Avenir Book"/>
                <a:cs typeface="Avenir Book"/>
              </a:rPr>
              <a:t>But the Jerusalem above is free; she is our mother.</a:t>
            </a:r>
            <a:r>
              <a:rPr lang="en-US" sz="2600" baseline="30000" dirty="0">
                <a:solidFill>
                  <a:srgbClr val="FAC090"/>
                </a:solidFill>
                <a:effectLst>
                  <a:glow rad="101600">
                    <a:schemeClr val="accent6">
                      <a:satMod val="175000"/>
                      <a:alpha val="40000"/>
                    </a:schemeClr>
                  </a:glow>
                </a:effectLst>
                <a:latin typeface="Avenir Book"/>
                <a:cs typeface="Avenir Book"/>
              </a:rPr>
              <a:t>27</a:t>
            </a:r>
            <a:r>
              <a:rPr lang="en-US" sz="2600" dirty="0">
                <a:solidFill>
                  <a:srgbClr val="FAC090"/>
                </a:solidFill>
                <a:effectLst>
                  <a:glow rad="101600">
                    <a:schemeClr val="accent6">
                      <a:satMod val="175000"/>
                      <a:alpha val="40000"/>
                    </a:schemeClr>
                  </a:glow>
                </a:effectLst>
                <a:latin typeface="Avenir Book"/>
                <a:cs typeface="Avenir Book"/>
              </a:rPr>
              <a:t> For it is written, “Rejoice, barren woman who does not bear; Break forth and shout, you who are not in labor; For more are the children of the desolate Than of the one who has a husband.” </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And you brethren, like Isaac, are children of promise.</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But as at that time he who was born according to the flesh persecuted him who was born according to the Spirit, so it is now also.</a:t>
            </a:r>
            <a:r>
              <a:rPr lang="en-US" sz="2600" baseline="30000" dirty="0">
                <a:solidFill>
                  <a:srgbClr val="FAC090"/>
                </a:solidFill>
                <a:latin typeface="Avenir Book"/>
                <a:cs typeface="Avenir Book"/>
              </a:rPr>
              <a:t>30</a:t>
            </a:r>
            <a:r>
              <a:rPr lang="en-US" sz="2600" dirty="0">
                <a:solidFill>
                  <a:srgbClr val="FAC090"/>
                </a:solidFill>
                <a:latin typeface="Avenir Book"/>
                <a:cs typeface="Avenir Book"/>
              </a:rPr>
              <a:t> But what does the Scripture say? “Cast out the bondwoman and her son, For the son of the bondwoman shall not be an heir with the son of the free woman.” </a:t>
            </a:r>
            <a:r>
              <a:rPr lang="en-US" sz="2600" baseline="30000" dirty="0">
                <a:solidFill>
                  <a:srgbClr val="FAC090"/>
                </a:solidFill>
                <a:latin typeface="Avenir Book"/>
                <a:cs typeface="Avenir Book"/>
              </a:rPr>
              <a:t>31</a:t>
            </a:r>
            <a:r>
              <a:rPr lang="en-US" sz="2600" dirty="0">
                <a:solidFill>
                  <a:srgbClr val="FAC090"/>
                </a:solidFill>
                <a:latin typeface="Avenir Book"/>
                <a:cs typeface="Avenir Book"/>
              </a:rPr>
              <a:t> So then, brethren, we are not children of a bondwoman, but of the free woman. </a:t>
            </a:r>
          </a:p>
        </p:txBody>
      </p:sp>
    </p:spTree>
    <p:extLst>
      <p:ext uri="{BB962C8B-B14F-4D97-AF65-F5344CB8AC3E}">
        <p14:creationId xmlns:p14="http://schemas.microsoft.com/office/powerpoint/2010/main" val="183434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26-31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26</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But the Jerusalem above is free; she is our mother.</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it is written, “Rejoice, barren woman who does not bear; Break forth and shout, you who are not in labor; For more are the children of the desolate Than of the one who has a husband.” </a:t>
            </a:r>
            <a:r>
              <a:rPr lang="en-US" sz="2600" baseline="30000" dirty="0">
                <a:solidFill>
                  <a:srgbClr val="FAC090"/>
                </a:solidFill>
                <a:effectLst>
                  <a:glow rad="101600">
                    <a:schemeClr val="accent6">
                      <a:satMod val="175000"/>
                      <a:alpha val="40000"/>
                    </a:schemeClr>
                  </a:glow>
                </a:effectLst>
                <a:latin typeface="Avenir Book"/>
                <a:cs typeface="Avenir Book"/>
              </a:rPr>
              <a:t>28</a:t>
            </a:r>
            <a:r>
              <a:rPr lang="en-US" sz="2600" dirty="0">
                <a:solidFill>
                  <a:srgbClr val="FAC090"/>
                </a:solidFill>
                <a:effectLst>
                  <a:glow rad="101600">
                    <a:schemeClr val="accent6">
                      <a:satMod val="175000"/>
                      <a:alpha val="40000"/>
                    </a:schemeClr>
                  </a:glow>
                </a:effectLst>
                <a:latin typeface="Avenir Book"/>
                <a:cs typeface="Avenir Book"/>
              </a:rPr>
              <a:t> And you brethren, like Isaac, are children of promise.</a:t>
            </a:r>
            <a:r>
              <a:rPr lang="en-US" sz="2600" baseline="30000" dirty="0">
                <a:solidFill>
                  <a:srgbClr val="FAC090"/>
                </a:solidFill>
                <a:effectLst>
                  <a:glow rad="101600">
                    <a:schemeClr val="accent6">
                      <a:satMod val="175000"/>
                      <a:alpha val="40000"/>
                    </a:schemeClr>
                  </a:glow>
                </a:effectLst>
                <a:latin typeface="Avenir Book"/>
                <a:cs typeface="Avenir Book"/>
              </a:rPr>
              <a:t>29</a:t>
            </a:r>
            <a:r>
              <a:rPr lang="en-US" sz="2600" dirty="0">
                <a:solidFill>
                  <a:srgbClr val="FAC090"/>
                </a:solidFill>
                <a:effectLst>
                  <a:glow rad="101600">
                    <a:schemeClr val="accent6">
                      <a:satMod val="175000"/>
                      <a:alpha val="40000"/>
                    </a:schemeClr>
                  </a:glow>
                </a:effectLst>
                <a:latin typeface="Avenir Book"/>
                <a:cs typeface="Avenir Book"/>
              </a:rPr>
              <a:t> But as at that time he who was born according to the flesh persecuted him who was born according to the Spirit, so it is now also.</a:t>
            </a:r>
            <a:r>
              <a:rPr lang="en-US" sz="2600" baseline="30000" dirty="0">
                <a:solidFill>
                  <a:srgbClr val="FAC090"/>
                </a:solidFill>
                <a:latin typeface="Avenir Book"/>
                <a:cs typeface="Avenir Book"/>
              </a:rPr>
              <a:t>30</a:t>
            </a:r>
            <a:r>
              <a:rPr lang="en-US" sz="2600" dirty="0">
                <a:solidFill>
                  <a:srgbClr val="FAC090"/>
                </a:solidFill>
                <a:latin typeface="Avenir Book"/>
                <a:cs typeface="Avenir Book"/>
              </a:rPr>
              <a:t> But what does the Scripture say? “Cast out the bondwoman and her son, For the son of the bondwoman shall not be an heir with the son of the free woman.” </a:t>
            </a:r>
            <a:r>
              <a:rPr lang="en-US" sz="2600" baseline="30000" dirty="0">
                <a:solidFill>
                  <a:srgbClr val="FAC090"/>
                </a:solidFill>
                <a:latin typeface="Avenir Book"/>
                <a:cs typeface="Avenir Book"/>
              </a:rPr>
              <a:t>31</a:t>
            </a:r>
            <a:r>
              <a:rPr lang="en-US" sz="2600" dirty="0">
                <a:solidFill>
                  <a:srgbClr val="FAC090"/>
                </a:solidFill>
                <a:latin typeface="Avenir Book"/>
                <a:cs typeface="Avenir Book"/>
              </a:rPr>
              <a:t> So then, brethren, we are not children of a bondwoman, but of the free woman. </a:t>
            </a:r>
          </a:p>
        </p:txBody>
      </p:sp>
    </p:spTree>
    <p:extLst>
      <p:ext uri="{BB962C8B-B14F-4D97-AF65-F5344CB8AC3E}">
        <p14:creationId xmlns:p14="http://schemas.microsoft.com/office/powerpoint/2010/main" val="219459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26-31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26</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But the Jerusalem above is free; she is our mother.</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it is written, “Rejoice, barren woman who does not bear; Break forth and shout, you who are not in labor; For more are the children of the desolate Than of the one who has a husband.” </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And you brethren, like Isaac, are children of promise.</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But as at that time he who was born according to the flesh persecuted him who was born according to the Spirit, so it is now also.</a:t>
            </a:r>
            <a:r>
              <a:rPr lang="en-US" sz="2600" baseline="30000" dirty="0">
                <a:solidFill>
                  <a:srgbClr val="FAC090"/>
                </a:solidFill>
                <a:effectLst>
                  <a:glow rad="101600">
                    <a:schemeClr val="accent6">
                      <a:satMod val="175000"/>
                      <a:alpha val="40000"/>
                    </a:schemeClr>
                  </a:glow>
                </a:effectLst>
                <a:latin typeface="Avenir Book"/>
                <a:cs typeface="Avenir Book"/>
              </a:rPr>
              <a:t>30</a:t>
            </a:r>
            <a:r>
              <a:rPr lang="en-US" sz="2600" dirty="0">
                <a:solidFill>
                  <a:srgbClr val="FAC090"/>
                </a:solidFill>
                <a:effectLst>
                  <a:glow rad="101600">
                    <a:schemeClr val="accent6">
                      <a:satMod val="175000"/>
                      <a:alpha val="40000"/>
                    </a:schemeClr>
                  </a:glow>
                </a:effectLst>
                <a:latin typeface="Avenir Book"/>
                <a:cs typeface="Avenir Book"/>
              </a:rPr>
              <a:t> But what does the Scripture say? “Cast out the bondwoman and her son, For the son of the bondwoman shall not be an heir with the son of the free woman.”</a:t>
            </a:r>
            <a:r>
              <a:rPr lang="en-US" sz="2600" dirty="0">
                <a:solidFill>
                  <a:srgbClr val="FAC090"/>
                </a:solidFill>
                <a:latin typeface="Avenir Book"/>
                <a:cs typeface="Avenir Book"/>
              </a:rPr>
              <a:t> </a:t>
            </a:r>
            <a:r>
              <a:rPr lang="en-US" sz="2600" baseline="30000" dirty="0">
                <a:solidFill>
                  <a:srgbClr val="FAC090"/>
                </a:solidFill>
                <a:latin typeface="Avenir Book"/>
                <a:cs typeface="Avenir Book"/>
              </a:rPr>
              <a:t>31</a:t>
            </a:r>
            <a:r>
              <a:rPr lang="en-US" sz="2600" dirty="0">
                <a:solidFill>
                  <a:srgbClr val="FAC090"/>
                </a:solidFill>
                <a:latin typeface="Avenir Book"/>
                <a:cs typeface="Avenir Book"/>
              </a:rPr>
              <a:t> So then, brethren, we are not children of a bondwoman, but of the free woman. </a:t>
            </a:r>
          </a:p>
        </p:txBody>
      </p:sp>
    </p:spTree>
    <p:extLst>
      <p:ext uri="{BB962C8B-B14F-4D97-AF65-F5344CB8AC3E}">
        <p14:creationId xmlns:p14="http://schemas.microsoft.com/office/powerpoint/2010/main" val="229126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26-31	</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43635"/>
            <a:ext cx="8720665" cy="5386090"/>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600" baseline="30000" dirty="0" smtClean="0">
                <a:solidFill>
                  <a:srgbClr val="FAC090"/>
                </a:solidFill>
                <a:latin typeface="Avenir Book"/>
                <a:cs typeface="Avenir Book"/>
              </a:rPr>
              <a:t>26</a:t>
            </a:r>
            <a:r>
              <a:rPr lang="en-US" sz="2600" dirty="0" smtClean="0">
                <a:solidFill>
                  <a:srgbClr val="FAC090"/>
                </a:solidFill>
                <a:latin typeface="Avenir Book"/>
                <a:cs typeface="Avenir Book"/>
              </a:rPr>
              <a:t> </a:t>
            </a:r>
            <a:r>
              <a:rPr lang="en-US" sz="2600" dirty="0">
                <a:solidFill>
                  <a:srgbClr val="FAC090"/>
                </a:solidFill>
                <a:latin typeface="Avenir Book"/>
                <a:cs typeface="Avenir Book"/>
              </a:rPr>
              <a:t>But the Jerusalem above is free; she is our mother.</a:t>
            </a:r>
            <a:r>
              <a:rPr lang="en-US" sz="2600" baseline="30000" dirty="0">
                <a:solidFill>
                  <a:srgbClr val="FAC090"/>
                </a:solidFill>
                <a:latin typeface="Avenir Book"/>
                <a:cs typeface="Avenir Book"/>
              </a:rPr>
              <a:t>27</a:t>
            </a:r>
            <a:r>
              <a:rPr lang="en-US" sz="2600" dirty="0">
                <a:solidFill>
                  <a:srgbClr val="FAC090"/>
                </a:solidFill>
                <a:latin typeface="Avenir Book"/>
                <a:cs typeface="Avenir Book"/>
              </a:rPr>
              <a:t> For it is written, “Rejoice, barren woman who does not bear; Break forth and shout, you who are not in labor; For more are the children of the desolate Than of the one who has a husband.” </a:t>
            </a:r>
            <a:r>
              <a:rPr lang="en-US" sz="2600" baseline="30000" dirty="0">
                <a:solidFill>
                  <a:srgbClr val="FAC090"/>
                </a:solidFill>
                <a:latin typeface="Avenir Book"/>
                <a:cs typeface="Avenir Book"/>
              </a:rPr>
              <a:t>28</a:t>
            </a:r>
            <a:r>
              <a:rPr lang="en-US" sz="2600" dirty="0">
                <a:solidFill>
                  <a:srgbClr val="FAC090"/>
                </a:solidFill>
                <a:latin typeface="Avenir Book"/>
                <a:cs typeface="Avenir Book"/>
              </a:rPr>
              <a:t> And you brethren, like Isaac, are children of promise.</a:t>
            </a:r>
            <a:r>
              <a:rPr lang="en-US" sz="2600" baseline="30000" dirty="0">
                <a:solidFill>
                  <a:srgbClr val="FAC090"/>
                </a:solidFill>
                <a:latin typeface="Avenir Book"/>
                <a:cs typeface="Avenir Book"/>
              </a:rPr>
              <a:t>29</a:t>
            </a:r>
            <a:r>
              <a:rPr lang="en-US" sz="2600" dirty="0">
                <a:solidFill>
                  <a:srgbClr val="FAC090"/>
                </a:solidFill>
                <a:latin typeface="Avenir Book"/>
                <a:cs typeface="Avenir Book"/>
              </a:rPr>
              <a:t> But as at that time he who was born according to the flesh persecuted him who was born according to the Spirit, so it is now also.</a:t>
            </a:r>
            <a:r>
              <a:rPr lang="en-US" sz="2600" baseline="30000" dirty="0">
                <a:solidFill>
                  <a:srgbClr val="FAC090"/>
                </a:solidFill>
                <a:latin typeface="Avenir Book"/>
                <a:cs typeface="Avenir Book"/>
              </a:rPr>
              <a:t>30</a:t>
            </a:r>
            <a:r>
              <a:rPr lang="en-US" sz="2600" dirty="0">
                <a:solidFill>
                  <a:srgbClr val="FAC090"/>
                </a:solidFill>
                <a:latin typeface="Avenir Book"/>
                <a:cs typeface="Avenir Book"/>
              </a:rPr>
              <a:t> But what does the Scripture say? “Cast out the bondwoman and her son, For the son of the bondwoman shall not be an heir with the son of the free woman.” </a:t>
            </a:r>
            <a:r>
              <a:rPr lang="en-US" sz="2600" baseline="30000" dirty="0">
                <a:solidFill>
                  <a:srgbClr val="FAC090"/>
                </a:solidFill>
                <a:effectLst>
                  <a:glow rad="101600">
                    <a:schemeClr val="accent6">
                      <a:satMod val="175000"/>
                      <a:alpha val="40000"/>
                    </a:schemeClr>
                  </a:glow>
                </a:effectLst>
                <a:latin typeface="Avenir Book"/>
                <a:cs typeface="Avenir Book"/>
              </a:rPr>
              <a:t>31</a:t>
            </a:r>
            <a:r>
              <a:rPr lang="en-US" sz="2600" dirty="0">
                <a:solidFill>
                  <a:srgbClr val="FAC090"/>
                </a:solidFill>
                <a:effectLst>
                  <a:glow rad="101600">
                    <a:schemeClr val="accent6">
                      <a:satMod val="175000"/>
                      <a:alpha val="40000"/>
                    </a:schemeClr>
                  </a:glow>
                </a:effectLst>
                <a:latin typeface="Avenir Book"/>
                <a:cs typeface="Avenir Book"/>
              </a:rPr>
              <a:t> So then, brethren, we are not children of a bondwoman, but of the free woman. </a:t>
            </a:r>
          </a:p>
        </p:txBody>
      </p:sp>
      <p:sp>
        <p:nvSpPr>
          <p:cNvPr id="5" name="TextBox 4"/>
          <p:cNvSpPr txBox="1"/>
          <p:nvPr/>
        </p:nvSpPr>
        <p:spPr>
          <a:xfrm>
            <a:off x="390132" y="1425847"/>
            <a:ext cx="8438444" cy="4216539"/>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800" dirty="0" smtClean="0">
                <a:solidFill>
                  <a:srgbClr val="FAC090"/>
                </a:solidFill>
                <a:latin typeface="Avenir Book"/>
                <a:cs typeface="Avenir Book"/>
              </a:rPr>
              <a:t>For </a:t>
            </a:r>
            <a:r>
              <a:rPr lang="en-US" sz="2800" dirty="0">
                <a:solidFill>
                  <a:srgbClr val="FAC090"/>
                </a:solidFill>
                <a:latin typeface="Avenir Book"/>
                <a:cs typeface="Avenir Book"/>
              </a:rPr>
              <a:t>you are all sons of God through faith in Christ Jesus</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For all of you who were baptized into Christ have clothed yourselves with Christ</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There is neither Jew nor Greek, there is neither slave nor free man, there is neither male nor female; for you are all one in Christ Jesus</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And if you belong to Christ, then you are Abraham’s offspring, heirs according to promise</a:t>
            </a:r>
            <a:r>
              <a:rPr lang="en-US" sz="2800" dirty="0" smtClean="0">
                <a:solidFill>
                  <a:srgbClr val="FAC090"/>
                </a:solidFill>
                <a:latin typeface="Avenir Book"/>
                <a:cs typeface="Avenir Book"/>
              </a:rPr>
              <a:t>.</a:t>
            </a:r>
          </a:p>
          <a:p>
            <a:pPr algn="r"/>
            <a:r>
              <a:rPr lang="en-US" sz="2000" dirty="0" smtClean="0">
                <a:solidFill>
                  <a:srgbClr val="FAC090"/>
                </a:solidFill>
                <a:latin typeface="Avenir Book"/>
                <a:cs typeface="Avenir Book"/>
              </a:rPr>
              <a:t>Galatians </a:t>
            </a:r>
            <a:r>
              <a:rPr lang="en-US" sz="2000" dirty="0" smtClean="0">
                <a:solidFill>
                  <a:srgbClr val="FAC090"/>
                </a:solidFill>
                <a:latin typeface="Avenir Book"/>
                <a:cs typeface="Avenir Book"/>
              </a:rPr>
              <a:t>3:26-29</a:t>
            </a:r>
            <a:endParaRPr lang="en-US" sz="2000" dirty="0">
              <a:solidFill>
                <a:srgbClr val="FAC090"/>
              </a:solidFill>
              <a:latin typeface="Avenir Book"/>
              <a:cs typeface="Avenir Book"/>
            </a:endParaRPr>
          </a:p>
        </p:txBody>
      </p:sp>
    </p:spTree>
    <p:extLst>
      <p:ext uri="{BB962C8B-B14F-4D97-AF65-F5344CB8AC3E}">
        <p14:creationId xmlns:p14="http://schemas.microsoft.com/office/powerpoint/2010/main" val="170264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4:8-11</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397675"/>
            <a:ext cx="8720665" cy="4062651"/>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8</a:t>
            </a:r>
            <a:r>
              <a:rPr lang="en-US" sz="2800" dirty="0" smtClean="0">
                <a:solidFill>
                  <a:srgbClr val="FAC090"/>
                </a:solidFill>
                <a:latin typeface="Avenir Book"/>
                <a:cs typeface="Avenir Book"/>
              </a:rPr>
              <a:t> </a:t>
            </a:r>
            <a:r>
              <a:rPr lang="en-US" sz="2800" dirty="0">
                <a:solidFill>
                  <a:srgbClr val="FAC090"/>
                </a:solidFill>
                <a:latin typeface="Avenir Book"/>
                <a:cs typeface="Avenir Book"/>
              </a:rPr>
              <a:t>However at that time, when you did not know God, you were slaves to those which by nature are no gods.</a:t>
            </a:r>
            <a:r>
              <a:rPr lang="en-US" sz="2800" baseline="30000" dirty="0">
                <a:solidFill>
                  <a:srgbClr val="FAC090"/>
                </a:solidFill>
                <a:latin typeface="Avenir Book"/>
                <a:cs typeface="Avenir Book"/>
              </a:rPr>
              <a:t>9</a:t>
            </a:r>
            <a:r>
              <a:rPr lang="en-US" sz="2800" dirty="0">
                <a:solidFill>
                  <a:srgbClr val="FAC090"/>
                </a:solidFill>
                <a:latin typeface="Avenir Book"/>
                <a:cs typeface="Avenir Book"/>
              </a:rPr>
              <a:t> But now that you have come to know God, or rather to be known by God, how is it that you turn back again to the weak and worthless elemental things, to which you desire to be enslaved all over again?</a:t>
            </a:r>
            <a:r>
              <a:rPr lang="en-US" sz="2800" baseline="30000" dirty="0">
                <a:solidFill>
                  <a:srgbClr val="FAC090"/>
                </a:solidFill>
                <a:latin typeface="Avenir Book"/>
                <a:cs typeface="Avenir Book"/>
              </a:rPr>
              <a:t>10</a:t>
            </a:r>
            <a:r>
              <a:rPr lang="en-US" sz="2800" dirty="0">
                <a:solidFill>
                  <a:srgbClr val="FAC090"/>
                </a:solidFill>
                <a:latin typeface="Avenir Book"/>
                <a:cs typeface="Avenir Book"/>
              </a:rPr>
              <a:t> You observe days and months and seasons and years.</a:t>
            </a:r>
            <a:r>
              <a:rPr lang="en-US" sz="2800" baseline="30000" dirty="0">
                <a:solidFill>
                  <a:srgbClr val="FAC090"/>
                </a:solidFill>
                <a:latin typeface="Avenir Book"/>
                <a:cs typeface="Avenir Book"/>
              </a:rPr>
              <a:t>11</a:t>
            </a:r>
            <a:r>
              <a:rPr lang="en-US" sz="2800" dirty="0">
                <a:solidFill>
                  <a:srgbClr val="FAC090"/>
                </a:solidFill>
                <a:latin typeface="Avenir Book"/>
                <a:cs typeface="Avenir Book"/>
              </a:rPr>
              <a:t> I fear for you, that perhaps I have labored over you in vain. </a:t>
            </a:r>
          </a:p>
        </p:txBody>
      </p:sp>
    </p:spTree>
    <p:extLst>
      <p:ext uri="{BB962C8B-B14F-4D97-AF65-F5344CB8AC3E}">
        <p14:creationId xmlns:p14="http://schemas.microsoft.com/office/powerpoint/2010/main" val="310292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12 </a:t>
            </a:r>
            <a:r>
              <a:rPr lang="en-US" sz="2800" dirty="0">
                <a:solidFill>
                  <a:srgbClr val="FAC090"/>
                </a:solidFill>
                <a:latin typeface="Avenir Book"/>
                <a:cs typeface="Avenir Book"/>
              </a:rPr>
              <a:t>I beg of you, brethren, become as I am, for I also have become as you are. You have done me no wrong;</a:t>
            </a:r>
            <a:r>
              <a:rPr lang="en-US" sz="2800" baseline="30000" dirty="0">
                <a:solidFill>
                  <a:srgbClr val="FAC090"/>
                </a:solidFill>
                <a:latin typeface="Avenir Book"/>
                <a:cs typeface="Avenir Book"/>
              </a:rPr>
              <a:t>13</a:t>
            </a:r>
            <a:r>
              <a:rPr lang="en-US" sz="2800" dirty="0">
                <a:solidFill>
                  <a:srgbClr val="FAC090"/>
                </a:solidFill>
                <a:latin typeface="Avenir Book"/>
                <a:cs typeface="Avenir Book"/>
              </a:rPr>
              <a:t> but you know that it was because of a bodily illness that I preached the gospel to you the first time;</a:t>
            </a:r>
            <a:r>
              <a:rPr lang="en-US" sz="2800" baseline="30000" dirty="0">
                <a:solidFill>
                  <a:srgbClr val="FAC090"/>
                </a:solidFill>
                <a:latin typeface="Avenir Book"/>
                <a:cs typeface="Avenir Book"/>
              </a:rPr>
              <a:t>14</a:t>
            </a:r>
            <a:r>
              <a:rPr lang="en-US" sz="2800" dirty="0">
                <a:solidFill>
                  <a:srgbClr val="FAC090"/>
                </a:solidFill>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latin typeface="Avenir Book"/>
                <a:cs typeface="Avenir Book"/>
              </a:rPr>
              <a:t>15</a:t>
            </a:r>
            <a:r>
              <a:rPr lang="en-US" sz="2800" dirty="0">
                <a:solidFill>
                  <a:srgbClr val="FAC090"/>
                </a:solidFill>
                <a:latin typeface="Avenir Book"/>
                <a:cs typeface="Avenir Book"/>
              </a:rPr>
              <a:t> Where then is that sense of blessing you had? For I bear you witness, that if possible, you would have plucked out your eyes and given them to me.</a:t>
            </a:r>
            <a:r>
              <a:rPr lang="en-US" sz="2800" baseline="30000" dirty="0">
                <a:solidFill>
                  <a:srgbClr val="FAC090"/>
                </a:solidFill>
                <a:latin typeface="Avenir Book"/>
                <a:cs typeface="Avenir Book"/>
              </a:rPr>
              <a:t>16</a:t>
            </a:r>
            <a:r>
              <a:rPr lang="en-US" sz="2800" dirty="0">
                <a:solidFill>
                  <a:srgbClr val="FAC090"/>
                </a:solidFill>
                <a:latin typeface="Avenir Book"/>
                <a:cs typeface="Avenir Book"/>
              </a:rPr>
              <a:t> Have I therefore become your enemy by telling you the truth?</a:t>
            </a:r>
          </a:p>
        </p:txBody>
      </p:sp>
    </p:spTree>
    <p:extLst>
      <p:ext uri="{BB962C8B-B14F-4D97-AF65-F5344CB8AC3E}">
        <p14:creationId xmlns:p14="http://schemas.microsoft.com/office/powerpoint/2010/main" val="382203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effectLst>
                  <a:glow rad="101600">
                    <a:schemeClr val="accent6">
                      <a:satMod val="175000"/>
                      <a:alpha val="40000"/>
                    </a:schemeClr>
                  </a:glow>
                </a:effectLst>
                <a:latin typeface="Avenir Book"/>
                <a:cs typeface="Avenir Book"/>
              </a:rPr>
              <a:t>12 </a:t>
            </a:r>
            <a:r>
              <a:rPr lang="en-US" sz="2800" dirty="0">
                <a:solidFill>
                  <a:srgbClr val="FAC090"/>
                </a:solidFill>
                <a:effectLst>
                  <a:glow rad="101600">
                    <a:schemeClr val="accent6">
                      <a:satMod val="175000"/>
                      <a:alpha val="40000"/>
                    </a:schemeClr>
                  </a:glow>
                </a:effectLst>
                <a:latin typeface="Avenir Book"/>
                <a:cs typeface="Avenir Book"/>
              </a:rPr>
              <a:t>I beg of you, brethren, become as I am, for I also have become as you are. </a:t>
            </a:r>
            <a:r>
              <a:rPr lang="en-US" sz="2800" dirty="0">
                <a:solidFill>
                  <a:srgbClr val="FAC090"/>
                </a:solidFill>
                <a:latin typeface="Avenir Book"/>
                <a:cs typeface="Avenir Book"/>
              </a:rPr>
              <a:t>You have done me no wrong;</a:t>
            </a:r>
            <a:r>
              <a:rPr lang="en-US" sz="2800" baseline="30000" dirty="0">
                <a:solidFill>
                  <a:srgbClr val="FAC090"/>
                </a:solidFill>
                <a:latin typeface="Avenir Book"/>
                <a:cs typeface="Avenir Book"/>
              </a:rPr>
              <a:t>13</a:t>
            </a:r>
            <a:r>
              <a:rPr lang="en-US" sz="2800" dirty="0">
                <a:solidFill>
                  <a:srgbClr val="FAC090"/>
                </a:solidFill>
                <a:latin typeface="Avenir Book"/>
                <a:cs typeface="Avenir Book"/>
              </a:rPr>
              <a:t> but you know that it was because of a bodily illness that I preached the gospel to you the first time;</a:t>
            </a:r>
            <a:r>
              <a:rPr lang="en-US" sz="2800" baseline="30000" dirty="0">
                <a:solidFill>
                  <a:srgbClr val="FAC090"/>
                </a:solidFill>
                <a:latin typeface="Avenir Book"/>
                <a:cs typeface="Avenir Book"/>
              </a:rPr>
              <a:t>14</a:t>
            </a:r>
            <a:r>
              <a:rPr lang="en-US" sz="2800" dirty="0">
                <a:solidFill>
                  <a:srgbClr val="FAC090"/>
                </a:solidFill>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latin typeface="Avenir Book"/>
                <a:cs typeface="Avenir Book"/>
              </a:rPr>
              <a:t>15</a:t>
            </a:r>
            <a:r>
              <a:rPr lang="en-US" sz="2800" dirty="0">
                <a:solidFill>
                  <a:srgbClr val="FAC090"/>
                </a:solidFill>
                <a:latin typeface="Avenir Book"/>
                <a:cs typeface="Avenir Book"/>
              </a:rPr>
              <a:t> Where then is that sense of blessing you had? For I bear you witness, that if possible, you would have plucked out your eyes and given them to me.</a:t>
            </a:r>
            <a:r>
              <a:rPr lang="en-US" sz="2800" baseline="30000" dirty="0">
                <a:solidFill>
                  <a:srgbClr val="FAC090"/>
                </a:solidFill>
                <a:latin typeface="Avenir Book"/>
                <a:cs typeface="Avenir Book"/>
              </a:rPr>
              <a:t>16</a:t>
            </a:r>
            <a:r>
              <a:rPr lang="en-US" sz="2800" dirty="0">
                <a:solidFill>
                  <a:srgbClr val="FAC090"/>
                </a:solidFill>
                <a:latin typeface="Avenir Book"/>
                <a:cs typeface="Avenir Book"/>
              </a:rPr>
              <a:t> Have I therefore become your enemy by telling you the truth?</a:t>
            </a:r>
          </a:p>
        </p:txBody>
      </p:sp>
    </p:spTree>
    <p:extLst>
      <p:ext uri="{BB962C8B-B14F-4D97-AF65-F5344CB8AC3E}">
        <p14:creationId xmlns:p14="http://schemas.microsoft.com/office/powerpoint/2010/main" val="184125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12 </a:t>
            </a:r>
            <a:r>
              <a:rPr lang="en-US" sz="2800" dirty="0">
                <a:solidFill>
                  <a:srgbClr val="FAC090"/>
                </a:solidFill>
                <a:latin typeface="Avenir Book"/>
                <a:cs typeface="Avenir Book"/>
              </a:rPr>
              <a:t>I beg of you, brethren, become as I am, for I also have become as you are. </a:t>
            </a:r>
            <a:r>
              <a:rPr lang="en-US" sz="2800" dirty="0">
                <a:solidFill>
                  <a:srgbClr val="FAC090"/>
                </a:solidFill>
                <a:effectLst>
                  <a:glow rad="101600">
                    <a:schemeClr val="accent6">
                      <a:satMod val="175000"/>
                      <a:alpha val="40000"/>
                    </a:schemeClr>
                  </a:glow>
                </a:effectLst>
                <a:latin typeface="Avenir Book"/>
                <a:cs typeface="Avenir Book"/>
              </a:rPr>
              <a:t>You have done me no wrong;</a:t>
            </a:r>
            <a:r>
              <a:rPr lang="en-US" sz="2800" baseline="30000" dirty="0">
                <a:solidFill>
                  <a:srgbClr val="FAC090"/>
                </a:solidFill>
                <a:latin typeface="Avenir Book"/>
                <a:cs typeface="Avenir Book"/>
              </a:rPr>
              <a:t>13</a:t>
            </a:r>
            <a:r>
              <a:rPr lang="en-US" sz="2800" dirty="0">
                <a:solidFill>
                  <a:srgbClr val="FAC090"/>
                </a:solidFill>
                <a:latin typeface="Avenir Book"/>
                <a:cs typeface="Avenir Book"/>
              </a:rPr>
              <a:t> but you know that it was because of a bodily illness that I preached the gospel to you the first time;</a:t>
            </a:r>
            <a:r>
              <a:rPr lang="en-US" sz="2800" baseline="30000" dirty="0">
                <a:solidFill>
                  <a:srgbClr val="FAC090"/>
                </a:solidFill>
                <a:latin typeface="Avenir Book"/>
                <a:cs typeface="Avenir Book"/>
              </a:rPr>
              <a:t>14</a:t>
            </a:r>
            <a:r>
              <a:rPr lang="en-US" sz="2800" dirty="0">
                <a:solidFill>
                  <a:srgbClr val="FAC090"/>
                </a:solidFill>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latin typeface="Avenir Book"/>
                <a:cs typeface="Avenir Book"/>
              </a:rPr>
              <a:t>15</a:t>
            </a:r>
            <a:r>
              <a:rPr lang="en-US" sz="2800" dirty="0">
                <a:solidFill>
                  <a:srgbClr val="FAC090"/>
                </a:solidFill>
                <a:latin typeface="Avenir Book"/>
                <a:cs typeface="Avenir Book"/>
              </a:rPr>
              <a:t> Where then is that sense of blessing you had? For I bear you witness, that if possible, you would have plucked out your eyes and given them to me.</a:t>
            </a:r>
            <a:r>
              <a:rPr lang="en-US" sz="2800" baseline="30000" dirty="0">
                <a:solidFill>
                  <a:srgbClr val="FAC090"/>
                </a:solidFill>
                <a:latin typeface="Avenir Book"/>
                <a:cs typeface="Avenir Book"/>
              </a:rPr>
              <a:t>16</a:t>
            </a:r>
            <a:r>
              <a:rPr lang="en-US" sz="2800" dirty="0">
                <a:solidFill>
                  <a:srgbClr val="FAC090"/>
                </a:solidFill>
                <a:latin typeface="Avenir Book"/>
                <a:cs typeface="Avenir Book"/>
              </a:rPr>
              <a:t> Have I therefore become your enemy by telling you the truth?</a:t>
            </a:r>
          </a:p>
        </p:txBody>
      </p:sp>
    </p:spTree>
    <p:extLst>
      <p:ext uri="{BB962C8B-B14F-4D97-AF65-F5344CB8AC3E}">
        <p14:creationId xmlns:p14="http://schemas.microsoft.com/office/powerpoint/2010/main" val="14607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12 </a:t>
            </a:r>
            <a:r>
              <a:rPr lang="en-US" sz="2800" dirty="0">
                <a:solidFill>
                  <a:srgbClr val="FAC090"/>
                </a:solidFill>
                <a:latin typeface="Avenir Book"/>
                <a:cs typeface="Avenir Book"/>
              </a:rPr>
              <a:t>I beg of you, brethren, become as I am, for I also have become as you are. You have done me no wrong;</a:t>
            </a:r>
            <a:r>
              <a:rPr lang="en-US" sz="2800" baseline="30000" dirty="0">
                <a:solidFill>
                  <a:srgbClr val="FAC090"/>
                </a:solidFill>
                <a:effectLst>
                  <a:glow rad="101600">
                    <a:schemeClr val="accent6">
                      <a:satMod val="175000"/>
                      <a:alpha val="40000"/>
                    </a:schemeClr>
                  </a:glow>
                </a:effectLst>
                <a:latin typeface="Avenir Book"/>
                <a:cs typeface="Avenir Book"/>
              </a:rPr>
              <a:t>13</a:t>
            </a:r>
            <a:r>
              <a:rPr lang="en-US" sz="2800" dirty="0">
                <a:solidFill>
                  <a:srgbClr val="FAC090"/>
                </a:solidFill>
                <a:effectLst>
                  <a:glow rad="101600">
                    <a:schemeClr val="accent6">
                      <a:satMod val="175000"/>
                      <a:alpha val="40000"/>
                    </a:schemeClr>
                  </a:glow>
                </a:effectLst>
                <a:latin typeface="Avenir Book"/>
                <a:cs typeface="Avenir Book"/>
              </a:rPr>
              <a:t> but you know that it was because of a bodily illness that I preached the gospel to you the first time;</a:t>
            </a:r>
            <a:r>
              <a:rPr lang="en-US" sz="2800" baseline="30000" dirty="0">
                <a:solidFill>
                  <a:srgbClr val="FAC090"/>
                </a:solidFill>
                <a:effectLst>
                  <a:glow rad="101600">
                    <a:schemeClr val="accent6">
                      <a:satMod val="175000"/>
                      <a:alpha val="40000"/>
                    </a:schemeClr>
                  </a:glow>
                </a:effectLst>
                <a:latin typeface="Avenir Book"/>
                <a:cs typeface="Avenir Book"/>
              </a:rPr>
              <a:t>14</a:t>
            </a:r>
            <a:r>
              <a:rPr lang="en-US" sz="2800" dirty="0">
                <a:solidFill>
                  <a:srgbClr val="FAC090"/>
                </a:solidFill>
                <a:effectLst>
                  <a:glow rad="101600">
                    <a:schemeClr val="accent6">
                      <a:satMod val="175000"/>
                      <a:alpha val="40000"/>
                    </a:schemeClr>
                  </a:glow>
                </a:effectLst>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latin typeface="Avenir Book"/>
                <a:cs typeface="Avenir Book"/>
              </a:rPr>
              <a:t>15</a:t>
            </a:r>
            <a:r>
              <a:rPr lang="en-US" sz="2800" dirty="0">
                <a:solidFill>
                  <a:srgbClr val="FAC090"/>
                </a:solidFill>
                <a:latin typeface="Avenir Book"/>
                <a:cs typeface="Avenir Book"/>
              </a:rPr>
              <a:t> Where then is that sense of blessing you had? For I bear you witness, that if possible, you would have plucked out your eyes and given them to me.</a:t>
            </a:r>
            <a:r>
              <a:rPr lang="en-US" sz="2800" baseline="30000" dirty="0">
                <a:solidFill>
                  <a:srgbClr val="FAC090"/>
                </a:solidFill>
                <a:latin typeface="Avenir Book"/>
                <a:cs typeface="Avenir Book"/>
              </a:rPr>
              <a:t>16</a:t>
            </a:r>
            <a:r>
              <a:rPr lang="en-US" sz="2800" dirty="0">
                <a:solidFill>
                  <a:srgbClr val="FAC090"/>
                </a:solidFill>
                <a:latin typeface="Avenir Book"/>
                <a:cs typeface="Avenir Book"/>
              </a:rPr>
              <a:t> Have I therefore become your enemy by telling you the truth?</a:t>
            </a:r>
          </a:p>
        </p:txBody>
      </p:sp>
    </p:spTree>
    <p:extLst>
      <p:ext uri="{BB962C8B-B14F-4D97-AF65-F5344CB8AC3E}">
        <p14:creationId xmlns:p14="http://schemas.microsoft.com/office/powerpoint/2010/main" val="269977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12 </a:t>
            </a:r>
            <a:r>
              <a:rPr lang="en-US" sz="2800" dirty="0">
                <a:solidFill>
                  <a:srgbClr val="FAC090"/>
                </a:solidFill>
                <a:latin typeface="Avenir Book"/>
                <a:cs typeface="Avenir Book"/>
              </a:rPr>
              <a:t>I beg of you, brethren, become as I am, for I also have become as you are. You have done me no wrong;</a:t>
            </a:r>
            <a:r>
              <a:rPr lang="en-US" sz="2800" baseline="30000" dirty="0">
                <a:solidFill>
                  <a:srgbClr val="FAC090"/>
                </a:solidFill>
                <a:latin typeface="Avenir Book"/>
                <a:cs typeface="Avenir Book"/>
              </a:rPr>
              <a:t>13</a:t>
            </a:r>
            <a:r>
              <a:rPr lang="en-US" sz="2800" dirty="0">
                <a:solidFill>
                  <a:srgbClr val="FAC090"/>
                </a:solidFill>
                <a:latin typeface="Avenir Book"/>
                <a:cs typeface="Avenir Book"/>
              </a:rPr>
              <a:t> but you know that it was because of a bodily illness that I preached the gospel to you the first time;</a:t>
            </a:r>
            <a:r>
              <a:rPr lang="en-US" sz="2800" baseline="30000" dirty="0">
                <a:solidFill>
                  <a:srgbClr val="FAC090"/>
                </a:solidFill>
                <a:latin typeface="Avenir Book"/>
                <a:cs typeface="Avenir Book"/>
              </a:rPr>
              <a:t>14</a:t>
            </a:r>
            <a:r>
              <a:rPr lang="en-US" sz="2800" dirty="0">
                <a:solidFill>
                  <a:srgbClr val="FAC090"/>
                </a:solidFill>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effectLst>
                  <a:glow rad="101600">
                    <a:schemeClr val="accent6">
                      <a:satMod val="175000"/>
                      <a:alpha val="40000"/>
                    </a:schemeClr>
                  </a:glow>
                </a:effectLst>
                <a:latin typeface="Avenir Book"/>
                <a:cs typeface="Avenir Book"/>
              </a:rPr>
              <a:t>15</a:t>
            </a:r>
            <a:r>
              <a:rPr lang="en-US" sz="2800" dirty="0">
                <a:solidFill>
                  <a:srgbClr val="FAC090"/>
                </a:solidFill>
                <a:effectLst>
                  <a:glow rad="101600">
                    <a:schemeClr val="accent6">
                      <a:satMod val="175000"/>
                      <a:alpha val="40000"/>
                    </a:schemeClr>
                  </a:glow>
                </a:effectLst>
                <a:latin typeface="Avenir Book"/>
                <a:cs typeface="Avenir Book"/>
              </a:rPr>
              <a:t> Where then is that sense of blessing you had?</a:t>
            </a:r>
            <a:r>
              <a:rPr lang="en-US" sz="2800" dirty="0">
                <a:solidFill>
                  <a:srgbClr val="FAC090"/>
                </a:solidFill>
                <a:latin typeface="Avenir Book"/>
                <a:cs typeface="Avenir Book"/>
              </a:rPr>
              <a:t> For I bear you witness, that if possible, you would have plucked out your eyes and given them to me.</a:t>
            </a:r>
            <a:r>
              <a:rPr lang="en-US" sz="2800" baseline="30000" dirty="0">
                <a:solidFill>
                  <a:srgbClr val="FAC090"/>
                </a:solidFill>
                <a:latin typeface="Avenir Book"/>
                <a:cs typeface="Avenir Book"/>
              </a:rPr>
              <a:t>16</a:t>
            </a:r>
            <a:r>
              <a:rPr lang="en-US" sz="2800" dirty="0">
                <a:solidFill>
                  <a:srgbClr val="FAC090"/>
                </a:solidFill>
                <a:latin typeface="Avenir Book"/>
                <a:cs typeface="Avenir Book"/>
              </a:rPr>
              <a:t> Have I therefore become your enemy by telling you the truth?</a:t>
            </a:r>
          </a:p>
        </p:txBody>
      </p:sp>
    </p:spTree>
    <p:extLst>
      <p:ext uri="{BB962C8B-B14F-4D97-AF65-F5344CB8AC3E}">
        <p14:creationId xmlns:p14="http://schemas.microsoft.com/office/powerpoint/2010/main" val="157442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4:12-16</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249065"/>
            <a:ext cx="8720665" cy="5355313"/>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800" baseline="30000" dirty="0" smtClean="0">
                <a:solidFill>
                  <a:srgbClr val="FAC090"/>
                </a:solidFill>
                <a:latin typeface="Avenir Book"/>
                <a:cs typeface="Avenir Book"/>
              </a:rPr>
              <a:t>12 </a:t>
            </a:r>
            <a:r>
              <a:rPr lang="en-US" sz="2800" dirty="0">
                <a:solidFill>
                  <a:srgbClr val="FAC090"/>
                </a:solidFill>
                <a:latin typeface="Avenir Book"/>
                <a:cs typeface="Avenir Book"/>
              </a:rPr>
              <a:t>I beg of you, brethren, become as I am, for I also have become as you are. You have done me no wrong;</a:t>
            </a:r>
            <a:r>
              <a:rPr lang="en-US" sz="2800" baseline="30000" dirty="0">
                <a:solidFill>
                  <a:srgbClr val="FAC090"/>
                </a:solidFill>
                <a:latin typeface="Avenir Book"/>
                <a:cs typeface="Avenir Book"/>
              </a:rPr>
              <a:t>13</a:t>
            </a:r>
            <a:r>
              <a:rPr lang="en-US" sz="2800" dirty="0">
                <a:solidFill>
                  <a:srgbClr val="FAC090"/>
                </a:solidFill>
                <a:latin typeface="Avenir Book"/>
                <a:cs typeface="Avenir Book"/>
              </a:rPr>
              <a:t> but you know that it was because of a bodily illness that I preached the gospel to you the first time;</a:t>
            </a:r>
            <a:r>
              <a:rPr lang="en-US" sz="2800" baseline="30000" dirty="0">
                <a:solidFill>
                  <a:srgbClr val="FAC090"/>
                </a:solidFill>
                <a:latin typeface="Avenir Book"/>
                <a:cs typeface="Avenir Book"/>
              </a:rPr>
              <a:t>14</a:t>
            </a:r>
            <a:r>
              <a:rPr lang="en-US" sz="2800" dirty="0">
                <a:solidFill>
                  <a:srgbClr val="FAC090"/>
                </a:solidFill>
                <a:latin typeface="Avenir Book"/>
                <a:cs typeface="Avenir Book"/>
              </a:rPr>
              <a:t> and that which was a trial to you in my bodily condition you did not despise or loathe, but you received me as an angel of God, as Christ Jesus Himself.</a:t>
            </a:r>
            <a:r>
              <a:rPr lang="en-US" sz="2800" baseline="30000" dirty="0">
                <a:solidFill>
                  <a:srgbClr val="FAC090"/>
                </a:solidFill>
                <a:latin typeface="Avenir Book"/>
                <a:cs typeface="Avenir Book"/>
              </a:rPr>
              <a:t>15</a:t>
            </a:r>
            <a:r>
              <a:rPr lang="en-US" sz="2800" dirty="0">
                <a:solidFill>
                  <a:srgbClr val="FAC090"/>
                </a:solidFill>
                <a:latin typeface="Avenir Book"/>
                <a:cs typeface="Avenir Book"/>
              </a:rPr>
              <a:t> Where then is that sense of blessing you had? </a:t>
            </a:r>
            <a:r>
              <a:rPr lang="en-US" sz="2800" dirty="0">
                <a:solidFill>
                  <a:srgbClr val="FAC090"/>
                </a:solidFill>
                <a:effectLst>
                  <a:glow rad="101600">
                    <a:schemeClr val="accent6">
                      <a:satMod val="175000"/>
                      <a:alpha val="40000"/>
                    </a:schemeClr>
                  </a:glow>
                </a:effectLst>
                <a:latin typeface="Avenir Book"/>
                <a:cs typeface="Avenir Book"/>
              </a:rPr>
              <a:t>For I bear you witness, that if possible, you would have plucked out your eyes and given them to me.</a:t>
            </a:r>
            <a:r>
              <a:rPr lang="en-US" sz="2800" baseline="30000" dirty="0">
                <a:solidFill>
                  <a:srgbClr val="FAC090"/>
                </a:solidFill>
                <a:latin typeface="Avenir Book"/>
                <a:cs typeface="Avenir Book"/>
              </a:rPr>
              <a:t>16</a:t>
            </a:r>
            <a:r>
              <a:rPr lang="en-US" sz="2800" dirty="0">
                <a:solidFill>
                  <a:srgbClr val="FAC090"/>
                </a:solidFill>
                <a:latin typeface="Avenir Book"/>
                <a:cs typeface="Avenir Book"/>
              </a:rPr>
              <a:t> Have I therefore become your enemy by telling you the truth?</a:t>
            </a:r>
          </a:p>
        </p:txBody>
      </p:sp>
    </p:spTree>
    <p:extLst>
      <p:ext uri="{BB962C8B-B14F-4D97-AF65-F5344CB8AC3E}">
        <p14:creationId xmlns:p14="http://schemas.microsoft.com/office/powerpoint/2010/main" val="302637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4111</TotalTime>
  <Words>3081</Words>
  <Application>Microsoft Macintosh PowerPoint</Application>
  <PresentationFormat>On-screen Show (4:3)</PresentationFormat>
  <Paragraphs>47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191</cp:revision>
  <dcterms:created xsi:type="dcterms:W3CDTF">2015-04-28T09:11:35Z</dcterms:created>
  <dcterms:modified xsi:type="dcterms:W3CDTF">2015-09-16T18:21:12Z</dcterms:modified>
</cp:coreProperties>
</file>