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371" r:id="rId3"/>
    <p:sldId id="372" r:id="rId4"/>
    <p:sldId id="377" r:id="rId5"/>
    <p:sldId id="389" r:id="rId6"/>
    <p:sldId id="378" r:id="rId7"/>
    <p:sldId id="379" r:id="rId8"/>
    <p:sldId id="380" r:id="rId9"/>
    <p:sldId id="381" r:id="rId10"/>
    <p:sldId id="382" r:id="rId11"/>
    <p:sldId id="383" r:id="rId12"/>
    <p:sldId id="384" r:id="rId13"/>
    <p:sldId id="385" r:id="rId14"/>
    <p:sldId id="386" r:id="rId15"/>
    <p:sldId id="387" r:id="rId16"/>
    <p:sldId id="38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090"/>
    <a:srgbClr val="BA8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2424"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D1E39-2BE4-474D-98ED-B08095429CC1}" type="datetimeFigureOut">
              <a:rPr lang="en-US" smtClean="0"/>
              <a:t>8/5/15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1396B-8BC0-8149-BF7A-99B7903E2DAD}" type="slidenum">
              <a:rPr lang="en-US" smtClean="0"/>
              <a:t>‹#›</a:t>
            </a:fld>
            <a:endParaRPr lang="en-US"/>
          </a:p>
        </p:txBody>
      </p:sp>
    </p:spTree>
    <p:extLst>
      <p:ext uri="{BB962C8B-B14F-4D97-AF65-F5344CB8AC3E}">
        <p14:creationId xmlns:p14="http://schemas.microsoft.com/office/powerpoint/2010/main" val="6889849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34753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4058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45635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713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2AAE44-4CFF-1446-B950-80EE38EB88A1}" type="datetimeFigureOut">
              <a:rPr lang="en-US" smtClean="0"/>
              <a:t>8/5/15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956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2AAE44-4CFF-1446-B950-80EE38EB88A1}"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0617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2AAE44-4CFF-1446-B950-80EE38EB88A1}" type="datetimeFigureOut">
              <a:rPr lang="en-US" smtClean="0"/>
              <a:t>8/5/15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331748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2AAE44-4CFF-1446-B950-80EE38EB88A1}" type="datetimeFigureOut">
              <a:rPr lang="en-US" smtClean="0"/>
              <a:t>8/5/15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6759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AAE44-4CFF-1446-B950-80EE38EB88A1}" type="datetimeFigureOut">
              <a:rPr lang="en-US" smtClean="0"/>
              <a:t>8/5/15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7938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254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8/5/15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96039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AAE44-4CFF-1446-B950-80EE38EB88A1}" type="datetimeFigureOut">
              <a:rPr lang="en-US" smtClean="0"/>
              <a:t>8/5/15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056FF-8515-E04D-B87E-10EA13926C12}" type="slidenum">
              <a:rPr lang="en-US" smtClean="0"/>
              <a:t>‹#›</a:t>
            </a:fld>
            <a:endParaRPr lang="en-US"/>
          </a:p>
        </p:txBody>
      </p:sp>
    </p:spTree>
    <p:extLst>
      <p:ext uri="{BB962C8B-B14F-4D97-AF65-F5344CB8AC3E}">
        <p14:creationId xmlns:p14="http://schemas.microsoft.com/office/powerpoint/2010/main" val="1211266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971698" y="3934180"/>
            <a:ext cx="5200605" cy="58477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lack"/>
                <a:cs typeface="Avenir Black"/>
              </a:rPr>
              <a:t>Chapter 3:19-29</a:t>
            </a:r>
          </a:p>
        </p:txBody>
      </p:sp>
    </p:spTree>
    <p:extLst>
      <p:ext uri="{BB962C8B-B14F-4D97-AF65-F5344CB8AC3E}">
        <p14:creationId xmlns:p14="http://schemas.microsoft.com/office/powerpoint/2010/main" val="1634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effectLst>
                  <a:glow rad="101600">
                    <a:schemeClr val="accent6">
                      <a:satMod val="175000"/>
                      <a:alpha val="40000"/>
                    </a:schemeClr>
                  </a:glow>
                </a:effectLst>
                <a:latin typeface="Avenir Book"/>
                <a:cs typeface="Avenir Book"/>
              </a:rPr>
              <a:t>23</a:t>
            </a:r>
            <a:r>
              <a:rPr lang="en-US" sz="2600" dirty="0" smtClean="0">
                <a:solidFill>
                  <a:srgbClr val="FAC090"/>
                </a:solidFill>
                <a:effectLst>
                  <a:glow rad="101600">
                    <a:schemeClr val="accent6">
                      <a:satMod val="175000"/>
                      <a:alpha val="40000"/>
                    </a:schemeClr>
                  </a:glow>
                </a:effectLst>
                <a:latin typeface="Avenir Book"/>
                <a:cs typeface="Avenir Book"/>
              </a:rPr>
              <a:t> But </a:t>
            </a:r>
            <a:r>
              <a:rPr lang="en-US" sz="2600" dirty="0">
                <a:solidFill>
                  <a:srgbClr val="FAC090"/>
                </a:solidFill>
                <a:effectLst>
                  <a:glow rad="101600">
                    <a:schemeClr val="accent6">
                      <a:satMod val="175000"/>
                      <a:alpha val="40000"/>
                    </a:schemeClr>
                  </a:glow>
                </a:effectLst>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we may be justified by faith.</a:t>
            </a:r>
            <a:r>
              <a:rPr lang="en-US" sz="2600" baseline="30000" dirty="0">
                <a:solidFill>
                  <a:srgbClr val="FAC090"/>
                </a:solidFill>
                <a:latin typeface="Avenir Book"/>
                <a:cs typeface="Avenir Book"/>
              </a:rPr>
              <a:t>25</a:t>
            </a:r>
            <a:r>
              <a:rPr lang="en-US" sz="2600" dirty="0">
                <a:solidFill>
                  <a:srgbClr val="FAC090"/>
                </a:solidFill>
                <a:latin typeface="Avenir Book"/>
                <a:cs typeface="Avenir Book"/>
              </a:rPr>
              <a:t> But now that faith has come, we are no longer under a tutor.</a:t>
            </a:r>
            <a:r>
              <a:rPr lang="en-US" sz="2600" baseline="30000" dirty="0">
                <a:solidFill>
                  <a:srgbClr val="FAC090"/>
                </a:solidFill>
                <a:latin typeface="Avenir Book"/>
                <a:cs typeface="Avenir Book"/>
              </a:rPr>
              <a:t>26</a:t>
            </a:r>
            <a:r>
              <a:rPr lang="en-US" sz="2600" dirty="0">
                <a:solidFill>
                  <a:srgbClr val="FAC090"/>
                </a:solidFill>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
        <p:nvSpPr>
          <p:cNvPr id="6" name="TextBox 5"/>
          <p:cNvSpPr txBox="1">
            <a:spLocks/>
          </p:cNvSpPr>
          <p:nvPr/>
        </p:nvSpPr>
        <p:spPr>
          <a:xfrm>
            <a:off x="3640306" y="1619905"/>
            <a:ext cx="1870496" cy="769441"/>
          </a:xfrm>
          <a:prstGeom prst="rect">
            <a:avLst/>
          </a:prstGeom>
          <a:solidFill>
            <a:schemeClr val="tx2">
              <a:lumMod val="50000"/>
              <a:alpha val="80000"/>
            </a:schemeClr>
          </a:solidFill>
          <a:ln w="12700">
            <a:noFill/>
          </a:ln>
        </p:spPr>
        <p:txBody>
          <a:bodyPr wrap="none" lIns="0" tIns="45720" rIns="0" bIns="45720" rtlCol="0" anchor="ctr" anchorCtr="0">
            <a:spAutoFit/>
            <a:scene3d>
              <a:camera prst="orthographicFront"/>
              <a:lightRig rig="threePt" dir="t"/>
            </a:scene3d>
            <a:sp3d extrusionH="57150">
              <a:bevelT w="38100" h="38100" prst="convex"/>
            </a:sp3d>
          </a:bodyPr>
          <a:lstStyle/>
          <a:p>
            <a:pPr algn="ctr"/>
            <a:r>
              <a:rPr lang="en-US" sz="4400" dirty="0">
                <a:solidFill>
                  <a:schemeClr val="accent6">
                    <a:lumMod val="60000"/>
                    <a:lumOff val="40000"/>
                  </a:schemeClr>
                </a:solidFill>
                <a:effectLst>
                  <a:glow rad="139700">
                    <a:schemeClr val="accent6">
                      <a:satMod val="175000"/>
                      <a:alpha val="40000"/>
                    </a:schemeClr>
                  </a:glow>
                  <a:outerShdw blurRad="50800" dist="38100" dir="2700000" algn="tl" rotWithShape="0">
                    <a:prstClr val="black">
                      <a:alpha val="40000"/>
                    </a:prstClr>
                  </a:outerShdw>
                </a:effectLst>
                <a:latin typeface="Avenir Book"/>
                <a:cs typeface="Avenir Book"/>
              </a:rPr>
              <a:t>s</a:t>
            </a:r>
            <a:r>
              <a:rPr lang="en-US" sz="4400" dirty="0" smtClean="0">
                <a:solidFill>
                  <a:schemeClr val="accent6">
                    <a:lumMod val="60000"/>
                    <a:lumOff val="40000"/>
                  </a:schemeClr>
                </a:solidFill>
                <a:effectLst>
                  <a:glow rad="139700">
                    <a:schemeClr val="accent6">
                      <a:satMod val="175000"/>
                      <a:alpha val="40000"/>
                    </a:schemeClr>
                  </a:glow>
                  <a:outerShdw blurRad="50800" dist="38100" dir="2700000" algn="tl" rotWithShape="0">
                    <a:prstClr val="black">
                      <a:alpha val="40000"/>
                    </a:prstClr>
                  </a:outerShdw>
                </a:effectLst>
                <a:latin typeface="Avenir Book"/>
                <a:cs typeface="Avenir Book"/>
              </a:rPr>
              <a:t>hut up</a:t>
            </a:r>
            <a:endParaRPr lang="en-US" sz="4400" dirty="0">
              <a:solidFill>
                <a:schemeClr val="bg2">
                  <a:lumMod val="75000"/>
                </a:schemeClr>
              </a:solidFill>
              <a:effectLst>
                <a:glow rad="1397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
        <p:nvSpPr>
          <p:cNvPr id="5" name="TextBox 4"/>
          <p:cNvSpPr txBox="1">
            <a:spLocks/>
          </p:cNvSpPr>
          <p:nvPr/>
        </p:nvSpPr>
        <p:spPr>
          <a:xfrm>
            <a:off x="4693020" y="1129864"/>
            <a:ext cx="3845361" cy="769441"/>
          </a:xfrm>
          <a:prstGeom prst="rect">
            <a:avLst/>
          </a:prstGeom>
          <a:solidFill>
            <a:schemeClr val="tx2">
              <a:lumMod val="50000"/>
              <a:alpha val="80000"/>
            </a:schemeClr>
          </a:solidFill>
          <a:ln w="12700">
            <a:noFill/>
          </a:ln>
        </p:spPr>
        <p:txBody>
          <a:bodyPr wrap="none" lIns="0" tIns="45720" rIns="0" bIns="45720" rtlCol="0" anchor="ctr" anchorCtr="0">
            <a:spAutoFit/>
            <a:scene3d>
              <a:camera prst="orthographicFront"/>
              <a:lightRig rig="threePt" dir="t"/>
            </a:scene3d>
            <a:sp3d extrusionH="57150">
              <a:bevelT w="38100" h="38100" prst="convex"/>
            </a:sp3d>
          </a:bodyPr>
          <a:lstStyle/>
          <a:p>
            <a:pPr algn="ctr"/>
            <a:r>
              <a:rPr lang="en-US" sz="4400" dirty="0">
                <a:solidFill>
                  <a:schemeClr val="accent6">
                    <a:lumMod val="60000"/>
                    <a:lumOff val="40000"/>
                  </a:schemeClr>
                </a:solidFill>
                <a:effectLst>
                  <a:glow rad="139700">
                    <a:schemeClr val="accent6">
                      <a:satMod val="175000"/>
                      <a:alpha val="40000"/>
                    </a:schemeClr>
                  </a:glow>
                  <a:outerShdw blurRad="50800" dist="38100" dir="2700000" algn="tl" rotWithShape="0">
                    <a:prstClr val="black">
                      <a:alpha val="40000"/>
                    </a:prstClr>
                  </a:outerShdw>
                </a:effectLst>
                <a:latin typeface="Avenir Book"/>
                <a:cs typeface="Avenir Book"/>
              </a:rPr>
              <a:t>k</a:t>
            </a:r>
            <a:r>
              <a:rPr lang="en-US" sz="4400" dirty="0" smtClean="0">
                <a:solidFill>
                  <a:schemeClr val="accent6">
                    <a:lumMod val="60000"/>
                    <a:lumOff val="40000"/>
                  </a:schemeClr>
                </a:solidFill>
                <a:effectLst>
                  <a:glow rad="139700">
                    <a:schemeClr val="accent6">
                      <a:satMod val="175000"/>
                      <a:alpha val="40000"/>
                    </a:schemeClr>
                  </a:glow>
                  <a:outerShdw blurRad="50800" dist="38100" dir="2700000" algn="tl" rotWithShape="0">
                    <a:prstClr val="black">
                      <a:alpha val="40000"/>
                    </a:prstClr>
                  </a:outerShdw>
                </a:effectLst>
                <a:latin typeface="Avenir Book"/>
                <a:cs typeface="Avenir Book"/>
              </a:rPr>
              <a:t>ept in custody</a:t>
            </a:r>
            <a:endParaRPr lang="en-US" sz="4400" dirty="0">
              <a:solidFill>
                <a:schemeClr val="bg2">
                  <a:lumMod val="75000"/>
                </a:schemeClr>
              </a:solidFill>
              <a:effectLst>
                <a:glow rad="1397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132202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1000"/>
                                        <p:tgtEl>
                                          <p:spTgt spid="5"/>
                                        </p:tgtEl>
                                      </p:cBhvr>
                                    </p:animEffect>
                                    <p:set>
                                      <p:cBhvr>
                                        <p:cTn id="19" dur="1" fill="hold">
                                          <p:stCondLst>
                                            <p:cond delay="999"/>
                                          </p:stCondLst>
                                        </p:cTn>
                                        <p:tgtEl>
                                          <p:spTgt spid="5"/>
                                        </p:tgtEl>
                                        <p:attrNameLst>
                                          <p:attrName>style.visibility</p:attrName>
                                        </p:attrNameLst>
                                      </p:cBhvr>
                                      <p:to>
                                        <p:strVal val="hidden"/>
                                      </p:to>
                                    </p:set>
                                  </p:childTnLst>
                                </p:cTn>
                              </p:par>
                              <p:par>
                                <p:cTn id="20" presetID="9" presetClass="exit" presetSubtype="0" fill="hold" grpId="1" nodeType="withEffect">
                                  <p:stCondLst>
                                    <p:cond delay="0"/>
                                  </p:stCondLst>
                                  <p:childTnLst>
                                    <p:animEffect transition="out" filter="dissolve">
                                      <p:cBhvr>
                                        <p:cTn id="21" dur="1000"/>
                                        <p:tgtEl>
                                          <p:spTgt spid="6"/>
                                        </p:tgtEl>
                                      </p:cBhvr>
                                    </p:animEffect>
                                    <p:set>
                                      <p:cBhvr>
                                        <p:cTn id="22"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a:t>
            </a:r>
            <a:r>
              <a:rPr lang="en-US" sz="2600" dirty="0">
                <a:solidFill>
                  <a:srgbClr val="FAC090"/>
                </a:solidFill>
                <a:effectLst>
                  <a:glow rad="101600">
                    <a:schemeClr val="accent6">
                      <a:satMod val="175000"/>
                      <a:alpha val="40000"/>
                    </a:schemeClr>
                  </a:glow>
                </a:effectLst>
                <a:latin typeface="Avenir Book"/>
                <a:cs typeface="Avenir Book"/>
              </a:rPr>
              <a:t>Therefore the Law has become our tutor to lead us to Christ, that we may be justified by faith.</a:t>
            </a:r>
            <a:r>
              <a:rPr lang="en-US" sz="2600" baseline="30000" dirty="0">
                <a:solidFill>
                  <a:srgbClr val="FAC090"/>
                </a:solidFill>
                <a:latin typeface="Avenir Book"/>
                <a:cs typeface="Avenir Book"/>
              </a:rPr>
              <a:t>25</a:t>
            </a:r>
            <a:r>
              <a:rPr lang="en-US" sz="2600" dirty="0">
                <a:solidFill>
                  <a:srgbClr val="FAC090"/>
                </a:solidFill>
                <a:latin typeface="Avenir Book"/>
                <a:cs typeface="Avenir Book"/>
              </a:rPr>
              <a:t> But now that faith has come, we are no longer under a tutor.</a:t>
            </a:r>
            <a:r>
              <a:rPr lang="en-US" sz="2600" baseline="30000" dirty="0">
                <a:solidFill>
                  <a:srgbClr val="FAC090"/>
                </a:solidFill>
                <a:latin typeface="Avenir Book"/>
                <a:cs typeface="Avenir Book"/>
              </a:rPr>
              <a:t>26</a:t>
            </a:r>
            <a:r>
              <a:rPr lang="en-US" sz="2600" dirty="0">
                <a:solidFill>
                  <a:srgbClr val="FAC090"/>
                </a:solidFill>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
        <p:nvSpPr>
          <p:cNvPr id="5" name="TextBox 4"/>
          <p:cNvSpPr txBox="1">
            <a:spLocks/>
          </p:cNvSpPr>
          <p:nvPr/>
        </p:nvSpPr>
        <p:spPr>
          <a:xfrm>
            <a:off x="1019527" y="2365692"/>
            <a:ext cx="1218282" cy="769441"/>
          </a:xfrm>
          <a:prstGeom prst="rect">
            <a:avLst/>
          </a:prstGeom>
          <a:solidFill>
            <a:schemeClr val="tx2">
              <a:lumMod val="50000"/>
              <a:alpha val="80000"/>
            </a:schemeClr>
          </a:solidFill>
          <a:ln w="12700">
            <a:noFill/>
          </a:ln>
        </p:spPr>
        <p:txBody>
          <a:bodyPr wrap="none" lIns="0" tIns="45720" rIns="0" bIns="45720" rtlCol="0" anchor="ctr" anchorCtr="0">
            <a:spAutoFit/>
            <a:scene3d>
              <a:camera prst="orthographicFront"/>
              <a:lightRig rig="threePt" dir="t"/>
            </a:scene3d>
            <a:sp3d extrusionH="57150">
              <a:bevelT w="38100" h="38100" prst="convex"/>
            </a:sp3d>
          </a:bodyPr>
          <a:lstStyle/>
          <a:p>
            <a:pPr algn="ctr"/>
            <a:r>
              <a:rPr lang="en-US" sz="4400" dirty="0" smtClean="0">
                <a:solidFill>
                  <a:schemeClr val="accent6">
                    <a:lumMod val="60000"/>
                    <a:lumOff val="40000"/>
                  </a:schemeClr>
                </a:solidFill>
                <a:effectLst>
                  <a:glow rad="139700">
                    <a:schemeClr val="accent6">
                      <a:satMod val="175000"/>
                      <a:alpha val="40000"/>
                    </a:schemeClr>
                  </a:glow>
                  <a:outerShdw blurRad="50800" dist="38100" dir="2700000" algn="tl" rotWithShape="0">
                    <a:prstClr val="black">
                      <a:alpha val="40000"/>
                    </a:prstClr>
                  </a:outerShdw>
                </a:effectLst>
                <a:latin typeface="Avenir Book"/>
                <a:cs typeface="Avenir Book"/>
              </a:rPr>
              <a:t>tutor</a:t>
            </a:r>
            <a:endParaRPr lang="en-US" sz="4400" dirty="0">
              <a:solidFill>
                <a:schemeClr val="bg2">
                  <a:lumMod val="75000"/>
                </a:schemeClr>
              </a:solidFill>
              <a:effectLst>
                <a:glow rad="1397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293136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1000"/>
                                        <p:tgtEl>
                                          <p:spTgt spid="5"/>
                                        </p:tgtEl>
                                      </p:cBhvr>
                                    </p:animEffect>
                                    <p:set>
                                      <p:cBhvr>
                                        <p:cTn id="13"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we may be justified by faith.</a:t>
            </a:r>
            <a:r>
              <a:rPr lang="en-US" sz="2600" baseline="30000" dirty="0">
                <a:solidFill>
                  <a:srgbClr val="FAC090"/>
                </a:solidFill>
                <a:effectLst>
                  <a:glow rad="101600">
                    <a:schemeClr val="accent6">
                      <a:satMod val="175000"/>
                      <a:alpha val="40000"/>
                    </a:schemeClr>
                  </a:glow>
                </a:effectLst>
                <a:latin typeface="Avenir Book"/>
                <a:cs typeface="Avenir Book"/>
              </a:rPr>
              <a:t>25</a:t>
            </a:r>
            <a:r>
              <a:rPr lang="en-US" sz="2600" dirty="0">
                <a:solidFill>
                  <a:srgbClr val="FAC090"/>
                </a:solidFill>
                <a:effectLst>
                  <a:glow rad="101600">
                    <a:schemeClr val="accent6">
                      <a:satMod val="175000"/>
                      <a:alpha val="40000"/>
                    </a:schemeClr>
                  </a:glow>
                </a:effectLst>
                <a:latin typeface="Avenir Book"/>
                <a:cs typeface="Avenir Book"/>
              </a:rPr>
              <a:t> But now that faith has come, we are no longer under a tutor.</a:t>
            </a:r>
            <a:r>
              <a:rPr lang="en-US" sz="2600" baseline="30000" dirty="0">
                <a:solidFill>
                  <a:srgbClr val="FAC090"/>
                </a:solidFill>
                <a:latin typeface="Avenir Book"/>
                <a:cs typeface="Avenir Book"/>
              </a:rPr>
              <a:t>26</a:t>
            </a:r>
            <a:r>
              <a:rPr lang="en-US" sz="2600" dirty="0">
                <a:solidFill>
                  <a:srgbClr val="FAC090"/>
                </a:solidFill>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Tree>
    <p:extLst>
      <p:ext uri="{BB962C8B-B14F-4D97-AF65-F5344CB8AC3E}">
        <p14:creationId xmlns:p14="http://schemas.microsoft.com/office/powerpoint/2010/main" val="261983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we may be justified by faith.</a:t>
            </a:r>
            <a:r>
              <a:rPr lang="en-US" sz="2600" baseline="30000" dirty="0">
                <a:solidFill>
                  <a:srgbClr val="FAC090"/>
                </a:solidFill>
                <a:latin typeface="Avenir Book"/>
                <a:cs typeface="Avenir Book"/>
              </a:rPr>
              <a:t>25</a:t>
            </a:r>
            <a:r>
              <a:rPr lang="en-US" sz="2600" dirty="0">
                <a:solidFill>
                  <a:srgbClr val="FAC090"/>
                </a:solidFill>
                <a:latin typeface="Avenir Book"/>
                <a:cs typeface="Avenir Book"/>
              </a:rPr>
              <a:t> But now that faith has come, we are no longer under a tutor.</a:t>
            </a:r>
            <a:r>
              <a:rPr lang="en-US" sz="2600" baseline="30000" dirty="0">
                <a:solidFill>
                  <a:srgbClr val="FAC090"/>
                </a:solidFill>
                <a:effectLst>
                  <a:glow rad="101600">
                    <a:schemeClr val="accent6">
                      <a:satMod val="175000"/>
                      <a:alpha val="40000"/>
                    </a:schemeClr>
                  </a:glow>
                </a:effectLst>
                <a:latin typeface="Avenir Book"/>
                <a:cs typeface="Avenir Book"/>
              </a:rPr>
              <a:t>26</a:t>
            </a:r>
            <a:r>
              <a:rPr lang="en-US" sz="2600" dirty="0">
                <a:solidFill>
                  <a:srgbClr val="FAC090"/>
                </a:solidFill>
                <a:effectLst>
                  <a:glow rad="101600">
                    <a:schemeClr val="accent6">
                      <a:satMod val="175000"/>
                      <a:alpha val="40000"/>
                    </a:schemeClr>
                  </a:glow>
                </a:effectLst>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
        <p:nvSpPr>
          <p:cNvPr id="5" name="TextBox 4"/>
          <p:cNvSpPr txBox="1">
            <a:spLocks/>
          </p:cNvSpPr>
          <p:nvPr/>
        </p:nvSpPr>
        <p:spPr>
          <a:xfrm>
            <a:off x="6174498" y="623488"/>
            <a:ext cx="2253996" cy="615553"/>
          </a:xfrm>
          <a:prstGeom prst="rect">
            <a:avLst/>
          </a:prstGeom>
          <a:solidFill>
            <a:schemeClr val="bg1"/>
          </a:solidFill>
          <a:ln w="12700">
            <a:solidFill>
              <a:srgbClr val="FAC090"/>
            </a:solidFill>
          </a:ln>
          <a:effectLst>
            <a:glow rad="101600">
              <a:schemeClr val="tx1">
                <a:alpha val="75000"/>
              </a:schemeClr>
            </a:glow>
            <a:outerShdw blurRad="50800" dist="38100" dir="2700000" algn="tl" rotWithShape="0">
              <a:schemeClr val="tx1"/>
            </a:outerShdw>
          </a:effectLst>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2800" b="1" dirty="0" smtClean="0">
                <a:effectLst>
                  <a:outerShdw blurRad="50800" dist="38100" dir="2700000" algn="tl" rotWithShape="0">
                    <a:prstClr val="black">
                      <a:alpha val="40000"/>
                    </a:prstClr>
                  </a:outerShdw>
                </a:effectLst>
                <a:latin typeface="Avenir Book"/>
                <a:cs typeface="Avenir Book"/>
              </a:rPr>
              <a:t>Luke 4:16-21</a:t>
            </a:r>
            <a:endParaRPr lang="en-US" sz="2800" b="1" dirty="0">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263561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xit" presetSubtype="4" fill="hold" grpId="1" nodeType="clickEffect">
                                  <p:stCondLst>
                                    <p:cond delay="0"/>
                                  </p:stCondLst>
                                  <p:childTnLst>
                                    <p:anim calcmode="lin" valueType="num">
                                      <p:cBhvr additive="base">
                                        <p:cTn id="12" dur="500"/>
                                        <p:tgtEl>
                                          <p:spTgt spid="5"/>
                                        </p:tgtEl>
                                        <p:attrNameLst>
                                          <p:attrName>ppt_y</p:attrName>
                                        </p:attrNameLst>
                                      </p:cBhvr>
                                      <p:tavLst>
                                        <p:tav tm="0">
                                          <p:val>
                                            <p:strVal val="#ppt_y"/>
                                          </p:val>
                                        </p:tav>
                                        <p:tav tm="100000">
                                          <p:val>
                                            <p:strVal val="#ppt_y+#ppt_h*1.125000"/>
                                          </p:val>
                                        </p:tav>
                                      </p:tavLst>
                                    </p:anim>
                                    <p:animEffect transition="out" filter="wipe(down)">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we may be justified </a:t>
            </a:r>
            <a:r>
              <a:rPr lang="en-US" sz="2600" dirty="0">
                <a:solidFill>
                  <a:srgbClr val="FAC090"/>
                </a:solidFill>
                <a:effectLst>
                  <a:glow rad="101600">
                    <a:schemeClr val="accent6">
                      <a:satMod val="175000"/>
                      <a:alpha val="40000"/>
                    </a:schemeClr>
                  </a:glow>
                </a:effectLst>
                <a:latin typeface="Avenir Book"/>
                <a:cs typeface="Avenir Book"/>
              </a:rPr>
              <a:t>by faith.</a:t>
            </a:r>
            <a:r>
              <a:rPr lang="en-US" sz="2600" baseline="30000" dirty="0">
                <a:solidFill>
                  <a:srgbClr val="FAC090"/>
                </a:solidFill>
                <a:effectLst/>
                <a:latin typeface="Avenir Book"/>
                <a:cs typeface="Avenir Book"/>
              </a:rPr>
              <a:t>25</a:t>
            </a:r>
            <a:r>
              <a:rPr lang="en-US" sz="2600" dirty="0">
                <a:solidFill>
                  <a:srgbClr val="FAC090"/>
                </a:solidFill>
                <a:effectLst/>
                <a:latin typeface="Avenir Book"/>
                <a:cs typeface="Avenir Book"/>
              </a:rPr>
              <a:t> But now that faith has come, we are no longer under a tutor.</a:t>
            </a:r>
            <a:r>
              <a:rPr lang="en-US" sz="2600" baseline="30000" dirty="0">
                <a:solidFill>
                  <a:srgbClr val="FAC090"/>
                </a:solidFill>
                <a:effectLst/>
                <a:latin typeface="Avenir Book"/>
                <a:cs typeface="Avenir Book"/>
              </a:rPr>
              <a:t>26</a:t>
            </a:r>
            <a:r>
              <a:rPr lang="en-US" sz="2600" dirty="0">
                <a:solidFill>
                  <a:srgbClr val="FAC090"/>
                </a:solidFill>
                <a:effectLst/>
                <a:latin typeface="Avenir Book"/>
                <a:cs typeface="Avenir Book"/>
              </a:rPr>
              <a:t> For you are all sons of God through faith in Christ Jesus.</a:t>
            </a:r>
            <a:r>
              <a:rPr lang="en-US" sz="2600" baseline="30000" dirty="0">
                <a:solidFill>
                  <a:srgbClr val="FAC090"/>
                </a:solidFill>
                <a:effectLst>
                  <a:glow rad="101600">
                    <a:schemeClr val="accent6">
                      <a:satMod val="175000"/>
                      <a:alpha val="40000"/>
                    </a:schemeClr>
                  </a:glow>
                </a:effectLst>
                <a:latin typeface="Avenir Book"/>
                <a:cs typeface="Avenir Book"/>
              </a:rPr>
              <a:t>27</a:t>
            </a:r>
            <a:r>
              <a:rPr lang="en-US" sz="2600" dirty="0">
                <a:solidFill>
                  <a:srgbClr val="FAC090"/>
                </a:solidFill>
                <a:effectLst>
                  <a:glow rad="101600">
                    <a:schemeClr val="accent6">
                      <a:satMod val="175000"/>
                      <a:alpha val="40000"/>
                    </a:schemeClr>
                  </a:glow>
                </a:effectLst>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Tree>
    <p:extLst>
      <p:ext uri="{BB962C8B-B14F-4D97-AF65-F5344CB8AC3E}">
        <p14:creationId xmlns:p14="http://schemas.microsoft.com/office/powerpoint/2010/main" val="290852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we may be justified by faith.</a:t>
            </a:r>
            <a:r>
              <a:rPr lang="en-US" sz="2600" baseline="30000" dirty="0">
                <a:solidFill>
                  <a:srgbClr val="FAC090"/>
                </a:solidFill>
                <a:latin typeface="Avenir Book"/>
                <a:cs typeface="Avenir Book"/>
              </a:rPr>
              <a:t>25</a:t>
            </a:r>
            <a:r>
              <a:rPr lang="en-US" sz="2600" dirty="0">
                <a:solidFill>
                  <a:srgbClr val="FAC090"/>
                </a:solidFill>
                <a:latin typeface="Avenir Book"/>
                <a:cs typeface="Avenir Book"/>
              </a:rPr>
              <a:t> But now that faith has come, we are no longer under a tutor.</a:t>
            </a:r>
            <a:r>
              <a:rPr lang="en-US" sz="2600" baseline="30000" dirty="0">
                <a:solidFill>
                  <a:srgbClr val="FAC090"/>
                </a:solidFill>
                <a:latin typeface="Avenir Book"/>
                <a:cs typeface="Avenir Book"/>
              </a:rPr>
              <a:t>26</a:t>
            </a:r>
            <a:r>
              <a:rPr lang="en-US" sz="2600" dirty="0">
                <a:solidFill>
                  <a:srgbClr val="FAC090"/>
                </a:solidFill>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effectLst>
                  <a:glow rad="101600">
                    <a:schemeClr val="accent6">
                      <a:satMod val="175000"/>
                      <a:alpha val="40000"/>
                    </a:schemeClr>
                  </a:glow>
                </a:effectLst>
                <a:latin typeface="Avenir Book"/>
                <a:cs typeface="Avenir Book"/>
              </a:rPr>
              <a:t>28</a:t>
            </a:r>
            <a:r>
              <a:rPr lang="en-US" sz="2600" dirty="0">
                <a:solidFill>
                  <a:srgbClr val="FAC090"/>
                </a:solidFill>
                <a:effectLst>
                  <a:glow rad="101600">
                    <a:schemeClr val="accent6">
                      <a:satMod val="175000"/>
                      <a:alpha val="40000"/>
                    </a:schemeClr>
                  </a:glow>
                </a:effectLst>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
        <p:nvSpPr>
          <p:cNvPr id="5" name="TextBox 4"/>
          <p:cNvSpPr txBox="1">
            <a:spLocks/>
          </p:cNvSpPr>
          <p:nvPr/>
        </p:nvSpPr>
        <p:spPr>
          <a:xfrm>
            <a:off x="5745595" y="623488"/>
            <a:ext cx="3111807" cy="615553"/>
          </a:xfrm>
          <a:prstGeom prst="rect">
            <a:avLst/>
          </a:prstGeom>
          <a:solidFill>
            <a:schemeClr val="bg1"/>
          </a:solidFill>
          <a:ln w="12700">
            <a:solidFill>
              <a:srgbClr val="FAC090"/>
            </a:solidFill>
          </a:ln>
          <a:effectLst>
            <a:glow rad="101600">
              <a:schemeClr val="tx1">
                <a:alpha val="75000"/>
              </a:schemeClr>
            </a:glow>
            <a:outerShdw blurRad="50800" dist="38100" dir="2700000" algn="tl" rotWithShape="0">
              <a:schemeClr val="tx1"/>
            </a:outerShdw>
          </a:effectLst>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2800" b="1" dirty="0" smtClean="0">
                <a:effectLst>
                  <a:outerShdw blurRad="50800" dist="38100" dir="2700000" algn="tl" rotWithShape="0">
                    <a:prstClr val="black">
                      <a:alpha val="40000"/>
                    </a:prstClr>
                  </a:outerShdw>
                </a:effectLst>
                <a:latin typeface="Avenir Book"/>
                <a:cs typeface="Avenir Book"/>
              </a:rPr>
              <a:t>Ephesians 2:11-16</a:t>
            </a:r>
            <a:endParaRPr lang="en-US" sz="2800" b="1" dirty="0">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188760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xit" presetSubtype="4" fill="hold" grpId="1" nodeType="clickEffect">
                                  <p:stCondLst>
                                    <p:cond delay="0"/>
                                  </p:stCondLst>
                                  <p:childTnLst>
                                    <p:anim calcmode="lin" valueType="num">
                                      <p:cBhvr additive="base">
                                        <p:cTn id="12" dur="500"/>
                                        <p:tgtEl>
                                          <p:spTgt spid="5"/>
                                        </p:tgtEl>
                                        <p:attrNameLst>
                                          <p:attrName>ppt_y</p:attrName>
                                        </p:attrNameLst>
                                      </p:cBhvr>
                                      <p:tavLst>
                                        <p:tav tm="0">
                                          <p:val>
                                            <p:strVal val="#ppt_y"/>
                                          </p:val>
                                        </p:tav>
                                        <p:tav tm="100000">
                                          <p:val>
                                            <p:strVal val="#ppt_y+#ppt_h*1.125000"/>
                                          </p:val>
                                        </p:tav>
                                      </p:tavLst>
                                    </p:anim>
                                    <p:animEffect transition="out" filter="wipe(down)">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we may be justified by faith.</a:t>
            </a:r>
            <a:r>
              <a:rPr lang="en-US" sz="2600" baseline="30000" dirty="0">
                <a:solidFill>
                  <a:srgbClr val="FAC090"/>
                </a:solidFill>
                <a:latin typeface="Avenir Book"/>
                <a:cs typeface="Avenir Book"/>
              </a:rPr>
              <a:t>25</a:t>
            </a:r>
            <a:r>
              <a:rPr lang="en-US" sz="2600" dirty="0">
                <a:solidFill>
                  <a:srgbClr val="FAC090"/>
                </a:solidFill>
                <a:latin typeface="Avenir Book"/>
                <a:cs typeface="Avenir Book"/>
              </a:rPr>
              <a:t> But now that faith has come, we are no longer under a tutor.</a:t>
            </a:r>
            <a:r>
              <a:rPr lang="en-US" sz="2600" baseline="30000" dirty="0">
                <a:solidFill>
                  <a:srgbClr val="FAC090"/>
                </a:solidFill>
                <a:latin typeface="Avenir Book"/>
                <a:cs typeface="Avenir Book"/>
              </a:rPr>
              <a:t>26</a:t>
            </a:r>
            <a:r>
              <a:rPr lang="en-US" sz="2600" dirty="0">
                <a:solidFill>
                  <a:srgbClr val="FAC090"/>
                </a:solidFill>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effectLst>
                  <a:glow rad="101600">
                    <a:schemeClr val="accent6">
                      <a:satMod val="175000"/>
                      <a:alpha val="40000"/>
                    </a:schemeClr>
                  </a:glow>
                </a:effectLst>
                <a:latin typeface="Avenir Book"/>
                <a:cs typeface="Avenir Book"/>
              </a:rPr>
              <a:t>29</a:t>
            </a:r>
            <a:r>
              <a:rPr lang="en-US" sz="2600" dirty="0">
                <a:solidFill>
                  <a:srgbClr val="FAC090"/>
                </a:solidFill>
                <a:effectLst>
                  <a:glow rad="101600">
                    <a:schemeClr val="accent6">
                      <a:satMod val="175000"/>
                      <a:alpha val="40000"/>
                    </a:schemeClr>
                  </a:glow>
                </a:effectLst>
                <a:latin typeface="Avenir Book"/>
                <a:cs typeface="Avenir Book"/>
              </a:rPr>
              <a:t> And if you belong to Christ, then you are Abraham’s offspring, heirs according to promise.</a:t>
            </a:r>
            <a:r>
              <a:rPr lang="en-US" sz="2600" dirty="0">
                <a:solidFill>
                  <a:srgbClr val="FAC090"/>
                </a:solidFill>
                <a:latin typeface="Avenir Book"/>
                <a:cs typeface="Avenir Book"/>
              </a:rPr>
              <a:t> </a:t>
            </a:r>
          </a:p>
        </p:txBody>
      </p:sp>
      <p:sp>
        <p:nvSpPr>
          <p:cNvPr id="5" name="TextBox 4"/>
          <p:cNvSpPr txBox="1"/>
          <p:nvPr/>
        </p:nvSpPr>
        <p:spPr>
          <a:xfrm>
            <a:off x="365478" y="3505513"/>
            <a:ext cx="8438444" cy="1846659"/>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400" dirty="0" smtClean="0">
                <a:solidFill>
                  <a:schemeClr val="bg1"/>
                </a:solidFill>
                <a:latin typeface="Avenir Book"/>
                <a:cs typeface="Avenir Book"/>
              </a:rPr>
              <a:t>For </a:t>
            </a:r>
            <a:r>
              <a:rPr lang="en-US" sz="2400" dirty="0">
                <a:solidFill>
                  <a:schemeClr val="bg1"/>
                </a:solidFill>
                <a:latin typeface="Avenir Book"/>
                <a:cs typeface="Avenir Book"/>
              </a:rPr>
              <a:t>if the inheritance is based on law, it is no longer based on a promise; but God has granted it to Abraham by means of a promise. </a:t>
            </a:r>
            <a:r>
              <a:rPr lang="en-US" sz="2400" dirty="0" smtClean="0">
                <a:solidFill>
                  <a:schemeClr val="bg1"/>
                </a:solidFill>
                <a:latin typeface="Avenir Book"/>
                <a:cs typeface="Avenir Book"/>
              </a:rPr>
              <a:t> </a:t>
            </a:r>
          </a:p>
          <a:p>
            <a:pPr algn="r"/>
            <a:r>
              <a:rPr lang="en-US" dirty="0" smtClean="0">
                <a:solidFill>
                  <a:schemeClr val="bg1"/>
                </a:solidFill>
                <a:latin typeface="Avenir Book"/>
                <a:cs typeface="Avenir Book"/>
              </a:rPr>
              <a:t>Galatians 3:18</a:t>
            </a:r>
          </a:p>
        </p:txBody>
      </p:sp>
    </p:spTree>
    <p:extLst>
      <p:ext uri="{BB962C8B-B14F-4D97-AF65-F5344CB8AC3E}">
        <p14:creationId xmlns:p14="http://schemas.microsoft.com/office/powerpoint/2010/main" val="278718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3:15-18</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5"/>
            <a:ext cx="8720665" cy="498598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15</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Brethren, I speak in terms of human relations: even though it is only a man’s covenant, yet when it has been ratified, no one sets it aside or adds conditions to it.</a:t>
            </a:r>
            <a:r>
              <a:rPr lang="en-US" sz="2600" baseline="30000" dirty="0">
                <a:solidFill>
                  <a:srgbClr val="FAC090"/>
                </a:solidFill>
                <a:latin typeface="Avenir Book"/>
                <a:cs typeface="Avenir Book"/>
              </a:rPr>
              <a:t>16</a:t>
            </a:r>
            <a:r>
              <a:rPr lang="en-US" sz="2600" dirty="0">
                <a:solidFill>
                  <a:srgbClr val="FAC090"/>
                </a:solidFill>
                <a:latin typeface="Avenir Book"/>
                <a:cs typeface="Avenir Book"/>
              </a:rPr>
              <a:t> Now the promises were spoken to Abraham and to his seed. He does not say, “And to seeds,” as referring to many, but rather to one, “And to your seed,” that is, Christ.</a:t>
            </a:r>
            <a:r>
              <a:rPr lang="en-US" sz="2600" baseline="30000" dirty="0">
                <a:solidFill>
                  <a:srgbClr val="FAC090"/>
                </a:solidFill>
                <a:latin typeface="Avenir Book"/>
                <a:cs typeface="Avenir Book"/>
              </a:rPr>
              <a:t>17</a:t>
            </a:r>
            <a:r>
              <a:rPr lang="en-US" sz="2600" dirty="0">
                <a:solidFill>
                  <a:srgbClr val="FAC090"/>
                </a:solidFill>
                <a:latin typeface="Avenir Book"/>
                <a:cs typeface="Avenir Book"/>
              </a:rPr>
              <a:t> What I am saying is this: the Law, which came four hundred and thirty years later, does not invalidate a covenant previously ratified by God, so as to nullify the promise.</a:t>
            </a:r>
            <a:r>
              <a:rPr lang="en-US" sz="2600" baseline="30000" dirty="0">
                <a:solidFill>
                  <a:srgbClr val="FAC090"/>
                </a:solidFill>
                <a:latin typeface="Avenir Book"/>
                <a:cs typeface="Avenir Book"/>
              </a:rPr>
              <a:t>18</a:t>
            </a:r>
            <a:r>
              <a:rPr lang="en-US" sz="2600" dirty="0">
                <a:solidFill>
                  <a:srgbClr val="FAC090"/>
                </a:solidFill>
                <a:latin typeface="Avenir Book"/>
                <a:cs typeface="Avenir Book"/>
              </a:rPr>
              <a:t> For if the inheritance is based on law, it is no longer based on a promise; but God has granted it to Abraham by means of a promise. </a:t>
            </a:r>
          </a:p>
        </p:txBody>
      </p:sp>
    </p:spTree>
    <p:extLst>
      <p:ext uri="{BB962C8B-B14F-4D97-AF65-F5344CB8AC3E}">
        <p14:creationId xmlns:p14="http://schemas.microsoft.com/office/powerpoint/2010/main" val="236421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3:19-22</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39615"/>
            <a:ext cx="8720665" cy="458587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19</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Why the Law then? It was added because of transgressions, having been ordained through angels by the agency of a mediator, until the seed should come to whom the promise had been made.</a:t>
            </a:r>
            <a:r>
              <a:rPr lang="en-US" sz="2600" baseline="30000" dirty="0">
                <a:solidFill>
                  <a:srgbClr val="FAC090"/>
                </a:solidFill>
                <a:latin typeface="Avenir Book"/>
                <a:cs typeface="Avenir Book"/>
              </a:rPr>
              <a:t>20 </a:t>
            </a:r>
            <a:r>
              <a:rPr lang="en-US" sz="2600" dirty="0">
                <a:solidFill>
                  <a:srgbClr val="FAC090"/>
                </a:solidFill>
                <a:latin typeface="Avenir Book"/>
                <a:cs typeface="Avenir Book"/>
              </a:rPr>
              <a:t>Now a mediator is not for one party only; whereas God is only one.</a:t>
            </a:r>
            <a:r>
              <a:rPr lang="en-US" sz="2600" baseline="30000" dirty="0">
                <a:solidFill>
                  <a:srgbClr val="FAC090"/>
                </a:solidFill>
                <a:latin typeface="Avenir Book"/>
                <a:cs typeface="Avenir Book"/>
              </a:rPr>
              <a:t>21</a:t>
            </a:r>
            <a:r>
              <a:rPr lang="en-US" sz="2600" dirty="0">
                <a:solidFill>
                  <a:srgbClr val="FAC090"/>
                </a:solidFill>
                <a:latin typeface="Avenir Book"/>
                <a:cs typeface="Avenir Book"/>
              </a:rPr>
              <a:t> Is the Law then contrary to the promises of God? May it never be! For if a law had been given which was able to impart life, then righteousness would indeed have been based on law.</a:t>
            </a:r>
            <a:r>
              <a:rPr lang="en-US" sz="2600" baseline="30000" dirty="0">
                <a:solidFill>
                  <a:srgbClr val="FAC090"/>
                </a:solidFill>
                <a:latin typeface="Avenir Book"/>
                <a:cs typeface="Avenir Book"/>
              </a:rPr>
              <a:t>22</a:t>
            </a:r>
            <a:r>
              <a:rPr lang="en-US" sz="2600" dirty="0">
                <a:solidFill>
                  <a:srgbClr val="FAC090"/>
                </a:solidFill>
                <a:latin typeface="Avenir Book"/>
                <a:cs typeface="Avenir Book"/>
              </a:rPr>
              <a:t> But the Scripture has shut up all men under sin, that the promise by faith in Jesus Christ might be given to those who believe. </a:t>
            </a:r>
          </a:p>
        </p:txBody>
      </p:sp>
    </p:spTree>
    <p:extLst>
      <p:ext uri="{BB962C8B-B14F-4D97-AF65-F5344CB8AC3E}">
        <p14:creationId xmlns:p14="http://schemas.microsoft.com/office/powerpoint/2010/main" val="236421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3:19-22</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39615"/>
            <a:ext cx="8720665" cy="458587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effectLst>
                  <a:glow rad="101600">
                    <a:schemeClr val="accent6">
                      <a:satMod val="175000"/>
                      <a:alpha val="40000"/>
                    </a:schemeClr>
                  </a:glow>
                </a:effectLst>
                <a:latin typeface="Avenir Book"/>
                <a:cs typeface="Avenir Book"/>
              </a:rPr>
              <a:t>19</a:t>
            </a:r>
            <a:r>
              <a:rPr lang="en-US" sz="2600" dirty="0" smtClean="0">
                <a:solidFill>
                  <a:srgbClr val="FAC090"/>
                </a:solidFill>
                <a:effectLst>
                  <a:glow rad="101600">
                    <a:schemeClr val="accent6">
                      <a:satMod val="175000"/>
                      <a:alpha val="40000"/>
                    </a:schemeClr>
                  </a:glow>
                </a:effectLst>
                <a:latin typeface="Avenir Book"/>
                <a:cs typeface="Avenir Book"/>
              </a:rPr>
              <a:t> </a:t>
            </a:r>
            <a:r>
              <a:rPr lang="en-US" sz="2600" dirty="0">
                <a:solidFill>
                  <a:srgbClr val="FAC090"/>
                </a:solidFill>
                <a:effectLst>
                  <a:glow rad="101600">
                    <a:schemeClr val="accent6">
                      <a:satMod val="175000"/>
                      <a:alpha val="40000"/>
                    </a:schemeClr>
                  </a:glow>
                </a:effectLst>
                <a:latin typeface="Avenir Book"/>
                <a:cs typeface="Avenir Book"/>
              </a:rPr>
              <a:t>Why the Law then? It was added because of transgressions, </a:t>
            </a:r>
            <a:r>
              <a:rPr lang="en-US" sz="2600" dirty="0">
                <a:solidFill>
                  <a:srgbClr val="FAC090"/>
                </a:solidFill>
                <a:effectLst/>
                <a:latin typeface="Avenir Book"/>
                <a:cs typeface="Avenir Book"/>
              </a:rPr>
              <a:t>having been ordained through angels by the agency of a mediator, until the seed should come to whom the promise had been made.</a:t>
            </a:r>
            <a:r>
              <a:rPr lang="en-US" sz="2600" baseline="30000" dirty="0">
                <a:solidFill>
                  <a:srgbClr val="FAC090"/>
                </a:solidFill>
                <a:latin typeface="Avenir Book"/>
                <a:cs typeface="Avenir Book"/>
              </a:rPr>
              <a:t>20 </a:t>
            </a:r>
            <a:r>
              <a:rPr lang="en-US" sz="2600" dirty="0">
                <a:solidFill>
                  <a:srgbClr val="FAC090"/>
                </a:solidFill>
                <a:latin typeface="Avenir Book"/>
                <a:cs typeface="Avenir Book"/>
              </a:rPr>
              <a:t>Now a mediator is not for one party only; whereas God is only one.</a:t>
            </a:r>
            <a:r>
              <a:rPr lang="en-US" sz="2600" baseline="30000" dirty="0">
                <a:solidFill>
                  <a:srgbClr val="FAC090"/>
                </a:solidFill>
                <a:latin typeface="Avenir Book"/>
                <a:cs typeface="Avenir Book"/>
              </a:rPr>
              <a:t>21</a:t>
            </a:r>
            <a:r>
              <a:rPr lang="en-US" sz="2600" dirty="0">
                <a:solidFill>
                  <a:srgbClr val="FAC090"/>
                </a:solidFill>
                <a:latin typeface="Avenir Book"/>
                <a:cs typeface="Avenir Book"/>
              </a:rPr>
              <a:t> Is the Law then contrary to the promises of God? May it never be! For if a law had been given which was able to impart life, then righteousness would indeed have been based on law.</a:t>
            </a:r>
            <a:r>
              <a:rPr lang="en-US" sz="2600" baseline="30000" dirty="0">
                <a:solidFill>
                  <a:srgbClr val="FAC090"/>
                </a:solidFill>
                <a:latin typeface="Avenir Book"/>
                <a:cs typeface="Avenir Book"/>
              </a:rPr>
              <a:t>22</a:t>
            </a:r>
            <a:r>
              <a:rPr lang="en-US" sz="2600" dirty="0">
                <a:solidFill>
                  <a:srgbClr val="FAC090"/>
                </a:solidFill>
                <a:latin typeface="Avenir Book"/>
                <a:cs typeface="Avenir Book"/>
              </a:rPr>
              <a:t> But the Scripture has shut up all men under sin, that the promise by faith in Jesus Christ might be given to those who believe. </a:t>
            </a:r>
          </a:p>
        </p:txBody>
      </p:sp>
      <p:sp>
        <p:nvSpPr>
          <p:cNvPr id="5" name="TextBox 4"/>
          <p:cNvSpPr txBox="1">
            <a:spLocks/>
          </p:cNvSpPr>
          <p:nvPr/>
        </p:nvSpPr>
        <p:spPr>
          <a:xfrm>
            <a:off x="6014895" y="623488"/>
            <a:ext cx="2573198" cy="615553"/>
          </a:xfrm>
          <a:prstGeom prst="rect">
            <a:avLst/>
          </a:prstGeom>
          <a:solidFill>
            <a:schemeClr val="bg1"/>
          </a:solidFill>
          <a:ln w="12700">
            <a:solidFill>
              <a:srgbClr val="FAC090"/>
            </a:solidFill>
          </a:ln>
          <a:effectLst>
            <a:glow rad="101600">
              <a:schemeClr val="tx1">
                <a:alpha val="75000"/>
              </a:schemeClr>
            </a:glow>
            <a:outerShdw blurRad="50800" dist="38100" dir="2700000" algn="tl" rotWithShape="0">
              <a:schemeClr val="tx1"/>
            </a:outerShdw>
          </a:effectLst>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2800" b="1" dirty="0" smtClean="0">
                <a:effectLst>
                  <a:outerShdw blurRad="50800" dist="38100" dir="2700000" algn="tl" rotWithShape="0">
                    <a:prstClr val="black">
                      <a:alpha val="40000"/>
                    </a:prstClr>
                  </a:outerShdw>
                </a:effectLst>
                <a:latin typeface="Avenir Book"/>
                <a:cs typeface="Avenir Book"/>
              </a:rPr>
              <a:t>Romans 7:7-13</a:t>
            </a:r>
            <a:endParaRPr lang="en-US" sz="2800" b="1" dirty="0">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414491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xit" presetSubtype="4" fill="hold" grpId="1" nodeType="clickEffect">
                                  <p:stCondLst>
                                    <p:cond delay="0"/>
                                  </p:stCondLst>
                                  <p:childTnLst>
                                    <p:anim calcmode="lin" valueType="num">
                                      <p:cBhvr additive="base">
                                        <p:cTn id="12" dur="500"/>
                                        <p:tgtEl>
                                          <p:spTgt spid="5"/>
                                        </p:tgtEl>
                                        <p:attrNameLst>
                                          <p:attrName>ppt_y</p:attrName>
                                        </p:attrNameLst>
                                      </p:cBhvr>
                                      <p:tavLst>
                                        <p:tav tm="0">
                                          <p:val>
                                            <p:strVal val="#ppt_y"/>
                                          </p:val>
                                        </p:tav>
                                        <p:tav tm="100000">
                                          <p:val>
                                            <p:strVal val="#ppt_y+#ppt_h*1.125000"/>
                                          </p:val>
                                        </p:tav>
                                      </p:tavLst>
                                    </p:anim>
                                    <p:animEffect transition="out" filter="wipe(down)">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3:19-22</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39615"/>
            <a:ext cx="8720665" cy="458587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effectLst/>
                <a:latin typeface="Avenir Book"/>
                <a:cs typeface="Avenir Book"/>
              </a:rPr>
              <a:t>19</a:t>
            </a:r>
            <a:r>
              <a:rPr lang="en-US" sz="2600" dirty="0" smtClean="0">
                <a:solidFill>
                  <a:srgbClr val="FAC090"/>
                </a:solidFill>
                <a:effectLst/>
                <a:latin typeface="Avenir Book"/>
                <a:cs typeface="Avenir Book"/>
              </a:rPr>
              <a:t> </a:t>
            </a:r>
            <a:r>
              <a:rPr lang="en-US" sz="2600" dirty="0">
                <a:solidFill>
                  <a:srgbClr val="FAC090"/>
                </a:solidFill>
                <a:effectLst/>
                <a:latin typeface="Avenir Book"/>
                <a:cs typeface="Avenir Book"/>
              </a:rPr>
              <a:t>Why the Law then? It was added because of transgressions, </a:t>
            </a:r>
            <a:r>
              <a:rPr lang="en-US" sz="2600" dirty="0">
                <a:solidFill>
                  <a:srgbClr val="FAC090"/>
                </a:solidFill>
                <a:effectLst>
                  <a:glow rad="101600">
                    <a:schemeClr val="accent6">
                      <a:satMod val="175000"/>
                      <a:alpha val="40000"/>
                    </a:schemeClr>
                  </a:glow>
                </a:effectLst>
                <a:latin typeface="Avenir Book"/>
                <a:cs typeface="Avenir Book"/>
              </a:rPr>
              <a:t>having been ordained through angels by the agency of a mediator, until the seed should come to whom the promise had been made.</a:t>
            </a:r>
            <a:r>
              <a:rPr lang="en-US" sz="2600" baseline="30000" dirty="0">
                <a:solidFill>
                  <a:srgbClr val="FAC090"/>
                </a:solidFill>
                <a:latin typeface="Avenir Book"/>
                <a:cs typeface="Avenir Book"/>
              </a:rPr>
              <a:t>20 </a:t>
            </a:r>
            <a:r>
              <a:rPr lang="en-US" sz="2600" dirty="0">
                <a:solidFill>
                  <a:srgbClr val="FAC090"/>
                </a:solidFill>
                <a:latin typeface="Avenir Book"/>
                <a:cs typeface="Avenir Book"/>
              </a:rPr>
              <a:t>Now a mediator is not for one party only; whereas God is only one.</a:t>
            </a:r>
            <a:r>
              <a:rPr lang="en-US" sz="2600" baseline="30000" dirty="0">
                <a:solidFill>
                  <a:srgbClr val="FAC090"/>
                </a:solidFill>
                <a:latin typeface="Avenir Book"/>
                <a:cs typeface="Avenir Book"/>
              </a:rPr>
              <a:t>21</a:t>
            </a:r>
            <a:r>
              <a:rPr lang="en-US" sz="2600" dirty="0">
                <a:solidFill>
                  <a:srgbClr val="FAC090"/>
                </a:solidFill>
                <a:latin typeface="Avenir Book"/>
                <a:cs typeface="Avenir Book"/>
              </a:rPr>
              <a:t> Is the Law then contrary to the promises of God? May it never be! For if a law had been given which was able to impart life, then righteousness would indeed have been based on law.</a:t>
            </a:r>
            <a:r>
              <a:rPr lang="en-US" sz="2600" baseline="30000" dirty="0">
                <a:solidFill>
                  <a:srgbClr val="FAC090"/>
                </a:solidFill>
                <a:latin typeface="Avenir Book"/>
                <a:cs typeface="Avenir Book"/>
              </a:rPr>
              <a:t>22</a:t>
            </a:r>
            <a:r>
              <a:rPr lang="en-US" sz="2600" dirty="0">
                <a:solidFill>
                  <a:srgbClr val="FAC090"/>
                </a:solidFill>
                <a:latin typeface="Avenir Book"/>
                <a:cs typeface="Avenir Book"/>
              </a:rPr>
              <a:t> But the Scripture has shut up all men under sin, that the promise by faith in Jesus Christ might be given to those who believe. </a:t>
            </a:r>
          </a:p>
        </p:txBody>
      </p:sp>
    </p:spTree>
    <p:extLst>
      <p:ext uri="{BB962C8B-B14F-4D97-AF65-F5344CB8AC3E}">
        <p14:creationId xmlns:p14="http://schemas.microsoft.com/office/powerpoint/2010/main" val="303327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3:19-22</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39615"/>
            <a:ext cx="8720665" cy="458587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19</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Why the Law then? It was added because of transgressions, having been ordained through angels by the agency of a mediator, until the seed should come to whom the promise had been made.</a:t>
            </a:r>
            <a:r>
              <a:rPr lang="en-US" sz="2600" baseline="30000" dirty="0">
                <a:solidFill>
                  <a:srgbClr val="FAC090"/>
                </a:solidFill>
                <a:effectLst>
                  <a:glow rad="101600">
                    <a:schemeClr val="accent6">
                      <a:satMod val="175000"/>
                      <a:alpha val="40000"/>
                    </a:schemeClr>
                  </a:glow>
                </a:effectLst>
                <a:latin typeface="Avenir Book"/>
                <a:cs typeface="Avenir Book"/>
              </a:rPr>
              <a:t>20 </a:t>
            </a:r>
            <a:r>
              <a:rPr lang="en-US" sz="2600" dirty="0">
                <a:solidFill>
                  <a:srgbClr val="FAC090"/>
                </a:solidFill>
                <a:effectLst>
                  <a:glow rad="101600">
                    <a:schemeClr val="accent6">
                      <a:satMod val="175000"/>
                      <a:alpha val="40000"/>
                    </a:schemeClr>
                  </a:glow>
                </a:effectLst>
                <a:latin typeface="Avenir Book"/>
                <a:cs typeface="Avenir Book"/>
              </a:rPr>
              <a:t>Now a mediator is not for one party only; whereas God is only one.</a:t>
            </a:r>
            <a:r>
              <a:rPr lang="en-US" sz="2600" baseline="30000" dirty="0">
                <a:solidFill>
                  <a:srgbClr val="FAC090"/>
                </a:solidFill>
                <a:latin typeface="Avenir Book"/>
                <a:cs typeface="Avenir Book"/>
              </a:rPr>
              <a:t>21</a:t>
            </a:r>
            <a:r>
              <a:rPr lang="en-US" sz="2600" dirty="0">
                <a:solidFill>
                  <a:srgbClr val="FAC090"/>
                </a:solidFill>
                <a:latin typeface="Avenir Book"/>
                <a:cs typeface="Avenir Book"/>
              </a:rPr>
              <a:t> Is the Law then contrary to the promises of God? May it never be! For if a law had been given which was able to impart life, then righteousness would indeed have been based on law.</a:t>
            </a:r>
            <a:r>
              <a:rPr lang="en-US" sz="2600" baseline="30000" dirty="0">
                <a:solidFill>
                  <a:srgbClr val="FAC090"/>
                </a:solidFill>
                <a:latin typeface="Avenir Book"/>
                <a:cs typeface="Avenir Book"/>
              </a:rPr>
              <a:t>22</a:t>
            </a:r>
            <a:r>
              <a:rPr lang="en-US" sz="2600" dirty="0">
                <a:solidFill>
                  <a:srgbClr val="FAC090"/>
                </a:solidFill>
                <a:latin typeface="Avenir Book"/>
                <a:cs typeface="Avenir Book"/>
              </a:rPr>
              <a:t> But the Scripture has shut up all men under sin, that the promise by faith in Jesus Christ might be given to those who believe. </a:t>
            </a:r>
          </a:p>
        </p:txBody>
      </p:sp>
      <p:sp>
        <p:nvSpPr>
          <p:cNvPr id="5" name="Content Placeholder 3"/>
          <p:cNvSpPr txBox="1">
            <a:spLocks noGrp="1"/>
          </p:cNvSpPr>
          <p:nvPr>
            <p:ph idx="1"/>
          </p:nvPr>
        </p:nvSpPr>
        <p:spPr>
          <a:xfrm>
            <a:off x="457200" y="4089400"/>
            <a:ext cx="8229600" cy="1957459"/>
          </a:xfrm>
          <a:prstGeom prst="rect">
            <a:avLst/>
          </a:prstGeom>
          <a:solidFill>
            <a:schemeClr val="bg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pPr marL="0" indent="0">
              <a:buNone/>
            </a:pPr>
            <a:r>
              <a:rPr lang="en-US" sz="2200" b="1" dirty="0">
                <a:solidFill>
                  <a:srgbClr val="000000"/>
                </a:solidFill>
                <a:latin typeface="Avenir Book"/>
                <a:cs typeface="Avenir Book"/>
              </a:rPr>
              <a:t>“The whole passage is tinctured with the feeling that the giving of the Law, as contrasted with the dispensation of the Messiah, was marked by distance, sternness, alienation.</a:t>
            </a:r>
            <a:r>
              <a:rPr lang="en-US" sz="2200" b="1" dirty="0" smtClean="0">
                <a:solidFill>
                  <a:srgbClr val="000000"/>
                </a:solidFill>
                <a:latin typeface="Avenir Book"/>
                <a:cs typeface="Avenir Book"/>
              </a:rPr>
              <a:t>”</a:t>
            </a:r>
          </a:p>
          <a:p>
            <a:pPr marL="0" indent="0">
              <a:buNone/>
            </a:pPr>
            <a:endParaRPr lang="en-US" sz="800" b="1" dirty="0">
              <a:solidFill>
                <a:srgbClr val="000000"/>
              </a:solidFill>
              <a:latin typeface="Avenir Book"/>
              <a:cs typeface="Avenir Book"/>
            </a:endParaRPr>
          </a:p>
          <a:p>
            <a:pPr marL="0" indent="0" algn="r">
              <a:buNone/>
            </a:pPr>
            <a:r>
              <a:rPr lang="en-US" sz="1800" b="1" dirty="0" smtClean="0">
                <a:solidFill>
                  <a:srgbClr val="000000"/>
                </a:solidFill>
                <a:latin typeface="Avenir Book"/>
                <a:cs typeface="Avenir Book"/>
              </a:rPr>
              <a:t>Pulpit Commentary</a:t>
            </a:r>
            <a:endParaRPr lang="en-US" sz="1800" b="1" dirty="0">
              <a:solidFill>
                <a:srgbClr val="000000"/>
              </a:solidFill>
              <a:latin typeface="Avenir Book"/>
              <a:cs typeface="Avenir Book"/>
            </a:endParaRPr>
          </a:p>
        </p:txBody>
      </p:sp>
      <p:sp>
        <p:nvSpPr>
          <p:cNvPr id="6" name="TextBox 5"/>
          <p:cNvSpPr txBox="1">
            <a:spLocks/>
          </p:cNvSpPr>
          <p:nvPr/>
        </p:nvSpPr>
        <p:spPr>
          <a:xfrm>
            <a:off x="5775574" y="623488"/>
            <a:ext cx="3051845" cy="615553"/>
          </a:xfrm>
          <a:prstGeom prst="rect">
            <a:avLst/>
          </a:prstGeom>
          <a:solidFill>
            <a:schemeClr val="bg1"/>
          </a:solidFill>
          <a:ln w="12700">
            <a:solidFill>
              <a:srgbClr val="FAC090"/>
            </a:solidFill>
          </a:ln>
          <a:effectLst>
            <a:glow rad="101600">
              <a:schemeClr val="tx1">
                <a:alpha val="75000"/>
              </a:schemeClr>
            </a:glow>
            <a:outerShdw blurRad="50800" dist="38100" dir="2700000" algn="tl" rotWithShape="0">
              <a:schemeClr val="tx1"/>
            </a:outerShdw>
          </a:effectLst>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2800" b="1" dirty="0" smtClean="0">
                <a:effectLst>
                  <a:outerShdw blurRad="50800" dist="38100" dir="2700000" algn="tl" rotWithShape="0">
                    <a:prstClr val="black">
                      <a:alpha val="40000"/>
                    </a:prstClr>
                  </a:outerShdw>
                </a:effectLst>
                <a:latin typeface="Avenir Book"/>
                <a:cs typeface="Avenir Book"/>
              </a:rPr>
              <a:t>Zechariah 2:10-13</a:t>
            </a:r>
            <a:endParaRPr lang="en-US" sz="2800" b="1" dirty="0">
              <a:effectLst>
                <a:outerShdw blurRad="50800" dist="38100" dir="2700000" algn="tl" rotWithShape="0">
                  <a:prstClr val="black">
                    <a:alpha val="40000"/>
                  </a:prstClr>
                </a:outerShdw>
              </a:effectLst>
              <a:latin typeface="Avenir Book"/>
              <a:cs typeface="Avenir Book"/>
            </a:endParaRPr>
          </a:p>
        </p:txBody>
      </p:sp>
      <p:sp>
        <p:nvSpPr>
          <p:cNvPr id="7" name="TextBox 6"/>
          <p:cNvSpPr txBox="1"/>
          <p:nvPr/>
        </p:nvSpPr>
        <p:spPr>
          <a:xfrm>
            <a:off x="378178" y="4072570"/>
            <a:ext cx="8438444" cy="2339102"/>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000" dirty="0" smtClean="0">
                <a:solidFill>
                  <a:schemeClr val="bg1"/>
                </a:solidFill>
                <a:latin typeface="Avenir Book"/>
                <a:cs typeface="Avenir Book"/>
              </a:rPr>
              <a:t>And </a:t>
            </a:r>
            <a:r>
              <a:rPr lang="en-US" sz="2000" dirty="0">
                <a:solidFill>
                  <a:schemeClr val="bg1"/>
                </a:solidFill>
                <a:latin typeface="Avenir Book"/>
                <a:cs typeface="Avenir Book"/>
              </a:rPr>
              <a:t>it will come about in that day that living waters will flow out of Jerusalem, half of them toward the eastern sea and the other half toward the western sea; it will be in summer as well as in winter. </a:t>
            </a:r>
            <a:r>
              <a:rPr lang="en-US" sz="2000" dirty="0" smtClean="0">
                <a:solidFill>
                  <a:schemeClr val="bg1"/>
                </a:solidFill>
                <a:latin typeface="Avenir Book"/>
                <a:cs typeface="Avenir Book"/>
              </a:rPr>
              <a:t> </a:t>
            </a:r>
            <a:r>
              <a:rPr lang="en-US" sz="2000" dirty="0">
                <a:solidFill>
                  <a:schemeClr val="bg1"/>
                </a:solidFill>
                <a:latin typeface="Avenir Book"/>
                <a:cs typeface="Avenir Book"/>
              </a:rPr>
              <a:t>And the Lord will be king over all the earth; in that day the Lord will be </a:t>
            </a:r>
            <a:r>
              <a:rPr lang="en-US" sz="2000" dirty="0" smtClean="0">
                <a:solidFill>
                  <a:schemeClr val="bg1"/>
                </a:solidFill>
                <a:latin typeface="Avenir Book"/>
                <a:cs typeface="Avenir Book"/>
              </a:rPr>
              <a:t>the only </a:t>
            </a:r>
            <a:r>
              <a:rPr lang="en-US" sz="2000" dirty="0">
                <a:solidFill>
                  <a:schemeClr val="bg1"/>
                </a:solidFill>
                <a:latin typeface="Avenir Book"/>
                <a:cs typeface="Avenir Book"/>
              </a:rPr>
              <a:t>one, and His name the only one.</a:t>
            </a:r>
            <a:r>
              <a:rPr lang="en-US" sz="2400" dirty="0">
                <a:solidFill>
                  <a:schemeClr val="bg1"/>
                </a:solidFill>
                <a:latin typeface="Avenir Book"/>
                <a:cs typeface="Avenir Book"/>
              </a:rPr>
              <a:t> </a:t>
            </a:r>
          </a:p>
          <a:p>
            <a:pPr algn="r"/>
            <a:r>
              <a:rPr lang="en-US" dirty="0" smtClean="0">
                <a:solidFill>
                  <a:schemeClr val="bg1"/>
                </a:solidFill>
                <a:latin typeface="Avenir Book"/>
                <a:cs typeface="Avenir Book"/>
              </a:rPr>
              <a:t>Zechariah 14:8-9</a:t>
            </a:r>
          </a:p>
        </p:txBody>
      </p:sp>
      <p:sp>
        <p:nvSpPr>
          <p:cNvPr id="9" name="TextBox 8"/>
          <p:cNvSpPr txBox="1"/>
          <p:nvPr/>
        </p:nvSpPr>
        <p:spPr>
          <a:xfrm>
            <a:off x="378178" y="4072570"/>
            <a:ext cx="8438444" cy="2339102"/>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000" dirty="0" smtClean="0">
                <a:solidFill>
                  <a:schemeClr val="bg1"/>
                </a:solidFill>
                <a:latin typeface="Avenir Book"/>
                <a:cs typeface="Avenir Book"/>
              </a:rPr>
              <a:t>And </a:t>
            </a:r>
            <a:r>
              <a:rPr lang="en-US" sz="2000" dirty="0">
                <a:solidFill>
                  <a:schemeClr val="bg1"/>
                </a:solidFill>
                <a:latin typeface="Avenir Book"/>
                <a:cs typeface="Avenir Book"/>
              </a:rPr>
              <a:t>it will come about in that day that living waters will flow out of Jerusalem, half of them toward the eastern sea and the other half toward the western sea; it will be in summer as well as in winter. </a:t>
            </a:r>
            <a:r>
              <a:rPr lang="en-US" sz="2000" dirty="0" smtClean="0">
                <a:solidFill>
                  <a:schemeClr val="bg1"/>
                </a:solidFill>
                <a:latin typeface="Avenir Book"/>
                <a:cs typeface="Avenir Book"/>
              </a:rPr>
              <a:t> </a:t>
            </a:r>
            <a:r>
              <a:rPr lang="en-US" sz="2000" dirty="0">
                <a:solidFill>
                  <a:srgbClr val="FFFF00"/>
                </a:solidFill>
                <a:latin typeface="Avenir Book"/>
                <a:cs typeface="Avenir Book"/>
              </a:rPr>
              <a:t>And the Lord will be king over all the earth; </a:t>
            </a:r>
            <a:r>
              <a:rPr lang="en-US" sz="2000" b="1" dirty="0">
                <a:solidFill>
                  <a:srgbClr val="FFFF00"/>
                </a:solidFill>
                <a:latin typeface="Avenir Book"/>
                <a:cs typeface="Avenir Book"/>
              </a:rPr>
              <a:t>in that day </a:t>
            </a:r>
            <a:r>
              <a:rPr lang="en-US" sz="2000" b="1" dirty="0">
                <a:solidFill>
                  <a:srgbClr val="FFFF00"/>
                </a:solidFill>
                <a:effectLst>
                  <a:outerShdw blurRad="50800" dist="38100" dir="2700000" algn="tl" rotWithShape="0">
                    <a:prstClr val="black">
                      <a:alpha val="40000"/>
                    </a:prstClr>
                  </a:outerShdw>
                </a:effectLst>
                <a:latin typeface="Avenir Book"/>
                <a:cs typeface="Avenir Book"/>
              </a:rPr>
              <a:t>the Lord will be </a:t>
            </a:r>
            <a:r>
              <a:rPr lang="en-US" sz="2000" b="1" dirty="0" smtClean="0">
                <a:solidFill>
                  <a:srgbClr val="FFFF00"/>
                </a:solidFill>
                <a:effectLst>
                  <a:outerShdw blurRad="50800" dist="38100" dir="2700000" algn="tl" rotWithShape="0">
                    <a:prstClr val="black">
                      <a:alpha val="40000"/>
                    </a:prstClr>
                  </a:outerShdw>
                </a:effectLst>
                <a:latin typeface="Avenir Book"/>
                <a:cs typeface="Avenir Book"/>
              </a:rPr>
              <a:t>the </a:t>
            </a:r>
            <a:r>
              <a:rPr lang="en-US" sz="2000" b="1" u="sng" dirty="0" smtClean="0">
                <a:solidFill>
                  <a:srgbClr val="FFFF00"/>
                </a:solidFill>
                <a:effectLst>
                  <a:outerShdw blurRad="50800" dist="38100" dir="2700000" algn="tl" rotWithShape="0">
                    <a:prstClr val="black">
                      <a:alpha val="40000"/>
                    </a:prstClr>
                  </a:outerShdw>
                </a:effectLst>
                <a:latin typeface="Avenir Book"/>
                <a:cs typeface="Avenir Book"/>
              </a:rPr>
              <a:t>only </a:t>
            </a:r>
            <a:r>
              <a:rPr lang="en-US" sz="2000" b="1" u="sng" dirty="0">
                <a:solidFill>
                  <a:srgbClr val="FFFF00"/>
                </a:solidFill>
                <a:effectLst>
                  <a:outerShdw blurRad="50800" dist="38100" dir="2700000" algn="tl" rotWithShape="0">
                    <a:prstClr val="black">
                      <a:alpha val="40000"/>
                    </a:prstClr>
                  </a:outerShdw>
                </a:effectLst>
                <a:latin typeface="Avenir Book"/>
                <a:cs typeface="Avenir Book"/>
              </a:rPr>
              <a:t>one</a:t>
            </a:r>
            <a:r>
              <a:rPr lang="en-US" sz="2000" b="1" dirty="0">
                <a:solidFill>
                  <a:srgbClr val="FFFF00"/>
                </a:solidFill>
                <a:effectLst>
                  <a:outerShdw blurRad="50800" dist="38100" dir="2700000" algn="tl" rotWithShape="0">
                    <a:prstClr val="black">
                      <a:alpha val="40000"/>
                    </a:prstClr>
                  </a:outerShdw>
                </a:effectLst>
                <a:latin typeface="Avenir Book"/>
                <a:cs typeface="Avenir Book"/>
              </a:rPr>
              <a:t>, and His name the </a:t>
            </a:r>
            <a:r>
              <a:rPr lang="en-US" sz="2000" b="1" u="sng" dirty="0">
                <a:solidFill>
                  <a:srgbClr val="FFFF00"/>
                </a:solidFill>
                <a:effectLst>
                  <a:outerShdw blurRad="50800" dist="38100" dir="2700000" algn="tl" rotWithShape="0">
                    <a:prstClr val="black">
                      <a:alpha val="40000"/>
                    </a:prstClr>
                  </a:outerShdw>
                </a:effectLst>
                <a:latin typeface="Avenir Book"/>
                <a:cs typeface="Avenir Book"/>
              </a:rPr>
              <a:t>only one</a:t>
            </a:r>
            <a:r>
              <a:rPr lang="en-US" sz="2000" b="1" dirty="0">
                <a:solidFill>
                  <a:srgbClr val="FFFF00"/>
                </a:solidFill>
                <a:effectLst>
                  <a:outerShdw blurRad="50800" dist="38100" dir="2700000" algn="tl" rotWithShape="0">
                    <a:prstClr val="black">
                      <a:alpha val="40000"/>
                    </a:prstClr>
                  </a:outerShdw>
                </a:effectLst>
                <a:latin typeface="Avenir Book"/>
                <a:cs typeface="Avenir Book"/>
              </a:rPr>
              <a:t>.</a:t>
            </a:r>
            <a:r>
              <a:rPr lang="en-US" sz="2400" b="1" dirty="0">
                <a:solidFill>
                  <a:srgbClr val="FFFF00"/>
                </a:solidFill>
                <a:effectLst>
                  <a:outerShdw blurRad="50800" dist="38100" dir="2700000" algn="tl" rotWithShape="0">
                    <a:prstClr val="black">
                      <a:alpha val="40000"/>
                    </a:prstClr>
                  </a:outerShdw>
                </a:effectLst>
                <a:latin typeface="Avenir Book"/>
                <a:cs typeface="Avenir Book"/>
              </a:rPr>
              <a:t> </a:t>
            </a:r>
          </a:p>
          <a:p>
            <a:pPr algn="r"/>
            <a:r>
              <a:rPr lang="en-US" dirty="0" smtClean="0">
                <a:solidFill>
                  <a:schemeClr val="bg1"/>
                </a:solidFill>
                <a:latin typeface="Avenir Book"/>
                <a:cs typeface="Avenir Book"/>
              </a:rPr>
              <a:t>Zechariah 14:8-9</a:t>
            </a:r>
          </a:p>
        </p:txBody>
      </p:sp>
    </p:spTree>
    <p:extLst>
      <p:ext uri="{BB962C8B-B14F-4D97-AF65-F5344CB8AC3E}">
        <p14:creationId xmlns:p14="http://schemas.microsoft.com/office/powerpoint/2010/main" val="15281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ppt_h*1.125000"/>
                                          </p:val>
                                        </p:tav>
                                        <p:tav tm="100000">
                                          <p:val>
                                            <p:strVal val="#ppt_y"/>
                                          </p:val>
                                        </p:tav>
                                      </p:tavLst>
                                    </p:anim>
                                    <p:animEffect transition="in" filter="wipe(up)">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xit" presetSubtype="4" fill="hold" grpId="1" nodeType="clickEffect">
                                  <p:stCondLst>
                                    <p:cond delay="0"/>
                                  </p:stCondLst>
                                  <p:childTnLst>
                                    <p:anim calcmode="lin" valueType="num">
                                      <p:cBhvr additive="base">
                                        <p:cTn id="20" dur="500"/>
                                        <p:tgtEl>
                                          <p:spTgt spid="6"/>
                                        </p:tgtEl>
                                        <p:attrNameLst>
                                          <p:attrName>ppt_y</p:attrName>
                                        </p:attrNameLst>
                                      </p:cBhvr>
                                      <p:tavLst>
                                        <p:tav tm="0">
                                          <p:val>
                                            <p:strVal val="#ppt_y"/>
                                          </p:val>
                                        </p:tav>
                                        <p:tav tm="100000">
                                          <p:val>
                                            <p:strVal val="#ppt_y+#ppt_h*1.125000"/>
                                          </p:val>
                                        </p:tav>
                                      </p:tavLst>
                                    </p:anim>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9"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1" nodeType="clickEffect">
                                  <p:stCondLst>
                                    <p:cond delay="0"/>
                                  </p:stCondLst>
                                  <p:childTnLst>
                                    <p:animEffect transition="out" filter="dissolve">
                                      <p:cBhvr>
                                        <p:cTn id="34" dur="1000"/>
                                        <p:tgtEl>
                                          <p:spTgt spid="7"/>
                                        </p:tgtEl>
                                      </p:cBhvr>
                                    </p:animEffect>
                                    <p:set>
                                      <p:cBhvr>
                                        <p:cTn id="35" dur="1" fill="hold">
                                          <p:stCondLst>
                                            <p:cond delay="999"/>
                                          </p:stCondLst>
                                        </p:cTn>
                                        <p:tgtEl>
                                          <p:spTgt spid="7"/>
                                        </p:tgtEl>
                                        <p:attrNameLst>
                                          <p:attrName>style.visibility</p:attrName>
                                        </p:attrNameLst>
                                      </p:cBhvr>
                                      <p:to>
                                        <p:strVal val="hidden"/>
                                      </p:to>
                                    </p:set>
                                  </p:childTnLst>
                                </p:cTn>
                              </p:par>
                              <p:par>
                                <p:cTn id="36" presetID="9" presetClass="exit" presetSubtype="0" fill="hold" grpId="1" nodeType="withEffect">
                                  <p:stCondLst>
                                    <p:cond delay="0"/>
                                  </p:stCondLst>
                                  <p:childTnLst>
                                    <p:animEffect transition="out" filter="dissolve">
                                      <p:cBhvr>
                                        <p:cTn id="37" dur="1000"/>
                                        <p:tgtEl>
                                          <p:spTgt spid="9"/>
                                        </p:tgtEl>
                                      </p:cBhvr>
                                    </p:animEffect>
                                    <p:set>
                                      <p:cBhvr>
                                        <p:cTn id="38"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3:19-22</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39615"/>
            <a:ext cx="8720665" cy="458587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19</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Why the Law then? It was added because of transgressions, having been ordained through angels by the agency of a mediator, until the seed should come to whom the promise had been made.</a:t>
            </a:r>
            <a:r>
              <a:rPr lang="en-US" sz="2600" baseline="30000" dirty="0">
                <a:solidFill>
                  <a:srgbClr val="FAC090"/>
                </a:solidFill>
                <a:latin typeface="Avenir Book"/>
                <a:cs typeface="Avenir Book"/>
              </a:rPr>
              <a:t>20 </a:t>
            </a:r>
            <a:r>
              <a:rPr lang="en-US" sz="2600" dirty="0">
                <a:solidFill>
                  <a:srgbClr val="FAC090"/>
                </a:solidFill>
                <a:latin typeface="Avenir Book"/>
                <a:cs typeface="Avenir Book"/>
              </a:rPr>
              <a:t>Now a mediator is not for one party only; whereas God is only one.</a:t>
            </a:r>
            <a:r>
              <a:rPr lang="en-US" sz="2600" baseline="30000" dirty="0">
                <a:solidFill>
                  <a:srgbClr val="FAC090"/>
                </a:solidFill>
                <a:effectLst>
                  <a:glow rad="101600">
                    <a:schemeClr val="accent6">
                      <a:satMod val="175000"/>
                      <a:alpha val="40000"/>
                    </a:schemeClr>
                  </a:glow>
                </a:effectLst>
                <a:latin typeface="Avenir Book"/>
                <a:cs typeface="Avenir Book"/>
              </a:rPr>
              <a:t>21</a:t>
            </a:r>
            <a:r>
              <a:rPr lang="en-US" sz="2600" dirty="0">
                <a:solidFill>
                  <a:srgbClr val="FAC090"/>
                </a:solidFill>
                <a:effectLst>
                  <a:glow rad="101600">
                    <a:schemeClr val="accent6">
                      <a:satMod val="175000"/>
                      <a:alpha val="40000"/>
                    </a:schemeClr>
                  </a:glow>
                </a:effectLst>
                <a:latin typeface="Avenir Book"/>
                <a:cs typeface="Avenir Book"/>
              </a:rPr>
              <a:t> Is the Law then contrary to the promises of God? May it never be! For if a law had been given which was able to impart life, then righteousness would indeed have been based on law.</a:t>
            </a:r>
            <a:r>
              <a:rPr lang="en-US" sz="2600" baseline="30000" dirty="0">
                <a:solidFill>
                  <a:srgbClr val="FAC090"/>
                </a:solidFill>
                <a:latin typeface="Avenir Book"/>
                <a:cs typeface="Avenir Book"/>
              </a:rPr>
              <a:t>22</a:t>
            </a:r>
            <a:r>
              <a:rPr lang="en-US" sz="2600" dirty="0">
                <a:solidFill>
                  <a:srgbClr val="FAC090"/>
                </a:solidFill>
                <a:latin typeface="Avenir Book"/>
                <a:cs typeface="Avenir Book"/>
              </a:rPr>
              <a:t> But the Scripture has shut up all men under sin, that the promise by faith in Jesus Christ might be given to those who believe. </a:t>
            </a:r>
          </a:p>
        </p:txBody>
      </p:sp>
    </p:spTree>
    <p:extLst>
      <p:ext uri="{BB962C8B-B14F-4D97-AF65-F5344CB8AC3E}">
        <p14:creationId xmlns:p14="http://schemas.microsoft.com/office/powerpoint/2010/main" val="395552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3:19-22</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39615"/>
            <a:ext cx="8720665" cy="458587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19</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Why the Law then? It was added because of transgressions, having been ordained through angels by the agency of a mediator, until the seed should come to whom the promise had been made.</a:t>
            </a:r>
            <a:r>
              <a:rPr lang="en-US" sz="2600" baseline="30000" dirty="0">
                <a:solidFill>
                  <a:srgbClr val="FAC090"/>
                </a:solidFill>
                <a:latin typeface="Avenir Book"/>
                <a:cs typeface="Avenir Book"/>
              </a:rPr>
              <a:t>20 </a:t>
            </a:r>
            <a:r>
              <a:rPr lang="en-US" sz="2600" dirty="0">
                <a:solidFill>
                  <a:srgbClr val="FAC090"/>
                </a:solidFill>
                <a:latin typeface="Avenir Book"/>
                <a:cs typeface="Avenir Book"/>
              </a:rPr>
              <a:t>Now a mediator is not for one party only; whereas God is only one.</a:t>
            </a:r>
            <a:r>
              <a:rPr lang="en-US" sz="2600" baseline="30000" dirty="0">
                <a:solidFill>
                  <a:srgbClr val="FAC090"/>
                </a:solidFill>
                <a:latin typeface="Avenir Book"/>
                <a:cs typeface="Avenir Book"/>
              </a:rPr>
              <a:t>21</a:t>
            </a:r>
            <a:r>
              <a:rPr lang="en-US" sz="2600" dirty="0">
                <a:solidFill>
                  <a:srgbClr val="FAC090"/>
                </a:solidFill>
                <a:latin typeface="Avenir Book"/>
                <a:cs typeface="Avenir Book"/>
              </a:rPr>
              <a:t> Is the Law then contrary to the promises of God? May it never be! For if a law had been given which was able to impart life, then righteousness would indeed have been based on law.</a:t>
            </a:r>
            <a:r>
              <a:rPr lang="en-US" sz="2600" baseline="30000" dirty="0">
                <a:solidFill>
                  <a:srgbClr val="FAC090"/>
                </a:solidFill>
                <a:effectLst>
                  <a:glow rad="101600">
                    <a:schemeClr val="accent6">
                      <a:satMod val="175000"/>
                      <a:alpha val="40000"/>
                    </a:schemeClr>
                  </a:glow>
                </a:effectLst>
                <a:latin typeface="Avenir Book"/>
                <a:cs typeface="Avenir Book"/>
              </a:rPr>
              <a:t>22</a:t>
            </a:r>
            <a:r>
              <a:rPr lang="en-US" sz="2600" dirty="0">
                <a:solidFill>
                  <a:srgbClr val="FAC090"/>
                </a:solidFill>
                <a:effectLst>
                  <a:glow rad="101600">
                    <a:schemeClr val="accent6">
                      <a:satMod val="175000"/>
                      <a:alpha val="40000"/>
                    </a:schemeClr>
                  </a:glow>
                </a:effectLst>
                <a:latin typeface="Avenir Book"/>
                <a:cs typeface="Avenir Book"/>
              </a:rPr>
              <a:t> But the Scripture has shut up all men under sin, that the promise by faith in Jesus Christ might be given to those who believe. </a:t>
            </a:r>
          </a:p>
        </p:txBody>
      </p:sp>
      <p:sp>
        <p:nvSpPr>
          <p:cNvPr id="6" name="TextBox 5"/>
          <p:cNvSpPr txBox="1"/>
          <p:nvPr/>
        </p:nvSpPr>
        <p:spPr>
          <a:xfrm>
            <a:off x="365478" y="2184713"/>
            <a:ext cx="8438444" cy="2215991"/>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…having </a:t>
            </a:r>
            <a:r>
              <a:rPr lang="en-US" sz="2400" dirty="0">
                <a:solidFill>
                  <a:schemeClr val="bg1"/>
                </a:solidFill>
                <a:latin typeface="Avenir Book"/>
                <a:cs typeface="Avenir Book"/>
              </a:rPr>
              <a:t>canceled out the certificate of debt consisting of decrees against us and which was hostile to us; and He has taken it out of the way, having nailed it to the cross</a:t>
            </a:r>
            <a:r>
              <a:rPr lang="en-US" sz="2400" dirty="0" smtClean="0">
                <a:solidFill>
                  <a:schemeClr val="bg1"/>
                </a:solidFill>
                <a:latin typeface="Avenir Book"/>
                <a:cs typeface="Avenir Book"/>
              </a:rPr>
              <a:t>.</a:t>
            </a:r>
          </a:p>
          <a:p>
            <a:r>
              <a:rPr lang="en-US" sz="2400" dirty="0" smtClean="0">
                <a:solidFill>
                  <a:schemeClr val="bg1"/>
                </a:solidFill>
                <a:latin typeface="Avenir Book"/>
                <a:cs typeface="Avenir Book"/>
              </a:rPr>
              <a:t> </a:t>
            </a:r>
            <a:endParaRPr lang="en-US" sz="2400" dirty="0">
              <a:solidFill>
                <a:schemeClr val="bg1"/>
              </a:solidFill>
              <a:latin typeface="Avenir Book"/>
              <a:cs typeface="Avenir Book"/>
            </a:endParaRPr>
          </a:p>
          <a:p>
            <a:pPr algn="r"/>
            <a:r>
              <a:rPr lang="en-US" dirty="0" smtClean="0">
                <a:solidFill>
                  <a:schemeClr val="bg1"/>
                </a:solidFill>
                <a:latin typeface="Avenir Book"/>
                <a:cs typeface="Avenir Book"/>
              </a:rPr>
              <a:t>Colossians 2:14</a:t>
            </a:r>
          </a:p>
        </p:txBody>
      </p:sp>
      <p:sp>
        <p:nvSpPr>
          <p:cNvPr id="7" name="TextBox 6"/>
          <p:cNvSpPr txBox="1"/>
          <p:nvPr/>
        </p:nvSpPr>
        <p:spPr>
          <a:xfrm>
            <a:off x="365478" y="2184713"/>
            <a:ext cx="8438444" cy="2215991"/>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400" dirty="0" smtClean="0">
                <a:solidFill>
                  <a:schemeClr val="bg1"/>
                </a:solidFill>
                <a:latin typeface="Avenir Book"/>
                <a:cs typeface="Avenir Book"/>
              </a:rPr>
              <a:t>…having </a:t>
            </a:r>
            <a:r>
              <a:rPr lang="en-US" sz="2400" dirty="0">
                <a:solidFill>
                  <a:schemeClr val="bg1"/>
                </a:solidFill>
                <a:latin typeface="Avenir Book"/>
                <a:cs typeface="Avenir Book"/>
              </a:rPr>
              <a:t>canceled out </a:t>
            </a:r>
            <a:r>
              <a:rPr lang="en-US" sz="2400" b="1" dirty="0">
                <a:solidFill>
                  <a:srgbClr val="FFFF00"/>
                </a:solidFill>
                <a:latin typeface="Avenir Book"/>
                <a:cs typeface="Avenir Book"/>
              </a:rPr>
              <a:t>the certificate of debt consisting of decrees</a:t>
            </a:r>
            <a:r>
              <a:rPr lang="en-US" sz="2400" dirty="0">
                <a:solidFill>
                  <a:schemeClr val="bg1"/>
                </a:solidFill>
                <a:latin typeface="Avenir Book"/>
                <a:cs typeface="Avenir Book"/>
              </a:rPr>
              <a:t> against us and which was hostile to us; and He has taken it out of the way, having nailed it to the cross</a:t>
            </a:r>
            <a:r>
              <a:rPr lang="en-US" sz="2400" dirty="0" smtClean="0">
                <a:solidFill>
                  <a:schemeClr val="bg1"/>
                </a:solidFill>
                <a:latin typeface="Avenir Book"/>
                <a:cs typeface="Avenir Book"/>
              </a:rPr>
              <a:t>.</a:t>
            </a:r>
          </a:p>
          <a:p>
            <a:r>
              <a:rPr lang="en-US" sz="2400" dirty="0" smtClean="0">
                <a:solidFill>
                  <a:schemeClr val="bg1"/>
                </a:solidFill>
                <a:latin typeface="Avenir Book"/>
                <a:cs typeface="Avenir Book"/>
              </a:rPr>
              <a:t> </a:t>
            </a:r>
            <a:endParaRPr lang="en-US" sz="2400" dirty="0">
              <a:solidFill>
                <a:schemeClr val="bg1"/>
              </a:solidFill>
              <a:latin typeface="Avenir Book"/>
              <a:cs typeface="Avenir Book"/>
            </a:endParaRPr>
          </a:p>
          <a:p>
            <a:pPr algn="r"/>
            <a:r>
              <a:rPr lang="en-US" dirty="0" smtClean="0">
                <a:solidFill>
                  <a:schemeClr val="bg1"/>
                </a:solidFill>
                <a:latin typeface="Avenir Book"/>
                <a:cs typeface="Avenir Book"/>
              </a:rPr>
              <a:t>Colossians 2:14</a:t>
            </a:r>
          </a:p>
        </p:txBody>
      </p:sp>
      <p:sp>
        <p:nvSpPr>
          <p:cNvPr id="9" name="TextBox 8"/>
          <p:cNvSpPr txBox="1">
            <a:spLocks/>
          </p:cNvSpPr>
          <p:nvPr/>
        </p:nvSpPr>
        <p:spPr>
          <a:xfrm>
            <a:off x="233965" y="5386822"/>
            <a:ext cx="3467065" cy="707886"/>
          </a:xfrm>
          <a:prstGeom prst="rect">
            <a:avLst/>
          </a:prstGeom>
          <a:solidFill>
            <a:schemeClr val="tx2">
              <a:lumMod val="50000"/>
              <a:alpha val="80000"/>
            </a:schemeClr>
          </a:solidFill>
          <a:ln w="12700">
            <a:noFill/>
          </a:ln>
        </p:spPr>
        <p:txBody>
          <a:bodyPr wrap="none" lIns="0" tIns="45720" rIns="0" bIns="45720" rtlCol="0" anchor="ctr" anchorCtr="0">
            <a:spAutoFit/>
            <a:scene3d>
              <a:camera prst="orthographicFront"/>
              <a:lightRig rig="threePt" dir="t"/>
            </a:scene3d>
            <a:sp3d extrusionH="57150">
              <a:bevelT w="38100" h="38100" prst="convex"/>
            </a:sp3d>
          </a:bodyPr>
          <a:lstStyle/>
          <a:p>
            <a:pPr algn="ctr"/>
            <a:r>
              <a:rPr lang="en-US" sz="4000" dirty="0">
                <a:solidFill>
                  <a:schemeClr val="accent6">
                    <a:lumMod val="60000"/>
                    <a:lumOff val="40000"/>
                  </a:schemeClr>
                </a:solidFill>
                <a:effectLst>
                  <a:glow rad="139700">
                    <a:schemeClr val="accent6">
                      <a:satMod val="175000"/>
                      <a:alpha val="40000"/>
                    </a:schemeClr>
                  </a:glow>
                  <a:outerShdw blurRad="50800" dist="38100" dir="2700000" algn="tl" rotWithShape="0">
                    <a:prstClr val="black">
                      <a:alpha val="40000"/>
                    </a:prstClr>
                  </a:outerShdw>
                </a:effectLst>
                <a:latin typeface="Avenir Book"/>
                <a:cs typeface="Avenir Book"/>
              </a:rPr>
              <a:t>m</a:t>
            </a:r>
            <a:r>
              <a:rPr lang="en-US" sz="4000" dirty="0" smtClean="0">
                <a:solidFill>
                  <a:schemeClr val="accent6">
                    <a:lumMod val="60000"/>
                    <a:lumOff val="40000"/>
                  </a:schemeClr>
                </a:solidFill>
                <a:effectLst>
                  <a:glow rad="139700">
                    <a:schemeClr val="accent6">
                      <a:satMod val="175000"/>
                      <a:alpha val="40000"/>
                    </a:schemeClr>
                  </a:glow>
                  <a:outerShdw blurRad="50800" dist="38100" dir="2700000" algn="tl" rotWithShape="0">
                    <a:prstClr val="black">
                      <a:alpha val="40000"/>
                    </a:prstClr>
                  </a:outerShdw>
                </a:effectLst>
                <a:latin typeface="Avenir Book"/>
                <a:cs typeface="Avenir Book"/>
              </a:rPr>
              <a:t>ight be given</a:t>
            </a:r>
            <a:endParaRPr lang="en-US" sz="4000" dirty="0">
              <a:solidFill>
                <a:schemeClr val="bg2">
                  <a:lumMod val="75000"/>
                </a:schemeClr>
              </a:solidFill>
              <a:effectLst>
                <a:glow rad="1397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
        <p:nvSpPr>
          <p:cNvPr id="10" name="TextBox 9"/>
          <p:cNvSpPr txBox="1">
            <a:spLocks/>
          </p:cNvSpPr>
          <p:nvPr/>
        </p:nvSpPr>
        <p:spPr>
          <a:xfrm>
            <a:off x="3788107" y="4545149"/>
            <a:ext cx="3216783" cy="769441"/>
          </a:xfrm>
          <a:prstGeom prst="rect">
            <a:avLst/>
          </a:prstGeom>
          <a:solidFill>
            <a:schemeClr val="tx2">
              <a:lumMod val="50000"/>
              <a:alpha val="80000"/>
            </a:schemeClr>
          </a:solidFill>
          <a:ln w="12700">
            <a:noFill/>
          </a:ln>
        </p:spPr>
        <p:txBody>
          <a:bodyPr wrap="none" lIns="0" tIns="45720" rIns="0" bIns="45720" rtlCol="0" anchor="ctr" anchorCtr="0">
            <a:spAutoFit/>
            <a:scene3d>
              <a:camera prst="orthographicFront"/>
              <a:lightRig rig="threePt" dir="t"/>
            </a:scene3d>
            <a:sp3d extrusionH="57150">
              <a:bevelT w="38100" h="38100" prst="convex"/>
            </a:sp3d>
          </a:bodyPr>
          <a:lstStyle/>
          <a:p>
            <a:pPr algn="ctr"/>
            <a:r>
              <a:rPr lang="en-US" sz="4400" dirty="0" smtClean="0">
                <a:solidFill>
                  <a:schemeClr val="accent6">
                    <a:lumMod val="60000"/>
                    <a:lumOff val="40000"/>
                  </a:schemeClr>
                </a:solidFill>
                <a:effectLst>
                  <a:glow rad="139700">
                    <a:schemeClr val="accent6">
                      <a:satMod val="175000"/>
                      <a:alpha val="40000"/>
                    </a:schemeClr>
                  </a:glow>
                  <a:outerShdw blurRad="50800" dist="38100" dir="2700000" algn="tl" rotWithShape="0">
                    <a:prstClr val="black">
                      <a:alpha val="40000"/>
                    </a:prstClr>
                  </a:outerShdw>
                </a:effectLst>
                <a:latin typeface="Avenir Book"/>
                <a:cs typeface="Avenir Book"/>
              </a:rPr>
              <a:t>the Scripture    </a:t>
            </a:r>
            <a:endParaRPr lang="en-US" sz="4400" dirty="0">
              <a:solidFill>
                <a:schemeClr val="bg2">
                  <a:lumMod val="75000"/>
                </a:schemeClr>
              </a:solidFill>
              <a:effectLst>
                <a:glow rad="1397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
        <p:nvSpPr>
          <p:cNvPr id="11" name="TextBox 10"/>
          <p:cNvSpPr txBox="1"/>
          <p:nvPr/>
        </p:nvSpPr>
        <p:spPr>
          <a:xfrm>
            <a:off x="378178" y="2953217"/>
            <a:ext cx="8438444" cy="1846659"/>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400" dirty="0" smtClean="0">
                <a:solidFill>
                  <a:schemeClr val="bg1"/>
                </a:solidFill>
                <a:latin typeface="Avenir Book"/>
                <a:cs typeface="Avenir Book"/>
              </a:rPr>
              <a:t>For </a:t>
            </a:r>
            <a:r>
              <a:rPr lang="en-US" sz="2400" dirty="0">
                <a:solidFill>
                  <a:schemeClr val="bg1"/>
                </a:solidFill>
                <a:latin typeface="Avenir Book"/>
                <a:cs typeface="Avenir Book"/>
              </a:rPr>
              <a:t>the wages of sin is death, but the free gift of God is eternal life in Christ Jesus our Lord. </a:t>
            </a:r>
          </a:p>
          <a:p>
            <a:r>
              <a:rPr lang="en-US" sz="2400" dirty="0" smtClean="0">
                <a:solidFill>
                  <a:schemeClr val="bg1"/>
                </a:solidFill>
                <a:latin typeface="Avenir Book"/>
                <a:cs typeface="Avenir Book"/>
              </a:rPr>
              <a:t> </a:t>
            </a:r>
            <a:endParaRPr lang="en-US" sz="2400" dirty="0">
              <a:solidFill>
                <a:schemeClr val="bg1"/>
              </a:solidFill>
              <a:latin typeface="Avenir Book"/>
              <a:cs typeface="Avenir Book"/>
            </a:endParaRPr>
          </a:p>
          <a:p>
            <a:pPr algn="r"/>
            <a:r>
              <a:rPr lang="en-US" dirty="0" smtClean="0">
                <a:solidFill>
                  <a:schemeClr val="bg1"/>
                </a:solidFill>
                <a:latin typeface="Avenir Book"/>
                <a:cs typeface="Avenir Book"/>
              </a:rPr>
              <a:t>Romans 6:23</a:t>
            </a:r>
          </a:p>
        </p:txBody>
      </p:sp>
      <p:sp>
        <p:nvSpPr>
          <p:cNvPr id="12" name="TextBox 11"/>
          <p:cNvSpPr txBox="1"/>
          <p:nvPr/>
        </p:nvSpPr>
        <p:spPr>
          <a:xfrm>
            <a:off x="378178" y="2953217"/>
            <a:ext cx="8438444" cy="1846659"/>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400" dirty="0" smtClean="0">
                <a:solidFill>
                  <a:schemeClr val="bg1"/>
                </a:solidFill>
                <a:latin typeface="Avenir Book"/>
                <a:cs typeface="Avenir Book"/>
              </a:rPr>
              <a:t>For </a:t>
            </a:r>
            <a:r>
              <a:rPr lang="en-US" sz="2400" dirty="0">
                <a:solidFill>
                  <a:schemeClr val="bg1"/>
                </a:solidFill>
                <a:latin typeface="Avenir Book"/>
                <a:cs typeface="Avenir Book"/>
              </a:rPr>
              <a:t>the wages of sin is death, but </a:t>
            </a:r>
            <a:r>
              <a:rPr lang="en-US" sz="2400" b="1" dirty="0">
                <a:solidFill>
                  <a:srgbClr val="FFFF00"/>
                </a:solidFill>
                <a:latin typeface="Avenir Book"/>
                <a:cs typeface="Avenir Book"/>
              </a:rPr>
              <a:t>the free gift </a:t>
            </a:r>
            <a:r>
              <a:rPr lang="en-US" sz="2400" dirty="0">
                <a:solidFill>
                  <a:schemeClr val="bg1"/>
                </a:solidFill>
                <a:latin typeface="Avenir Book"/>
                <a:cs typeface="Avenir Book"/>
              </a:rPr>
              <a:t>of God is eternal life in Christ Jesus our Lord. </a:t>
            </a:r>
          </a:p>
          <a:p>
            <a:r>
              <a:rPr lang="en-US" sz="2400" dirty="0" smtClean="0">
                <a:solidFill>
                  <a:schemeClr val="bg1"/>
                </a:solidFill>
                <a:latin typeface="Avenir Book"/>
                <a:cs typeface="Avenir Book"/>
              </a:rPr>
              <a:t> </a:t>
            </a:r>
            <a:endParaRPr lang="en-US" sz="2400" dirty="0">
              <a:solidFill>
                <a:schemeClr val="bg1"/>
              </a:solidFill>
              <a:latin typeface="Avenir Book"/>
              <a:cs typeface="Avenir Book"/>
            </a:endParaRPr>
          </a:p>
          <a:p>
            <a:pPr algn="r"/>
            <a:r>
              <a:rPr lang="en-US" dirty="0" smtClean="0">
                <a:solidFill>
                  <a:schemeClr val="bg1"/>
                </a:solidFill>
                <a:latin typeface="Avenir Book"/>
                <a:cs typeface="Avenir Book"/>
              </a:rPr>
              <a:t>Romans 6:23</a:t>
            </a:r>
          </a:p>
        </p:txBody>
      </p:sp>
      <p:sp>
        <p:nvSpPr>
          <p:cNvPr id="13" name="TextBox 12"/>
          <p:cNvSpPr txBox="1">
            <a:spLocks/>
          </p:cNvSpPr>
          <p:nvPr/>
        </p:nvSpPr>
        <p:spPr>
          <a:xfrm>
            <a:off x="3395349" y="4994779"/>
            <a:ext cx="2725836" cy="707886"/>
          </a:xfrm>
          <a:prstGeom prst="rect">
            <a:avLst/>
          </a:prstGeom>
          <a:solidFill>
            <a:schemeClr val="tx2">
              <a:lumMod val="50000"/>
              <a:alpha val="80000"/>
            </a:schemeClr>
          </a:solidFill>
          <a:ln w="12700">
            <a:noFill/>
          </a:ln>
        </p:spPr>
        <p:txBody>
          <a:bodyPr wrap="none" lIns="0" tIns="45720" rIns="0" bIns="45720" rtlCol="0" anchor="ctr" anchorCtr="0">
            <a:spAutoFit/>
            <a:scene3d>
              <a:camera prst="orthographicFront"/>
              <a:lightRig rig="threePt" dir="t"/>
            </a:scene3d>
            <a:sp3d extrusionH="57150">
              <a:bevelT w="38100" h="38100" prst="convex"/>
            </a:sp3d>
          </a:bodyPr>
          <a:lstStyle/>
          <a:p>
            <a:pPr algn="ctr"/>
            <a:r>
              <a:rPr lang="en-US" sz="4000" dirty="0">
                <a:solidFill>
                  <a:schemeClr val="accent6">
                    <a:lumMod val="60000"/>
                    <a:lumOff val="40000"/>
                  </a:schemeClr>
                </a:solidFill>
                <a:effectLst>
                  <a:glow rad="139700">
                    <a:schemeClr val="accent6">
                      <a:satMod val="175000"/>
                      <a:alpha val="40000"/>
                    </a:schemeClr>
                  </a:glow>
                  <a:outerShdw blurRad="50800" dist="38100" dir="2700000" algn="tl" rotWithShape="0">
                    <a:prstClr val="black">
                      <a:alpha val="40000"/>
                    </a:prstClr>
                  </a:outerShdw>
                </a:effectLst>
                <a:latin typeface="Avenir Book"/>
                <a:cs typeface="Avenir Book"/>
              </a:rPr>
              <a:t>t</a:t>
            </a:r>
            <a:r>
              <a:rPr lang="en-US" sz="4000" dirty="0" smtClean="0">
                <a:solidFill>
                  <a:schemeClr val="accent6">
                    <a:lumMod val="60000"/>
                    <a:lumOff val="40000"/>
                  </a:schemeClr>
                </a:solidFill>
                <a:effectLst>
                  <a:glow rad="139700">
                    <a:schemeClr val="accent6">
                      <a:satMod val="175000"/>
                      <a:alpha val="40000"/>
                    </a:schemeClr>
                  </a:glow>
                  <a:outerShdw blurRad="50800" dist="38100" dir="2700000" algn="tl" rotWithShape="0">
                    <a:prstClr val="black">
                      <a:alpha val="40000"/>
                    </a:prstClr>
                  </a:outerShdw>
                </a:effectLst>
                <a:latin typeface="Avenir Book"/>
                <a:cs typeface="Avenir Book"/>
              </a:rPr>
              <a:t>he promise</a:t>
            </a:r>
            <a:endParaRPr lang="en-US" sz="4000" dirty="0">
              <a:solidFill>
                <a:schemeClr val="bg2">
                  <a:lumMod val="75000"/>
                </a:schemeClr>
              </a:solidFill>
              <a:effectLst>
                <a:glow rad="1397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428149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1000"/>
                                        <p:tgtEl>
                                          <p:spTgt spid="6"/>
                                        </p:tgtEl>
                                      </p:cBhvr>
                                    </p:animEffect>
                                    <p:set>
                                      <p:cBhvr>
                                        <p:cTn id="23" dur="1" fill="hold">
                                          <p:stCondLst>
                                            <p:cond delay="999"/>
                                          </p:stCondLst>
                                        </p:cTn>
                                        <p:tgtEl>
                                          <p:spTgt spid="6"/>
                                        </p:tgtEl>
                                        <p:attrNameLst>
                                          <p:attrName>style.visibility</p:attrName>
                                        </p:attrNameLst>
                                      </p:cBhvr>
                                      <p:to>
                                        <p:strVal val="hidden"/>
                                      </p:to>
                                    </p:set>
                                  </p:childTnLst>
                                </p:cTn>
                              </p:par>
                              <p:par>
                                <p:cTn id="24" presetID="9" presetClass="exit" presetSubtype="0" fill="hold" grpId="1" nodeType="withEffect">
                                  <p:stCondLst>
                                    <p:cond delay="0"/>
                                  </p:stCondLst>
                                  <p:childTnLst>
                                    <p:animEffect transition="out" filter="dissolve">
                                      <p:cBhvr>
                                        <p:cTn id="25" dur="1000"/>
                                        <p:tgtEl>
                                          <p:spTgt spid="7"/>
                                        </p:tgtEl>
                                      </p:cBhvr>
                                    </p:animEffect>
                                    <p:set>
                                      <p:cBhvr>
                                        <p:cTn id="26" dur="1" fill="hold">
                                          <p:stCondLst>
                                            <p:cond delay="999"/>
                                          </p:stCondLst>
                                        </p:cTn>
                                        <p:tgtEl>
                                          <p:spTgt spid="7"/>
                                        </p:tgtEl>
                                        <p:attrNameLst>
                                          <p:attrName>style.visibility</p:attrName>
                                        </p:attrNameLst>
                                      </p:cBhvr>
                                      <p:to>
                                        <p:strVal val="hidden"/>
                                      </p:to>
                                    </p:set>
                                  </p:childTnLst>
                                </p:cTn>
                              </p:par>
                              <p:par>
                                <p:cTn id="27" presetID="9" presetClass="exit" presetSubtype="0" fill="hold" grpId="1" nodeType="withEffect">
                                  <p:stCondLst>
                                    <p:cond delay="0"/>
                                  </p:stCondLst>
                                  <p:childTnLst>
                                    <p:animEffect transition="out" filter="dissolve">
                                      <p:cBhvr>
                                        <p:cTn id="28" dur="1000"/>
                                        <p:tgtEl>
                                          <p:spTgt spid="10"/>
                                        </p:tgtEl>
                                      </p:cBhvr>
                                    </p:animEffect>
                                    <p:set>
                                      <p:cBhvr>
                                        <p:cTn id="29" dur="1" fill="hold">
                                          <p:stCondLst>
                                            <p:cond delay="999"/>
                                          </p:stCondLst>
                                        </p:cTn>
                                        <p:tgtEl>
                                          <p:spTgt spid="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dissolve">
                                      <p:cBhvr>
                                        <p:cTn id="46" dur="1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dissolv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xit" presetSubtype="0" fill="hold" grpId="1" nodeType="clickEffect">
                                  <p:stCondLst>
                                    <p:cond delay="0"/>
                                  </p:stCondLst>
                                  <p:childTnLst>
                                    <p:animEffect transition="out" filter="dissolve">
                                      <p:cBhvr>
                                        <p:cTn id="55" dur="1000"/>
                                        <p:tgtEl>
                                          <p:spTgt spid="9"/>
                                        </p:tgtEl>
                                      </p:cBhvr>
                                    </p:animEffect>
                                    <p:set>
                                      <p:cBhvr>
                                        <p:cTn id="56" dur="1" fill="hold">
                                          <p:stCondLst>
                                            <p:cond delay="999"/>
                                          </p:stCondLst>
                                        </p:cTn>
                                        <p:tgtEl>
                                          <p:spTgt spid="9"/>
                                        </p:tgtEl>
                                        <p:attrNameLst>
                                          <p:attrName>style.visibility</p:attrName>
                                        </p:attrNameLst>
                                      </p:cBhvr>
                                      <p:to>
                                        <p:strVal val="hidden"/>
                                      </p:to>
                                    </p:set>
                                  </p:childTnLst>
                                </p:cTn>
                              </p:par>
                              <p:par>
                                <p:cTn id="57" presetID="9" presetClass="exit" presetSubtype="0" fill="hold" grpId="1" nodeType="withEffect">
                                  <p:stCondLst>
                                    <p:cond delay="0"/>
                                  </p:stCondLst>
                                  <p:childTnLst>
                                    <p:animEffect transition="out" filter="dissolv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par>
                                <p:cTn id="60" presetID="9" presetClass="exit" presetSubtype="0" fill="hold" grpId="1" nodeType="withEffect">
                                  <p:stCondLst>
                                    <p:cond delay="0"/>
                                  </p:stCondLst>
                                  <p:childTnLst>
                                    <p:animEffect transition="out" filter="dissolve">
                                      <p:cBhvr>
                                        <p:cTn id="61" dur="1000"/>
                                        <p:tgtEl>
                                          <p:spTgt spid="12"/>
                                        </p:tgtEl>
                                      </p:cBhvr>
                                    </p:animEffect>
                                    <p:set>
                                      <p:cBhvr>
                                        <p:cTn id="62" dur="1" fill="hold">
                                          <p:stCondLst>
                                            <p:cond delay="999"/>
                                          </p:stCondLst>
                                        </p:cTn>
                                        <p:tgtEl>
                                          <p:spTgt spid="12"/>
                                        </p:tgtEl>
                                        <p:attrNameLst>
                                          <p:attrName>style.visibility</p:attrName>
                                        </p:attrNameLst>
                                      </p:cBhvr>
                                      <p:to>
                                        <p:strVal val="hidden"/>
                                      </p:to>
                                    </p:set>
                                  </p:childTnLst>
                                </p:cTn>
                              </p:par>
                              <p:par>
                                <p:cTn id="63" presetID="9" presetClass="exit" presetSubtype="0" fill="hold" grpId="1" nodeType="withEffect">
                                  <p:stCondLst>
                                    <p:cond delay="0"/>
                                  </p:stCondLst>
                                  <p:childTnLst>
                                    <p:animEffect transition="out" filter="dissolve">
                                      <p:cBhvr>
                                        <p:cTn id="64" dur="1000"/>
                                        <p:tgtEl>
                                          <p:spTgt spid="13"/>
                                        </p:tgtEl>
                                      </p:cBhvr>
                                    </p:animEffect>
                                    <p:set>
                                      <p:cBhvr>
                                        <p:cTn id="65"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we may be justified by faith.</a:t>
            </a:r>
            <a:r>
              <a:rPr lang="en-US" sz="2600" baseline="30000" dirty="0">
                <a:solidFill>
                  <a:srgbClr val="FAC090"/>
                </a:solidFill>
                <a:latin typeface="Avenir Book"/>
                <a:cs typeface="Avenir Book"/>
              </a:rPr>
              <a:t>25</a:t>
            </a:r>
            <a:r>
              <a:rPr lang="en-US" sz="2600" dirty="0">
                <a:solidFill>
                  <a:srgbClr val="FAC090"/>
                </a:solidFill>
                <a:latin typeface="Avenir Book"/>
                <a:cs typeface="Avenir Book"/>
              </a:rPr>
              <a:t> But now that faith has come, we are no longer under a tutor.</a:t>
            </a:r>
            <a:r>
              <a:rPr lang="en-US" sz="2600" baseline="30000" dirty="0">
                <a:solidFill>
                  <a:srgbClr val="FAC090"/>
                </a:solidFill>
                <a:latin typeface="Avenir Book"/>
                <a:cs typeface="Avenir Book"/>
              </a:rPr>
              <a:t>26</a:t>
            </a:r>
            <a:r>
              <a:rPr lang="en-US" sz="2600" dirty="0">
                <a:solidFill>
                  <a:srgbClr val="FAC090"/>
                </a:solidFill>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Tree>
    <p:extLst>
      <p:ext uri="{BB962C8B-B14F-4D97-AF65-F5344CB8AC3E}">
        <p14:creationId xmlns:p14="http://schemas.microsoft.com/office/powerpoint/2010/main" val="130715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2772</TotalTime>
  <Words>2576</Words>
  <Application>Microsoft Macintosh PowerPoint</Application>
  <PresentationFormat>On-screen Show (4:3)</PresentationFormat>
  <Paragraphs>62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Harrington</dc:creator>
  <cp:lastModifiedBy>Rick Harrington</cp:lastModifiedBy>
  <cp:revision>144</cp:revision>
  <dcterms:created xsi:type="dcterms:W3CDTF">2015-04-28T09:11:35Z</dcterms:created>
  <dcterms:modified xsi:type="dcterms:W3CDTF">2015-08-05T20:58:46Z</dcterms:modified>
</cp:coreProperties>
</file>