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7" r:id="rId2"/>
    <p:sldId id="353" r:id="rId3"/>
    <p:sldId id="359" r:id="rId4"/>
    <p:sldId id="361" r:id="rId5"/>
    <p:sldId id="362" r:id="rId6"/>
    <p:sldId id="363" r:id="rId7"/>
    <p:sldId id="369" r:id="rId8"/>
    <p:sldId id="368" r:id="rId9"/>
    <p:sldId id="366" r:id="rId10"/>
    <p:sldId id="370" r:id="rId11"/>
    <p:sldId id="364" r:id="rId12"/>
    <p:sldId id="371" r:id="rId13"/>
    <p:sldId id="373" r:id="rId14"/>
    <p:sldId id="374" r:id="rId15"/>
    <p:sldId id="381" r:id="rId16"/>
    <p:sldId id="375" r:id="rId17"/>
    <p:sldId id="376" r:id="rId18"/>
    <p:sldId id="372" r:id="rId19"/>
    <p:sldId id="377" r:id="rId20"/>
    <p:sldId id="378" r:id="rId21"/>
    <p:sldId id="379" r:id="rId22"/>
    <p:sldId id="38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C090"/>
    <a:srgbClr val="BA8C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1888" y="-3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9D1E39-2BE4-474D-98ED-B08095429CC1}" type="datetimeFigureOut">
              <a:rPr lang="en-US" smtClean="0"/>
              <a:t>7/29/15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F1396B-8BC0-8149-BF7A-99B7903E2DAD}" type="slidenum">
              <a:rPr lang="en-US" smtClean="0"/>
              <a:t>‹#›</a:t>
            </a:fld>
            <a:endParaRPr lang="en-US"/>
          </a:p>
        </p:txBody>
      </p:sp>
    </p:spTree>
    <p:extLst>
      <p:ext uri="{BB962C8B-B14F-4D97-AF65-F5344CB8AC3E}">
        <p14:creationId xmlns:p14="http://schemas.microsoft.com/office/powerpoint/2010/main" val="6889849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7/29/15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347532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7/29/15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140589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7/29/15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456352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7/29/15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167133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2AAE44-4CFF-1446-B950-80EE38EB88A1}" type="datetimeFigureOut">
              <a:rPr lang="en-US" smtClean="0"/>
              <a:t>7/29/15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15956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2AAE44-4CFF-1446-B950-80EE38EB88A1}" type="datetimeFigureOut">
              <a:rPr lang="en-US" smtClean="0"/>
              <a:t>7/29/15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1606176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2AAE44-4CFF-1446-B950-80EE38EB88A1}" type="datetimeFigureOut">
              <a:rPr lang="en-US" smtClean="0"/>
              <a:t>7/29/15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3317488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2AAE44-4CFF-1446-B950-80EE38EB88A1}" type="datetimeFigureOut">
              <a:rPr lang="en-US" smtClean="0"/>
              <a:t>7/29/15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667596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AAE44-4CFF-1446-B950-80EE38EB88A1}" type="datetimeFigureOut">
              <a:rPr lang="en-US" smtClean="0"/>
              <a:t>7/29/15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179384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2AAE44-4CFF-1446-B950-80EE38EB88A1}" type="datetimeFigureOut">
              <a:rPr lang="en-US" smtClean="0"/>
              <a:t>7/29/15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152549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2AAE44-4CFF-1446-B950-80EE38EB88A1}" type="datetimeFigureOut">
              <a:rPr lang="en-US" smtClean="0"/>
              <a:t>7/29/15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696039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2AAE44-4CFF-1446-B950-80EE38EB88A1}" type="datetimeFigureOut">
              <a:rPr lang="en-US" smtClean="0"/>
              <a:t>7/29/15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8056FF-8515-E04D-B87E-10EA13926C12}" type="slidenum">
              <a:rPr lang="en-US" smtClean="0"/>
              <a:t>‹#›</a:t>
            </a:fld>
            <a:endParaRPr lang="en-US"/>
          </a:p>
        </p:txBody>
      </p:sp>
    </p:spTree>
    <p:extLst>
      <p:ext uri="{BB962C8B-B14F-4D97-AF65-F5344CB8AC3E}">
        <p14:creationId xmlns:p14="http://schemas.microsoft.com/office/powerpoint/2010/main" val="1211266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1971698" y="3934180"/>
            <a:ext cx="5200605" cy="584776"/>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lack"/>
                <a:cs typeface="Avenir Black"/>
              </a:rPr>
              <a:t>Chapter 3:10-22</a:t>
            </a:r>
          </a:p>
        </p:txBody>
      </p:sp>
    </p:spTree>
    <p:extLst>
      <p:ext uri="{BB962C8B-B14F-4D97-AF65-F5344CB8AC3E}">
        <p14:creationId xmlns:p14="http://schemas.microsoft.com/office/powerpoint/2010/main" val="16347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3:10-14</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55229"/>
            <a:ext cx="8720665" cy="5386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10</a:t>
            </a:r>
            <a:r>
              <a:rPr lang="en-US" sz="2600" dirty="0" smtClean="0">
                <a:solidFill>
                  <a:srgbClr val="FAC090"/>
                </a:solidFill>
                <a:latin typeface="Avenir Book"/>
                <a:cs typeface="Avenir Book"/>
              </a:rPr>
              <a:t> </a:t>
            </a:r>
            <a:r>
              <a:rPr lang="en-US" sz="2600" dirty="0">
                <a:solidFill>
                  <a:srgbClr val="FAC090"/>
                </a:solidFill>
                <a:latin typeface="Avenir Book"/>
                <a:cs typeface="Avenir Book"/>
              </a:rPr>
              <a:t>For as many as are of the works of the Law are under a curse; for it is written, “Cursed is everyone who does not abide by all things written in the book of the law, to perform them.” </a:t>
            </a:r>
            <a:r>
              <a:rPr lang="en-US" sz="2600" baseline="30000" dirty="0">
                <a:solidFill>
                  <a:srgbClr val="FAC090"/>
                </a:solidFill>
                <a:latin typeface="Avenir Book"/>
                <a:cs typeface="Avenir Book"/>
              </a:rPr>
              <a:t>11</a:t>
            </a:r>
            <a:r>
              <a:rPr lang="en-US" sz="2600" dirty="0">
                <a:solidFill>
                  <a:srgbClr val="FAC090"/>
                </a:solidFill>
                <a:latin typeface="Avenir Book"/>
                <a:cs typeface="Avenir Book"/>
              </a:rPr>
              <a:t> Now that no one is justified by the Law before God is evident; for, “The righteous man shall live by faith.” </a:t>
            </a:r>
            <a:r>
              <a:rPr lang="en-US" sz="2600" baseline="30000" dirty="0">
                <a:solidFill>
                  <a:srgbClr val="FAC090"/>
                </a:solidFill>
                <a:latin typeface="Avenir Book"/>
                <a:cs typeface="Avenir Book"/>
              </a:rPr>
              <a:t>12</a:t>
            </a:r>
            <a:r>
              <a:rPr lang="en-US" sz="2600" dirty="0">
                <a:solidFill>
                  <a:srgbClr val="FAC090"/>
                </a:solidFill>
                <a:latin typeface="Avenir Book"/>
                <a:cs typeface="Avenir Book"/>
              </a:rPr>
              <a:t> However, the Law is not of faith; on the contrary, “He who practices them shall live by them.” </a:t>
            </a:r>
            <a:r>
              <a:rPr lang="en-US" sz="2600" baseline="30000" dirty="0">
                <a:solidFill>
                  <a:srgbClr val="FAC090"/>
                </a:solidFill>
                <a:effectLst>
                  <a:glow rad="101600">
                    <a:schemeClr val="accent6">
                      <a:satMod val="175000"/>
                      <a:alpha val="40000"/>
                    </a:schemeClr>
                  </a:glow>
                </a:effectLst>
                <a:latin typeface="Avenir Book"/>
                <a:cs typeface="Avenir Book"/>
              </a:rPr>
              <a:t>13</a:t>
            </a:r>
            <a:r>
              <a:rPr lang="en-US" sz="2600" dirty="0">
                <a:solidFill>
                  <a:srgbClr val="FAC090"/>
                </a:solidFill>
                <a:effectLst>
                  <a:glow rad="101600">
                    <a:schemeClr val="accent6">
                      <a:satMod val="175000"/>
                      <a:alpha val="40000"/>
                    </a:schemeClr>
                  </a:glow>
                </a:effectLst>
                <a:latin typeface="Avenir Book"/>
                <a:cs typeface="Avenir Book"/>
              </a:rPr>
              <a:t> Christ redeemed us from the curse of the Law, having become a curse for us—for it is written, “Cursed is everyone who hangs on a tree</a:t>
            </a:r>
            <a:r>
              <a:rPr lang="en-US" sz="2600" dirty="0">
                <a:solidFill>
                  <a:srgbClr val="FAC090"/>
                </a:solidFill>
                <a:effectLst/>
                <a:latin typeface="Avenir Book"/>
                <a:cs typeface="Avenir Book"/>
              </a:rPr>
              <a:t>” —</a:t>
            </a:r>
            <a:r>
              <a:rPr lang="en-US" sz="2600" baseline="30000" dirty="0">
                <a:solidFill>
                  <a:srgbClr val="FAC090"/>
                </a:solidFill>
                <a:effectLst/>
                <a:latin typeface="Avenir Book"/>
                <a:cs typeface="Avenir Book"/>
              </a:rPr>
              <a:t>14</a:t>
            </a:r>
            <a:r>
              <a:rPr lang="en-US" sz="2600" dirty="0">
                <a:solidFill>
                  <a:srgbClr val="FAC090"/>
                </a:solidFill>
                <a:effectLst/>
                <a:latin typeface="Avenir Book"/>
                <a:cs typeface="Avenir Book"/>
              </a:rPr>
              <a:t> in order that in Christ Jesus the blessing of Abraham might come to the Gentiles, so that we might receive the promise of the Spirit through faith. </a:t>
            </a:r>
          </a:p>
        </p:txBody>
      </p:sp>
      <p:sp>
        <p:nvSpPr>
          <p:cNvPr id="5" name="TextBox 4"/>
          <p:cNvSpPr txBox="1"/>
          <p:nvPr/>
        </p:nvSpPr>
        <p:spPr>
          <a:xfrm>
            <a:off x="352778" y="1883728"/>
            <a:ext cx="8438444" cy="2215991"/>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extrusionH="57150">
              <a:bevelT w="38100" h="38100" prst="convex"/>
            </a:sp3d>
          </a:bodyPr>
          <a:lstStyle/>
          <a:p>
            <a:r>
              <a:rPr lang="en-US" sz="2400" dirty="0" smtClean="0">
                <a:solidFill>
                  <a:schemeClr val="bg1"/>
                </a:solidFill>
                <a:latin typeface="Avenir Book"/>
                <a:cs typeface="Avenir Book"/>
              </a:rPr>
              <a:t>All </a:t>
            </a:r>
            <a:r>
              <a:rPr lang="en-US" sz="2400" dirty="0">
                <a:solidFill>
                  <a:schemeClr val="bg1"/>
                </a:solidFill>
                <a:latin typeface="Avenir Book"/>
                <a:cs typeface="Avenir Book"/>
              </a:rPr>
              <a:t>of us like sheep have gone astray, </a:t>
            </a:r>
            <a:endParaRPr lang="en-US" sz="2400" dirty="0" smtClean="0">
              <a:solidFill>
                <a:schemeClr val="bg1"/>
              </a:solidFill>
              <a:latin typeface="Avenir Book"/>
              <a:cs typeface="Avenir Book"/>
            </a:endParaRPr>
          </a:p>
          <a:p>
            <a:r>
              <a:rPr lang="en-US" sz="2400" dirty="0" smtClean="0">
                <a:solidFill>
                  <a:schemeClr val="bg1"/>
                </a:solidFill>
                <a:latin typeface="Avenir Book"/>
                <a:cs typeface="Avenir Book"/>
              </a:rPr>
              <a:t>Each </a:t>
            </a:r>
            <a:r>
              <a:rPr lang="en-US" sz="2400" dirty="0">
                <a:solidFill>
                  <a:schemeClr val="bg1"/>
                </a:solidFill>
                <a:latin typeface="Avenir Book"/>
                <a:cs typeface="Avenir Book"/>
              </a:rPr>
              <a:t>of us has turned to his own way; </a:t>
            </a:r>
            <a:endParaRPr lang="en-US" sz="2400" dirty="0" smtClean="0">
              <a:solidFill>
                <a:schemeClr val="bg1"/>
              </a:solidFill>
              <a:latin typeface="Avenir Book"/>
              <a:cs typeface="Avenir Book"/>
            </a:endParaRPr>
          </a:p>
          <a:p>
            <a:r>
              <a:rPr lang="en-US" sz="2400" dirty="0" smtClean="0">
                <a:solidFill>
                  <a:schemeClr val="bg1"/>
                </a:solidFill>
                <a:latin typeface="Avenir Book"/>
                <a:cs typeface="Avenir Book"/>
              </a:rPr>
              <a:t>But </a:t>
            </a:r>
            <a:r>
              <a:rPr lang="en-US" sz="2400" dirty="0">
                <a:solidFill>
                  <a:schemeClr val="bg1"/>
                </a:solidFill>
                <a:latin typeface="Avenir Book"/>
                <a:cs typeface="Avenir Book"/>
              </a:rPr>
              <a:t>the Lord has caused the iniquity of us all </a:t>
            </a:r>
            <a:endParaRPr lang="en-US" sz="2400" dirty="0" smtClean="0">
              <a:solidFill>
                <a:schemeClr val="bg1"/>
              </a:solidFill>
              <a:latin typeface="Avenir Book"/>
              <a:cs typeface="Avenir Book"/>
            </a:endParaRPr>
          </a:p>
          <a:p>
            <a:r>
              <a:rPr lang="en-US" sz="2400" dirty="0" smtClean="0">
                <a:solidFill>
                  <a:schemeClr val="bg1"/>
                </a:solidFill>
                <a:latin typeface="Avenir Book"/>
                <a:cs typeface="Avenir Book"/>
              </a:rPr>
              <a:t>To </a:t>
            </a:r>
            <a:r>
              <a:rPr lang="en-US" sz="2400" dirty="0">
                <a:solidFill>
                  <a:schemeClr val="bg1"/>
                </a:solidFill>
                <a:latin typeface="Avenir Book"/>
                <a:cs typeface="Avenir Book"/>
              </a:rPr>
              <a:t>fall on Him. </a:t>
            </a:r>
          </a:p>
          <a:p>
            <a:pPr algn="r"/>
            <a:r>
              <a:rPr lang="en-US" dirty="0" smtClean="0">
                <a:solidFill>
                  <a:schemeClr val="bg1"/>
                </a:solidFill>
                <a:latin typeface="Avenir Book"/>
                <a:cs typeface="Avenir Book"/>
              </a:rPr>
              <a:t>Isaiah 53:6</a:t>
            </a:r>
          </a:p>
        </p:txBody>
      </p:sp>
    </p:spTree>
    <p:extLst>
      <p:ext uri="{BB962C8B-B14F-4D97-AF65-F5344CB8AC3E}">
        <p14:creationId xmlns:p14="http://schemas.microsoft.com/office/powerpoint/2010/main" val="1511234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3:10-14</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55229"/>
            <a:ext cx="8720665" cy="5386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10</a:t>
            </a:r>
            <a:r>
              <a:rPr lang="en-US" sz="2600" dirty="0" smtClean="0">
                <a:solidFill>
                  <a:srgbClr val="FAC090"/>
                </a:solidFill>
                <a:latin typeface="Avenir Book"/>
                <a:cs typeface="Avenir Book"/>
              </a:rPr>
              <a:t> </a:t>
            </a:r>
            <a:r>
              <a:rPr lang="en-US" sz="2600" dirty="0">
                <a:solidFill>
                  <a:srgbClr val="FAC090"/>
                </a:solidFill>
                <a:latin typeface="Avenir Book"/>
                <a:cs typeface="Avenir Book"/>
              </a:rPr>
              <a:t>For as many as are of the works of the Law are under a curse; for it is written, “Cursed is everyone who does not abide by all things written in the book of the law, to perform them.” </a:t>
            </a:r>
            <a:r>
              <a:rPr lang="en-US" sz="2600" baseline="30000" dirty="0">
                <a:solidFill>
                  <a:srgbClr val="FAC090"/>
                </a:solidFill>
                <a:latin typeface="Avenir Book"/>
                <a:cs typeface="Avenir Book"/>
              </a:rPr>
              <a:t>11</a:t>
            </a:r>
            <a:r>
              <a:rPr lang="en-US" sz="2600" dirty="0">
                <a:solidFill>
                  <a:srgbClr val="FAC090"/>
                </a:solidFill>
                <a:latin typeface="Avenir Book"/>
                <a:cs typeface="Avenir Book"/>
              </a:rPr>
              <a:t> Now that no one is justified by the Law before God is evident; for, “The righteous man shall live by faith.” </a:t>
            </a:r>
            <a:r>
              <a:rPr lang="en-US" sz="2600" baseline="30000" dirty="0">
                <a:solidFill>
                  <a:srgbClr val="FAC090"/>
                </a:solidFill>
                <a:latin typeface="Avenir Book"/>
                <a:cs typeface="Avenir Book"/>
              </a:rPr>
              <a:t>12</a:t>
            </a:r>
            <a:r>
              <a:rPr lang="en-US" sz="2600" dirty="0">
                <a:solidFill>
                  <a:srgbClr val="FAC090"/>
                </a:solidFill>
                <a:latin typeface="Avenir Book"/>
                <a:cs typeface="Avenir Book"/>
              </a:rPr>
              <a:t> However, the Law is not of faith; on the contrary, “He who practices them shall live by them.” </a:t>
            </a:r>
            <a:r>
              <a:rPr lang="en-US" sz="2600" baseline="30000" dirty="0">
                <a:solidFill>
                  <a:srgbClr val="FAC090"/>
                </a:solidFill>
                <a:effectLst/>
                <a:latin typeface="Avenir Book"/>
                <a:cs typeface="Avenir Book"/>
              </a:rPr>
              <a:t>13</a:t>
            </a:r>
            <a:r>
              <a:rPr lang="en-US" sz="2600" dirty="0">
                <a:solidFill>
                  <a:srgbClr val="FAC090"/>
                </a:solidFill>
                <a:effectLst/>
                <a:latin typeface="Avenir Book"/>
                <a:cs typeface="Avenir Book"/>
              </a:rPr>
              <a:t> Christ redeemed us from the curse of the Law, having become a curse for us—for it is written, “Cursed is everyone who hangs on a tree” —</a:t>
            </a:r>
            <a:r>
              <a:rPr lang="en-US" sz="2600" baseline="30000" dirty="0">
                <a:solidFill>
                  <a:srgbClr val="FAC090"/>
                </a:solidFill>
                <a:effectLst>
                  <a:glow rad="101600">
                    <a:schemeClr val="accent6">
                      <a:satMod val="175000"/>
                      <a:alpha val="40000"/>
                    </a:schemeClr>
                  </a:glow>
                </a:effectLst>
                <a:latin typeface="Avenir Book"/>
                <a:cs typeface="Avenir Book"/>
              </a:rPr>
              <a:t>14</a:t>
            </a:r>
            <a:r>
              <a:rPr lang="en-US" sz="2600" dirty="0">
                <a:solidFill>
                  <a:srgbClr val="FAC090"/>
                </a:solidFill>
                <a:effectLst>
                  <a:glow rad="101600">
                    <a:schemeClr val="accent6">
                      <a:satMod val="175000"/>
                      <a:alpha val="40000"/>
                    </a:schemeClr>
                  </a:glow>
                </a:effectLst>
                <a:latin typeface="Avenir Book"/>
                <a:cs typeface="Avenir Book"/>
              </a:rPr>
              <a:t> in order that in Christ Jesus the blessing of Abraham might come to the Gentiles, so that we might receive the promise of the Spirit through faith. </a:t>
            </a:r>
          </a:p>
        </p:txBody>
      </p:sp>
      <p:sp>
        <p:nvSpPr>
          <p:cNvPr id="5" name="Content Placeholder 3"/>
          <p:cNvSpPr txBox="1">
            <a:spLocks noGrp="1"/>
          </p:cNvSpPr>
          <p:nvPr>
            <p:ph idx="1"/>
          </p:nvPr>
        </p:nvSpPr>
        <p:spPr>
          <a:xfrm>
            <a:off x="457200" y="1600200"/>
            <a:ext cx="8229600" cy="4856714"/>
          </a:xfrm>
          <a:prstGeom prst="rect">
            <a:avLst/>
          </a:prstGeom>
          <a:solidFill>
            <a:schemeClr val="bg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a:bodyPr>
          <a:lstStyle/>
          <a:p>
            <a:pPr marL="0" indent="0">
              <a:buNone/>
            </a:pPr>
            <a:r>
              <a:rPr lang="en-US" sz="2200" b="1" dirty="0">
                <a:solidFill>
                  <a:srgbClr val="000000"/>
                </a:solidFill>
                <a:latin typeface="Avenir Book"/>
                <a:cs typeface="Avenir Book"/>
              </a:rPr>
              <a:t>“That the Galatians may realize the full meaning of their foolishness, Paul shows them that the condemnation to which they were returning, was the very thing from which the death of Christ redeemed them; for the law brought a curse upon men, but Jesus had delivered from the curse by taking it unto himself, as the Scripture proves; for it called all cursed who were crucified. And Jesus removed this obstructing law and curse, that in himself he might bring Abraham's blessing of justification upon the Gentiles, that all might receive the fulfillment of God's promise, that promise which agreed to give the Spirit to all who rendered the obedience of faith--Acts 2:</a:t>
            </a:r>
            <a:r>
              <a:rPr lang="en-US" sz="2200" b="1" dirty="0" smtClean="0">
                <a:solidFill>
                  <a:srgbClr val="000000"/>
                </a:solidFill>
                <a:latin typeface="Avenir Book"/>
                <a:cs typeface="Avenir Book"/>
              </a:rPr>
              <a:t>38-39.”</a:t>
            </a:r>
          </a:p>
          <a:p>
            <a:pPr marL="0" indent="0" algn="r">
              <a:buNone/>
            </a:pPr>
            <a:r>
              <a:rPr lang="en-US" sz="1800" b="1" dirty="0" err="1" smtClean="0">
                <a:solidFill>
                  <a:srgbClr val="000000"/>
                </a:solidFill>
                <a:latin typeface="Avenir Book"/>
                <a:cs typeface="Avenir Book"/>
              </a:rPr>
              <a:t>McGarvey</a:t>
            </a:r>
            <a:r>
              <a:rPr lang="en-US" sz="1800" b="1" dirty="0" smtClean="0">
                <a:solidFill>
                  <a:srgbClr val="000000"/>
                </a:solidFill>
                <a:latin typeface="Avenir Book"/>
                <a:cs typeface="Avenir Book"/>
              </a:rPr>
              <a:t> </a:t>
            </a:r>
            <a:r>
              <a:rPr lang="en-US" sz="1800" b="1" dirty="0">
                <a:solidFill>
                  <a:srgbClr val="000000"/>
                </a:solidFill>
                <a:latin typeface="Avenir Book"/>
                <a:cs typeface="Avenir Book"/>
              </a:rPr>
              <a:t>&amp; </a:t>
            </a:r>
            <a:r>
              <a:rPr lang="en-US" sz="1800" b="1" dirty="0" smtClean="0">
                <a:solidFill>
                  <a:srgbClr val="000000"/>
                </a:solidFill>
                <a:latin typeface="Avenir Book"/>
                <a:cs typeface="Avenir Book"/>
              </a:rPr>
              <a:t>Pendleton</a:t>
            </a:r>
            <a:endParaRPr lang="en-US" sz="1800" b="1" dirty="0">
              <a:solidFill>
                <a:srgbClr val="000000"/>
              </a:solidFill>
              <a:latin typeface="Avenir Book"/>
              <a:cs typeface="Avenir Book"/>
            </a:endParaRPr>
          </a:p>
        </p:txBody>
      </p:sp>
    </p:spTree>
    <p:extLst>
      <p:ext uri="{BB962C8B-B14F-4D97-AF65-F5344CB8AC3E}">
        <p14:creationId xmlns:p14="http://schemas.microsoft.com/office/powerpoint/2010/main" val="2900238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3:15-18</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5"/>
            <a:ext cx="8720665" cy="498598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15</a:t>
            </a:r>
            <a:r>
              <a:rPr lang="en-US" sz="2600" dirty="0" smtClean="0">
                <a:solidFill>
                  <a:srgbClr val="FAC090"/>
                </a:solidFill>
                <a:latin typeface="Avenir Book"/>
                <a:cs typeface="Avenir Book"/>
              </a:rPr>
              <a:t> </a:t>
            </a:r>
            <a:r>
              <a:rPr lang="en-US" sz="2600" dirty="0">
                <a:solidFill>
                  <a:srgbClr val="FAC090"/>
                </a:solidFill>
                <a:latin typeface="Avenir Book"/>
                <a:cs typeface="Avenir Book"/>
              </a:rPr>
              <a:t>Brethren, I speak in terms of human relations: even though it is only a man’s covenant, yet when it has been ratified, no one sets it aside or adds conditions to it.</a:t>
            </a:r>
            <a:r>
              <a:rPr lang="en-US" sz="2600" baseline="30000" dirty="0">
                <a:solidFill>
                  <a:srgbClr val="FAC090"/>
                </a:solidFill>
                <a:latin typeface="Avenir Book"/>
                <a:cs typeface="Avenir Book"/>
              </a:rPr>
              <a:t>16</a:t>
            </a:r>
            <a:r>
              <a:rPr lang="en-US" sz="2600" dirty="0">
                <a:solidFill>
                  <a:srgbClr val="FAC090"/>
                </a:solidFill>
                <a:latin typeface="Avenir Book"/>
                <a:cs typeface="Avenir Book"/>
              </a:rPr>
              <a:t> Now the promises were spoken to Abraham and to his seed. He does not say, “And to seeds,” as referring to many, but rather to one, “And to your seed,” that is, Christ.</a:t>
            </a:r>
            <a:r>
              <a:rPr lang="en-US" sz="2600" baseline="30000" dirty="0">
                <a:solidFill>
                  <a:srgbClr val="FAC090"/>
                </a:solidFill>
                <a:latin typeface="Avenir Book"/>
                <a:cs typeface="Avenir Book"/>
              </a:rPr>
              <a:t>17</a:t>
            </a:r>
            <a:r>
              <a:rPr lang="en-US" sz="2600" dirty="0">
                <a:solidFill>
                  <a:srgbClr val="FAC090"/>
                </a:solidFill>
                <a:latin typeface="Avenir Book"/>
                <a:cs typeface="Avenir Book"/>
              </a:rPr>
              <a:t> What I am saying is this: the Law, which came four hundred and thirty years later, does not invalidate a covenant previously ratified by God, so as to nullify the promise.</a:t>
            </a:r>
            <a:r>
              <a:rPr lang="en-US" sz="2600" baseline="30000" dirty="0">
                <a:solidFill>
                  <a:srgbClr val="FAC090"/>
                </a:solidFill>
                <a:latin typeface="Avenir Book"/>
                <a:cs typeface="Avenir Book"/>
              </a:rPr>
              <a:t>18</a:t>
            </a:r>
            <a:r>
              <a:rPr lang="en-US" sz="2600" dirty="0">
                <a:solidFill>
                  <a:srgbClr val="FAC090"/>
                </a:solidFill>
                <a:latin typeface="Avenir Book"/>
                <a:cs typeface="Avenir Book"/>
              </a:rPr>
              <a:t> For if the inheritance is based on law, it is no longer based on a promise; but God has granted it to Abraham by means of a promise. </a:t>
            </a:r>
          </a:p>
        </p:txBody>
      </p:sp>
    </p:spTree>
    <p:extLst>
      <p:ext uri="{BB962C8B-B14F-4D97-AF65-F5344CB8AC3E}">
        <p14:creationId xmlns:p14="http://schemas.microsoft.com/office/powerpoint/2010/main" val="236421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3:15-18</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5"/>
            <a:ext cx="8720665" cy="498598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effectLst>
                  <a:glow rad="101600">
                    <a:schemeClr val="accent6">
                      <a:satMod val="175000"/>
                      <a:alpha val="40000"/>
                    </a:schemeClr>
                  </a:glow>
                </a:effectLst>
                <a:latin typeface="Avenir Book"/>
                <a:cs typeface="Avenir Book"/>
              </a:rPr>
              <a:t>15</a:t>
            </a:r>
            <a:r>
              <a:rPr lang="en-US" sz="2600" dirty="0" smtClean="0">
                <a:solidFill>
                  <a:srgbClr val="FAC090"/>
                </a:solidFill>
                <a:effectLst>
                  <a:glow rad="101600">
                    <a:schemeClr val="accent6">
                      <a:satMod val="175000"/>
                      <a:alpha val="40000"/>
                    </a:schemeClr>
                  </a:glow>
                </a:effectLst>
                <a:latin typeface="Avenir Book"/>
                <a:cs typeface="Avenir Book"/>
              </a:rPr>
              <a:t> </a:t>
            </a:r>
            <a:r>
              <a:rPr lang="en-US" sz="2600" dirty="0">
                <a:solidFill>
                  <a:srgbClr val="FAC090"/>
                </a:solidFill>
                <a:effectLst>
                  <a:glow rad="101600">
                    <a:schemeClr val="accent6">
                      <a:satMod val="175000"/>
                      <a:alpha val="40000"/>
                    </a:schemeClr>
                  </a:glow>
                </a:effectLst>
                <a:latin typeface="Avenir Book"/>
                <a:cs typeface="Avenir Book"/>
              </a:rPr>
              <a:t>Brethren, I speak in terms of human relations: even though it is only a man’s covenant, yet when it has been ratified, no one sets it aside or adds conditions to it.</a:t>
            </a:r>
            <a:r>
              <a:rPr lang="en-US" sz="2600" baseline="30000" dirty="0">
                <a:solidFill>
                  <a:srgbClr val="FAC090"/>
                </a:solidFill>
                <a:latin typeface="Avenir Book"/>
                <a:cs typeface="Avenir Book"/>
              </a:rPr>
              <a:t>16</a:t>
            </a:r>
            <a:r>
              <a:rPr lang="en-US" sz="2600" dirty="0">
                <a:solidFill>
                  <a:srgbClr val="FAC090"/>
                </a:solidFill>
                <a:latin typeface="Avenir Book"/>
                <a:cs typeface="Avenir Book"/>
              </a:rPr>
              <a:t> Now the promises were spoken to Abraham and to his seed. He does not say, “And to seeds,” as referring to many, but rather to one, “And to your seed,” that is, Christ.</a:t>
            </a:r>
            <a:r>
              <a:rPr lang="en-US" sz="2600" baseline="30000" dirty="0">
                <a:solidFill>
                  <a:srgbClr val="FAC090"/>
                </a:solidFill>
                <a:latin typeface="Avenir Book"/>
                <a:cs typeface="Avenir Book"/>
              </a:rPr>
              <a:t>17</a:t>
            </a:r>
            <a:r>
              <a:rPr lang="en-US" sz="2600" dirty="0">
                <a:solidFill>
                  <a:srgbClr val="FAC090"/>
                </a:solidFill>
                <a:latin typeface="Avenir Book"/>
                <a:cs typeface="Avenir Book"/>
              </a:rPr>
              <a:t> What I am saying is this: the Law, which came four hundred and thirty years later, does not invalidate a covenant previously ratified by God, so as to nullify the promise.</a:t>
            </a:r>
            <a:r>
              <a:rPr lang="en-US" sz="2600" baseline="30000" dirty="0">
                <a:solidFill>
                  <a:srgbClr val="FAC090"/>
                </a:solidFill>
                <a:latin typeface="Avenir Book"/>
                <a:cs typeface="Avenir Book"/>
              </a:rPr>
              <a:t>18</a:t>
            </a:r>
            <a:r>
              <a:rPr lang="en-US" sz="2600" dirty="0">
                <a:solidFill>
                  <a:srgbClr val="FAC090"/>
                </a:solidFill>
                <a:latin typeface="Avenir Book"/>
                <a:cs typeface="Avenir Book"/>
              </a:rPr>
              <a:t> For if the inheritance is based on law, it is no longer based on a promise; but God has granted it to Abraham by means of a promise. </a:t>
            </a:r>
          </a:p>
        </p:txBody>
      </p:sp>
    </p:spTree>
    <p:extLst>
      <p:ext uri="{BB962C8B-B14F-4D97-AF65-F5344CB8AC3E}">
        <p14:creationId xmlns:p14="http://schemas.microsoft.com/office/powerpoint/2010/main" val="307321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3:15-18</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5"/>
            <a:ext cx="8720665" cy="498598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15</a:t>
            </a:r>
            <a:r>
              <a:rPr lang="en-US" sz="2600" dirty="0" smtClean="0">
                <a:solidFill>
                  <a:srgbClr val="FAC090"/>
                </a:solidFill>
                <a:latin typeface="Avenir Book"/>
                <a:cs typeface="Avenir Book"/>
              </a:rPr>
              <a:t> </a:t>
            </a:r>
            <a:r>
              <a:rPr lang="en-US" sz="2600" dirty="0">
                <a:solidFill>
                  <a:srgbClr val="FAC090"/>
                </a:solidFill>
                <a:latin typeface="Avenir Book"/>
                <a:cs typeface="Avenir Book"/>
              </a:rPr>
              <a:t>Brethren, I speak in terms of human relations: even though it is only a man’s covenant, yet when it has been ratified, no one sets it aside or adds conditions to it.</a:t>
            </a:r>
            <a:r>
              <a:rPr lang="en-US" sz="2600" baseline="30000" dirty="0">
                <a:solidFill>
                  <a:srgbClr val="FAC090"/>
                </a:solidFill>
                <a:effectLst>
                  <a:glow rad="101600">
                    <a:schemeClr val="accent6">
                      <a:satMod val="175000"/>
                      <a:alpha val="40000"/>
                    </a:schemeClr>
                  </a:glow>
                </a:effectLst>
                <a:latin typeface="Avenir Book"/>
                <a:cs typeface="Avenir Book"/>
              </a:rPr>
              <a:t>16</a:t>
            </a:r>
            <a:r>
              <a:rPr lang="en-US" sz="2600" dirty="0">
                <a:solidFill>
                  <a:srgbClr val="FAC090"/>
                </a:solidFill>
                <a:effectLst>
                  <a:glow rad="101600">
                    <a:schemeClr val="accent6">
                      <a:satMod val="175000"/>
                      <a:alpha val="40000"/>
                    </a:schemeClr>
                  </a:glow>
                </a:effectLst>
                <a:latin typeface="Avenir Book"/>
                <a:cs typeface="Avenir Book"/>
              </a:rPr>
              <a:t> Now the promises were spoken to Abraham and to his seed. He does not say, “And to seeds,” as referring to many, but rather to one, “And to your seed,” that is, Christ.</a:t>
            </a:r>
            <a:r>
              <a:rPr lang="en-US" sz="2600" baseline="30000" dirty="0">
                <a:solidFill>
                  <a:srgbClr val="FAC090"/>
                </a:solidFill>
                <a:latin typeface="Avenir Book"/>
                <a:cs typeface="Avenir Book"/>
              </a:rPr>
              <a:t>17</a:t>
            </a:r>
            <a:r>
              <a:rPr lang="en-US" sz="2600" dirty="0">
                <a:solidFill>
                  <a:srgbClr val="FAC090"/>
                </a:solidFill>
                <a:latin typeface="Avenir Book"/>
                <a:cs typeface="Avenir Book"/>
              </a:rPr>
              <a:t> What I am saying is this: the Law, which came four hundred and thirty years later, does not invalidate a covenant previously ratified by God, so as to nullify the promise.</a:t>
            </a:r>
            <a:r>
              <a:rPr lang="en-US" sz="2600" baseline="30000" dirty="0">
                <a:solidFill>
                  <a:srgbClr val="FAC090"/>
                </a:solidFill>
                <a:latin typeface="Avenir Book"/>
                <a:cs typeface="Avenir Book"/>
              </a:rPr>
              <a:t>18</a:t>
            </a:r>
            <a:r>
              <a:rPr lang="en-US" sz="2600" dirty="0">
                <a:solidFill>
                  <a:srgbClr val="FAC090"/>
                </a:solidFill>
                <a:latin typeface="Avenir Book"/>
                <a:cs typeface="Avenir Book"/>
              </a:rPr>
              <a:t> For if the inheritance is based on law, it is no longer based on a promise; but God has granted it to Abraham by means of a promise. </a:t>
            </a:r>
          </a:p>
        </p:txBody>
      </p:sp>
      <p:sp>
        <p:nvSpPr>
          <p:cNvPr id="5" name="TextBox 4"/>
          <p:cNvSpPr txBox="1"/>
          <p:nvPr/>
        </p:nvSpPr>
        <p:spPr>
          <a:xfrm>
            <a:off x="352778" y="4287838"/>
            <a:ext cx="8438444" cy="2215991"/>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extrusionH="57150">
              <a:bevelT w="38100" h="38100" prst="convex"/>
            </a:sp3d>
          </a:bodyPr>
          <a:lstStyle/>
          <a:p>
            <a:r>
              <a:rPr lang="en-US" sz="2400" dirty="0" smtClean="0">
                <a:solidFill>
                  <a:schemeClr val="bg1"/>
                </a:solidFill>
                <a:latin typeface="Avenir Book"/>
                <a:cs typeface="Avenir Book"/>
              </a:rPr>
              <a:t>“</a:t>
            </a:r>
            <a:r>
              <a:rPr lang="en-US" sz="2400" dirty="0">
                <a:solidFill>
                  <a:schemeClr val="bg1"/>
                </a:solidFill>
                <a:latin typeface="Avenir Book"/>
                <a:cs typeface="Avenir Book"/>
              </a:rPr>
              <a:t>And I will establish My covenant between Me and you and your descendants after you throughout their generations for an everlasting covenant, to be God to you and to your descendants after you. </a:t>
            </a:r>
          </a:p>
          <a:p>
            <a:pPr algn="r"/>
            <a:r>
              <a:rPr lang="en-US" dirty="0" smtClean="0">
                <a:solidFill>
                  <a:schemeClr val="bg1"/>
                </a:solidFill>
                <a:latin typeface="Avenir Book"/>
                <a:cs typeface="Avenir Book"/>
              </a:rPr>
              <a:t>Genesis 17:7</a:t>
            </a:r>
          </a:p>
        </p:txBody>
      </p:sp>
    </p:spTree>
    <p:extLst>
      <p:ext uri="{BB962C8B-B14F-4D97-AF65-F5344CB8AC3E}">
        <p14:creationId xmlns:p14="http://schemas.microsoft.com/office/powerpoint/2010/main" val="2001508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3:15-18</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5"/>
            <a:ext cx="8720665" cy="498598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15</a:t>
            </a:r>
            <a:r>
              <a:rPr lang="en-US" sz="2600" dirty="0" smtClean="0">
                <a:solidFill>
                  <a:srgbClr val="FAC090"/>
                </a:solidFill>
                <a:latin typeface="Avenir Book"/>
                <a:cs typeface="Avenir Book"/>
              </a:rPr>
              <a:t> </a:t>
            </a:r>
            <a:r>
              <a:rPr lang="en-US" sz="2600" dirty="0">
                <a:solidFill>
                  <a:srgbClr val="FAC090"/>
                </a:solidFill>
                <a:latin typeface="Avenir Book"/>
                <a:cs typeface="Avenir Book"/>
              </a:rPr>
              <a:t>Brethren, I speak in terms of human relations: even though it is only a man’s covenant, yet when it has been ratified, no one sets it aside or adds conditions to it.</a:t>
            </a:r>
            <a:r>
              <a:rPr lang="en-US" sz="2600" baseline="30000" dirty="0">
                <a:solidFill>
                  <a:srgbClr val="FAC090"/>
                </a:solidFill>
                <a:effectLst>
                  <a:glow rad="101600">
                    <a:schemeClr val="accent6">
                      <a:satMod val="175000"/>
                      <a:alpha val="40000"/>
                    </a:schemeClr>
                  </a:glow>
                </a:effectLst>
                <a:latin typeface="Avenir Book"/>
                <a:cs typeface="Avenir Book"/>
              </a:rPr>
              <a:t>16</a:t>
            </a:r>
            <a:r>
              <a:rPr lang="en-US" sz="2600" dirty="0">
                <a:solidFill>
                  <a:srgbClr val="FAC090"/>
                </a:solidFill>
                <a:effectLst>
                  <a:glow rad="101600">
                    <a:schemeClr val="accent6">
                      <a:satMod val="175000"/>
                      <a:alpha val="40000"/>
                    </a:schemeClr>
                  </a:glow>
                </a:effectLst>
                <a:latin typeface="Avenir Book"/>
                <a:cs typeface="Avenir Book"/>
              </a:rPr>
              <a:t> Now the promises were spoken to Abraham and to his seed. He does not say, “And to seeds,” as referring to many, but rather to one, “And to your seed,” that is, Christ.</a:t>
            </a:r>
            <a:r>
              <a:rPr lang="en-US" sz="2600" baseline="30000" dirty="0">
                <a:solidFill>
                  <a:srgbClr val="FAC090"/>
                </a:solidFill>
                <a:latin typeface="Avenir Book"/>
                <a:cs typeface="Avenir Book"/>
              </a:rPr>
              <a:t>17</a:t>
            </a:r>
            <a:r>
              <a:rPr lang="en-US" sz="2600" dirty="0">
                <a:solidFill>
                  <a:srgbClr val="FAC090"/>
                </a:solidFill>
                <a:latin typeface="Avenir Book"/>
                <a:cs typeface="Avenir Book"/>
              </a:rPr>
              <a:t> What I am saying is this: the Law, which came four hundred and thirty years later, does not invalidate a covenant previously ratified by God, so as to nullify the promise.</a:t>
            </a:r>
            <a:r>
              <a:rPr lang="en-US" sz="2600" baseline="30000" dirty="0">
                <a:solidFill>
                  <a:srgbClr val="FAC090"/>
                </a:solidFill>
                <a:latin typeface="Avenir Book"/>
                <a:cs typeface="Avenir Book"/>
              </a:rPr>
              <a:t>18</a:t>
            </a:r>
            <a:r>
              <a:rPr lang="en-US" sz="2600" dirty="0">
                <a:solidFill>
                  <a:srgbClr val="FAC090"/>
                </a:solidFill>
                <a:latin typeface="Avenir Book"/>
                <a:cs typeface="Avenir Book"/>
              </a:rPr>
              <a:t> For if the inheritance is based on law, it is no longer based on a promise; but God has granted it to Abraham by means of a promise. </a:t>
            </a:r>
          </a:p>
        </p:txBody>
      </p:sp>
      <p:sp>
        <p:nvSpPr>
          <p:cNvPr id="5" name="TextBox 4"/>
          <p:cNvSpPr txBox="1"/>
          <p:nvPr/>
        </p:nvSpPr>
        <p:spPr>
          <a:xfrm>
            <a:off x="352778" y="4287838"/>
            <a:ext cx="8438444" cy="2215991"/>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extrusionH="57150">
              <a:bevelT w="38100" h="38100" prst="convex"/>
            </a:sp3d>
          </a:bodyPr>
          <a:lstStyle/>
          <a:p>
            <a:r>
              <a:rPr lang="en-US" sz="2400" dirty="0" smtClean="0">
                <a:solidFill>
                  <a:schemeClr val="bg1"/>
                </a:solidFill>
                <a:latin typeface="Avenir Book"/>
                <a:cs typeface="Avenir Book"/>
              </a:rPr>
              <a:t>“</a:t>
            </a:r>
            <a:r>
              <a:rPr lang="en-US" sz="2400" dirty="0">
                <a:solidFill>
                  <a:schemeClr val="bg1"/>
                </a:solidFill>
                <a:latin typeface="Avenir Book"/>
                <a:cs typeface="Avenir Book"/>
              </a:rPr>
              <a:t>And I will establish My covenant between Me and you and your </a:t>
            </a:r>
            <a:r>
              <a:rPr lang="en-US" sz="2400" dirty="0" smtClean="0">
                <a:solidFill>
                  <a:srgbClr val="FFFF00"/>
                </a:solidFill>
                <a:latin typeface="Avenir Book"/>
                <a:cs typeface="Avenir Book"/>
              </a:rPr>
              <a:t>descendant</a:t>
            </a:r>
            <a:r>
              <a:rPr lang="en-US" sz="2400" dirty="0" smtClean="0">
                <a:solidFill>
                  <a:schemeClr val="bg1"/>
                </a:solidFill>
                <a:latin typeface="Avenir Book"/>
                <a:cs typeface="Avenir Book"/>
              </a:rPr>
              <a:t>  after </a:t>
            </a:r>
            <a:r>
              <a:rPr lang="en-US" sz="2400" dirty="0">
                <a:solidFill>
                  <a:schemeClr val="bg1"/>
                </a:solidFill>
                <a:latin typeface="Avenir Book"/>
                <a:cs typeface="Avenir Book"/>
              </a:rPr>
              <a:t>you throughout </a:t>
            </a:r>
            <a:r>
              <a:rPr lang="en-US" sz="2400" dirty="0">
                <a:solidFill>
                  <a:srgbClr val="FFFF00"/>
                </a:solidFill>
                <a:latin typeface="Avenir Book"/>
                <a:cs typeface="Avenir Book"/>
              </a:rPr>
              <a:t>H</a:t>
            </a:r>
            <a:r>
              <a:rPr lang="en-US" sz="2400" dirty="0" smtClean="0">
                <a:solidFill>
                  <a:srgbClr val="FFFF00"/>
                </a:solidFill>
                <a:latin typeface="Avenir Book"/>
                <a:cs typeface="Avenir Book"/>
              </a:rPr>
              <a:t>is</a:t>
            </a:r>
            <a:r>
              <a:rPr lang="en-US" sz="2400" dirty="0" smtClean="0">
                <a:solidFill>
                  <a:schemeClr val="bg1"/>
                </a:solidFill>
                <a:latin typeface="Avenir Book"/>
                <a:cs typeface="Avenir Book"/>
              </a:rPr>
              <a:t> </a:t>
            </a:r>
            <a:r>
              <a:rPr lang="en-US" sz="2400" dirty="0">
                <a:solidFill>
                  <a:schemeClr val="bg1"/>
                </a:solidFill>
                <a:latin typeface="Avenir Book"/>
                <a:cs typeface="Avenir Book"/>
              </a:rPr>
              <a:t>generations for an everlasting covenant, to be God to you and to your descendants after you. </a:t>
            </a:r>
          </a:p>
          <a:p>
            <a:pPr algn="r"/>
            <a:r>
              <a:rPr lang="en-US" dirty="0" smtClean="0">
                <a:solidFill>
                  <a:schemeClr val="bg1"/>
                </a:solidFill>
                <a:latin typeface="Avenir Book"/>
                <a:cs typeface="Avenir Book"/>
              </a:rPr>
              <a:t>Genesis 17:7</a:t>
            </a:r>
          </a:p>
        </p:txBody>
      </p:sp>
    </p:spTree>
    <p:extLst>
      <p:ext uri="{BB962C8B-B14F-4D97-AF65-F5344CB8AC3E}">
        <p14:creationId xmlns:p14="http://schemas.microsoft.com/office/powerpoint/2010/main" val="261817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3:15-18</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5"/>
            <a:ext cx="8720665" cy="498598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15</a:t>
            </a:r>
            <a:r>
              <a:rPr lang="en-US" sz="2600" dirty="0" smtClean="0">
                <a:solidFill>
                  <a:srgbClr val="FAC090"/>
                </a:solidFill>
                <a:latin typeface="Avenir Book"/>
                <a:cs typeface="Avenir Book"/>
              </a:rPr>
              <a:t> </a:t>
            </a:r>
            <a:r>
              <a:rPr lang="en-US" sz="2600" dirty="0">
                <a:solidFill>
                  <a:srgbClr val="FAC090"/>
                </a:solidFill>
                <a:latin typeface="Avenir Book"/>
                <a:cs typeface="Avenir Book"/>
              </a:rPr>
              <a:t>Brethren, I speak in terms of human relations: even though it is only a man’s covenant, yet when it has been ratified, no one sets it aside or adds conditions to it.</a:t>
            </a:r>
            <a:r>
              <a:rPr lang="en-US" sz="2600" baseline="30000" dirty="0">
                <a:solidFill>
                  <a:srgbClr val="FAC090"/>
                </a:solidFill>
                <a:latin typeface="Avenir Book"/>
                <a:cs typeface="Avenir Book"/>
              </a:rPr>
              <a:t>16</a:t>
            </a:r>
            <a:r>
              <a:rPr lang="en-US" sz="2600" dirty="0">
                <a:solidFill>
                  <a:srgbClr val="FAC090"/>
                </a:solidFill>
                <a:latin typeface="Avenir Book"/>
                <a:cs typeface="Avenir Book"/>
              </a:rPr>
              <a:t> Now the promises were spoken to Abraham and to his seed. He does not say, “And to seeds,” as referring to many, but rather to one, “And to your seed,” that is, Christ.</a:t>
            </a:r>
            <a:r>
              <a:rPr lang="en-US" sz="2600" baseline="30000" dirty="0">
                <a:solidFill>
                  <a:srgbClr val="FAC090"/>
                </a:solidFill>
                <a:effectLst>
                  <a:glow rad="101600">
                    <a:schemeClr val="accent6">
                      <a:satMod val="175000"/>
                      <a:alpha val="40000"/>
                    </a:schemeClr>
                  </a:glow>
                </a:effectLst>
                <a:latin typeface="Avenir Book"/>
                <a:cs typeface="Avenir Book"/>
              </a:rPr>
              <a:t>17</a:t>
            </a:r>
            <a:r>
              <a:rPr lang="en-US" sz="2600" dirty="0">
                <a:solidFill>
                  <a:srgbClr val="FAC090"/>
                </a:solidFill>
                <a:effectLst>
                  <a:glow rad="101600">
                    <a:schemeClr val="accent6">
                      <a:satMod val="175000"/>
                      <a:alpha val="40000"/>
                    </a:schemeClr>
                  </a:glow>
                </a:effectLst>
                <a:latin typeface="Avenir Book"/>
                <a:cs typeface="Avenir Book"/>
              </a:rPr>
              <a:t> What I am saying is this: the Law, which came four hundred and thirty years later, does not invalidate a covenant previously ratified by God, so as to nullify the promise.</a:t>
            </a:r>
            <a:r>
              <a:rPr lang="en-US" sz="2600" baseline="30000" dirty="0">
                <a:solidFill>
                  <a:srgbClr val="FAC090"/>
                </a:solidFill>
                <a:latin typeface="Avenir Book"/>
                <a:cs typeface="Avenir Book"/>
              </a:rPr>
              <a:t>18</a:t>
            </a:r>
            <a:r>
              <a:rPr lang="en-US" sz="2600" dirty="0">
                <a:solidFill>
                  <a:srgbClr val="FAC090"/>
                </a:solidFill>
                <a:latin typeface="Avenir Book"/>
                <a:cs typeface="Avenir Book"/>
              </a:rPr>
              <a:t> For if the inheritance is based on law, it is no longer based on a promise; but God has granted it to Abraham by means of a promise. </a:t>
            </a:r>
          </a:p>
        </p:txBody>
      </p:sp>
    </p:spTree>
    <p:extLst>
      <p:ext uri="{BB962C8B-B14F-4D97-AF65-F5344CB8AC3E}">
        <p14:creationId xmlns:p14="http://schemas.microsoft.com/office/powerpoint/2010/main" val="568357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3:15-18</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5"/>
            <a:ext cx="8720665" cy="498598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15</a:t>
            </a:r>
            <a:r>
              <a:rPr lang="en-US" sz="2600" dirty="0" smtClean="0">
                <a:solidFill>
                  <a:srgbClr val="FAC090"/>
                </a:solidFill>
                <a:latin typeface="Avenir Book"/>
                <a:cs typeface="Avenir Book"/>
              </a:rPr>
              <a:t> </a:t>
            </a:r>
            <a:r>
              <a:rPr lang="en-US" sz="2600" dirty="0">
                <a:solidFill>
                  <a:srgbClr val="FAC090"/>
                </a:solidFill>
                <a:latin typeface="Avenir Book"/>
                <a:cs typeface="Avenir Book"/>
              </a:rPr>
              <a:t>Brethren, I speak in terms of human relations: even though it is only a man’s covenant, yet when it has been ratified, no one sets it aside or adds conditions to it.</a:t>
            </a:r>
            <a:r>
              <a:rPr lang="en-US" sz="2600" baseline="30000" dirty="0">
                <a:solidFill>
                  <a:srgbClr val="FAC090"/>
                </a:solidFill>
                <a:latin typeface="Avenir Book"/>
                <a:cs typeface="Avenir Book"/>
              </a:rPr>
              <a:t>16</a:t>
            </a:r>
            <a:r>
              <a:rPr lang="en-US" sz="2600" dirty="0">
                <a:solidFill>
                  <a:srgbClr val="FAC090"/>
                </a:solidFill>
                <a:latin typeface="Avenir Book"/>
                <a:cs typeface="Avenir Book"/>
              </a:rPr>
              <a:t> Now the promises were spoken to Abraham and to his seed. He does not say, “And to seeds,” as referring to many, but rather to one, “And to your seed,” that is, Christ.</a:t>
            </a:r>
            <a:r>
              <a:rPr lang="en-US" sz="2600" baseline="30000" dirty="0">
                <a:solidFill>
                  <a:srgbClr val="FAC090"/>
                </a:solidFill>
                <a:latin typeface="Avenir Book"/>
                <a:cs typeface="Avenir Book"/>
              </a:rPr>
              <a:t>17</a:t>
            </a:r>
            <a:r>
              <a:rPr lang="en-US" sz="2600" dirty="0">
                <a:solidFill>
                  <a:srgbClr val="FAC090"/>
                </a:solidFill>
                <a:latin typeface="Avenir Book"/>
                <a:cs typeface="Avenir Book"/>
              </a:rPr>
              <a:t> What I am saying is this: the Law, which came four hundred and thirty years later, does not invalidate a covenant previously ratified by God, so as to nullify the promise.</a:t>
            </a:r>
            <a:r>
              <a:rPr lang="en-US" sz="2600" baseline="30000" dirty="0">
                <a:solidFill>
                  <a:srgbClr val="FAC090"/>
                </a:solidFill>
                <a:effectLst>
                  <a:glow rad="101600">
                    <a:schemeClr val="accent6">
                      <a:satMod val="175000"/>
                      <a:alpha val="40000"/>
                    </a:schemeClr>
                  </a:glow>
                </a:effectLst>
                <a:latin typeface="Avenir Book"/>
                <a:cs typeface="Avenir Book"/>
              </a:rPr>
              <a:t>18</a:t>
            </a:r>
            <a:r>
              <a:rPr lang="en-US" sz="2600" dirty="0">
                <a:solidFill>
                  <a:srgbClr val="FAC090"/>
                </a:solidFill>
                <a:effectLst>
                  <a:glow rad="101600">
                    <a:schemeClr val="accent6">
                      <a:satMod val="175000"/>
                      <a:alpha val="40000"/>
                    </a:schemeClr>
                  </a:glow>
                </a:effectLst>
                <a:latin typeface="Avenir Book"/>
                <a:cs typeface="Avenir Book"/>
              </a:rPr>
              <a:t> For if the inheritance is based on law, it is no longer based on a promise; but God has granted it to Abraham by means of a promise. </a:t>
            </a:r>
          </a:p>
        </p:txBody>
      </p:sp>
    </p:spTree>
    <p:extLst>
      <p:ext uri="{BB962C8B-B14F-4D97-AF65-F5344CB8AC3E}">
        <p14:creationId xmlns:p14="http://schemas.microsoft.com/office/powerpoint/2010/main" val="311675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3:19-22</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539615"/>
            <a:ext cx="8720665" cy="458587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19</a:t>
            </a:r>
            <a:r>
              <a:rPr lang="en-US" sz="2600" dirty="0" smtClean="0">
                <a:solidFill>
                  <a:srgbClr val="FAC090"/>
                </a:solidFill>
                <a:latin typeface="Avenir Book"/>
                <a:cs typeface="Avenir Book"/>
              </a:rPr>
              <a:t> </a:t>
            </a:r>
            <a:r>
              <a:rPr lang="en-US" sz="2600" dirty="0">
                <a:solidFill>
                  <a:srgbClr val="FAC090"/>
                </a:solidFill>
                <a:latin typeface="Avenir Book"/>
                <a:cs typeface="Avenir Book"/>
              </a:rPr>
              <a:t>Why the Law then? It was added because of transgressions, having been ordained through angels by the agency of a mediator, until the seed should come to whom the promise had been made.</a:t>
            </a:r>
            <a:r>
              <a:rPr lang="en-US" sz="2600" baseline="30000" dirty="0">
                <a:solidFill>
                  <a:srgbClr val="FAC090"/>
                </a:solidFill>
                <a:latin typeface="Avenir Book"/>
                <a:cs typeface="Avenir Book"/>
              </a:rPr>
              <a:t>20 </a:t>
            </a:r>
            <a:r>
              <a:rPr lang="en-US" sz="2600" dirty="0">
                <a:solidFill>
                  <a:srgbClr val="FAC090"/>
                </a:solidFill>
                <a:latin typeface="Avenir Book"/>
                <a:cs typeface="Avenir Book"/>
              </a:rPr>
              <a:t>Now a mediator is not for one party only; whereas God is only one.</a:t>
            </a:r>
            <a:r>
              <a:rPr lang="en-US" sz="2600" baseline="30000" dirty="0">
                <a:solidFill>
                  <a:srgbClr val="FAC090"/>
                </a:solidFill>
                <a:latin typeface="Avenir Book"/>
                <a:cs typeface="Avenir Book"/>
              </a:rPr>
              <a:t>21</a:t>
            </a:r>
            <a:r>
              <a:rPr lang="en-US" sz="2600" dirty="0">
                <a:solidFill>
                  <a:srgbClr val="FAC090"/>
                </a:solidFill>
                <a:latin typeface="Avenir Book"/>
                <a:cs typeface="Avenir Book"/>
              </a:rPr>
              <a:t> Is the Law then contrary to the promises of God? May it never be! For if a law had been given which was able to impart life, then righteousness would indeed have been based on law.</a:t>
            </a:r>
            <a:r>
              <a:rPr lang="en-US" sz="2600" baseline="30000" dirty="0">
                <a:solidFill>
                  <a:srgbClr val="FAC090"/>
                </a:solidFill>
                <a:latin typeface="Avenir Book"/>
                <a:cs typeface="Avenir Book"/>
              </a:rPr>
              <a:t>22</a:t>
            </a:r>
            <a:r>
              <a:rPr lang="en-US" sz="2600" dirty="0">
                <a:solidFill>
                  <a:srgbClr val="FAC090"/>
                </a:solidFill>
                <a:latin typeface="Avenir Book"/>
                <a:cs typeface="Avenir Book"/>
              </a:rPr>
              <a:t> But the Scripture has shut up all men under sin, that the promise by faith in Jesus Christ might be given to those who believe. </a:t>
            </a:r>
          </a:p>
        </p:txBody>
      </p:sp>
      <p:sp>
        <p:nvSpPr>
          <p:cNvPr id="5" name="TextBox 4"/>
          <p:cNvSpPr txBox="1"/>
          <p:nvPr/>
        </p:nvSpPr>
        <p:spPr>
          <a:xfrm>
            <a:off x="352778" y="3271838"/>
            <a:ext cx="8438444" cy="2954655"/>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extrusionH="57150">
              <a:bevelT w="38100" h="38100" prst="convex"/>
            </a:sp3d>
          </a:bodyPr>
          <a:lstStyle/>
          <a:p>
            <a:r>
              <a:rPr lang="en-US" sz="2400" dirty="0" smtClean="0">
                <a:solidFill>
                  <a:schemeClr val="bg1"/>
                </a:solidFill>
                <a:latin typeface="Avenir Book"/>
                <a:cs typeface="Avenir Book"/>
              </a:rPr>
              <a:t>Now </a:t>
            </a:r>
            <a:r>
              <a:rPr lang="en-US" sz="2400" dirty="0">
                <a:solidFill>
                  <a:schemeClr val="bg1"/>
                </a:solidFill>
                <a:latin typeface="Avenir Book"/>
                <a:cs typeface="Avenir Book"/>
              </a:rPr>
              <a:t>when they heard of the resurrection of the dead, some began to sneer, but others said, “We shall hear you again concerning this.</a:t>
            </a:r>
            <a:r>
              <a:rPr lang="en-US" sz="2400" dirty="0" smtClean="0">
                <a:solidFill>
                  <a:schemeClr val="bg1"/>
                </a:solidFill>
                <a:latin typeface="Avenir Book"/>
                <a:cs typeface="Avenir Book"/>
              </a:rPr>
              <a:t>” </a:t>
            </a:r>
            <a:r>
              <a:rPr lang="en-US" sz="2400" dirty="0">
                <a:solidFill>
                  <a:schemeClr val="bg1"/>
                </a:solidFill>
                <a:latin typeface="Avenir Book"/>
                <a:cs typeface="Avenir Book"/>
              </a:rPr>
              <a:t>So Paul went out of their midst</a:t>
            </a:r>
            <a:r>
              <a:rPr lang="en-US" sz="2400" dirty="0" smtClean="0">
                <a:solidFill>
                  <a:schemeClr val="bg1"/>
                </a:solidFill>
                <a:latin typeface="Avenir Book"/>
                <a:cs typeface="Avenir Book"/>
              </a:rPr>
              <a:t>. </a:t>
            </a:r>
            <a:r>
              <a:rPr lang="en-US" sz="2400" dirty="0">
                <a:solidFill>
                  <a:schemeClr val="bg1"/>
                </a:solidFill>
                <a:latin typeface="Avenir Book"/>
                <a:cs typeface="Avenir Book"/>
              </a:rPr>
              <a:t>But some men joined him and believed, among whom also were Dionysius the </a:t>
            </a:r>
            <a:r>
              <a:rPr lang="en-US" sz="2400" dirty="0" err="1">
                <a:solidFill>
                  <a:schemeClr val="bg1"/>
                </a:solidFill>
                <a:latin typeface="Avenir Book"/>
                <a:cs typeface="Avenir Book"/>
              </a:rPr>
              <a:t>Areopagite</a:t>
            </a:r>
            <a:r>
              <a:rPr lang="en-US" sz="2400" dirty="0">
                <a:solidFill>
                  <a:schemeClr val="bg1"/>
                </a:solidFill>
                <a:latin typeface="Avenir Book"/>
                <a:cs typeface="Avenir Book"/>
              </a:rPr>
              <a:t> and a woman named </a:t>
            </a:r>
            <a:r>
              <a:rPr lang="en-US" sz="2400" dirty="0" err="1">
                <a:solidFill>
                  <a:schemeClr val="bg1"/>
                </a:solidFill>
                <a:latin typeface="Avenir Book"/>
                <a:cs typeface="Avenir Book"/>
              </a:rPr>
              <a:t>Damaris</a:t>
            </a:r>
            <a:r>
              <a:rPr lang="en-US" sz="2400" dirty="0">
                <a:solidFill>
                  <a:schemeClr val="bg1"/>
                </a:solidFill>
                <a:latin typeface="Avenir Book"/>
                <a:cs typeface="Avenir Book"/>
              </a:rPr>
              <a:t> and others with them. </a:t>
            </a:r>
          </a:p>
          <a:p>
            <a:pPr algn="r"/>
            <a:r>
              <a:rPr lang="en-US" dirty="0" smtClean="0">
                <a:solidFill>
                  <a:schemeClr val="bg1"/>
                </a:solidFill>
                <a:latin typeface="Avenir Book"/>
                <a:cs typeface="Avenir Book"/>
              </a:rPr>
              <a:t>Acts 17:32-34</a:t>
            </a:r>
          </a:p>
        </p:txBody>
      </p:sp>
    </p:spTree>
    <p:extLst>
      <p:ext uri="{BB962C8B-B14F-4D97-AF65-F5344CB8AC3E}">
        <p14:creationId xmlns:p14="http://schemas.microsoft.com/office/powerpoint/2010/main" val="236421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3:19-22</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539615"/>
            <a:ext cx="8720665" cy="458587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effectLst>
                  <a:glow rad="101600">
                    <a:schemeClr val="accent6">
                      <a:satMod val="175000"/>
                      <a:alpha val="40000"/>
                    </a:schemeClr>
                  </a:glow>
                </a:effectLst>
                <a:latin typeface="Avenir Book"/>
                <a:cs typeface="Avenir Book"/>
              </a:rPr>
              <a:t>19</a:t>
            </a:r>
            <a:r>
              <a:rPr lang="en-US" sz="2600" dirty="0" smtClean="0">
                <a:solidFill>
                  <a:srgbClr val="FAC090"/>
                </a:solidFill>
                <a:effectLst>
                  <a:glow rad="101600">
                    <a:schemeClr val="accent6">
                      <a:satMod val="175000"/>
                      <a:alpha val="40000"/>
                    </a:schemeClr>
                  </a:glow>
                </a:effectLst>
                <a:latin typeface="Avenir Book"/>
                <a:cs typeface="Avenir Book"/>
              </a:rPr>
              <a:t> </a:t>
            </a:r>
            <a:r>
              <a:rPr lang="en-US" sz="2600" dirty="0">
                <a:solidFill>
                  <a:srgbClr val="FAC090"/>
                </a:solidFill>
                <a:effectLst>
                  <a:glow rad="101600">
                    <a:schemeClr val="accent6">
                      <a:satMod val="175000"/>
                      <a:alpha val="40000"/>
                    </a:schemeClr>
                  </a:glow>
                </a:effectLst>
                <a:latin typeface="Avenir Book"/>
                <a:cs typeface="Avenir Book"/>
              </a:rPr>
              <a:t>Why the Law then? It was added because of transgressions, having been ordained through angels by the agency of a mediator, until the seed should come to whom the promise had been made.</a:t>
            </a:r>
            <a:r>
              <a:rPr lang="en-US" sz="2600" baseline="30000" dirty="0">
                <a:solidFill>
                  <a:srgbClr val="FAC090"/>
                </a:solidFill>
                <a:latin typeface="Avenir Book"/>
                <a:cs typeface="Avenir Book"/>
              </a:rPr>
              <a:t>20 </a:t>
            </a:r>
            <a:r>
              <a:rPr lang="en-US" sz="2600" dirty="0">
                <a:solidFill>
                  <a:srgbClr val="FAC090"/>
                </a:solidFill>
                <a:latin typeface="Avenir Book"/>
                <a:cs typeface="Avenir Book"/>
              </a:rPr>
              <a:t>Now a mediator is not for one party only; whereas God is only one.</a:t>
            </a:r>
            <a:r>
              <a:rPr lang="en-US" sz="2600" baseline="30000" dirty="0">
                <a:solidFill>
                  <a:srgbClr val="FAC090"/>
                </a:solidFill>
                <a:latin typeface="Avenir Book"/>
                <a:cs typeface="Avenir Book"/>
              </a:rPr>
              <a:t>21</a:t>
            </a:r>
            <a:r>
              <a:rPr lang="en-US" sz="2600" dirty="0">
                <a:solidFill>
                  <a:srgbClr val="FAC090"/>
                </a:solidFill>
                <a:latin typeface="Avenir Book"/>
                <a:cs typeface="Avenir Book"/>
              </a:rPr>
              <a:t> Is the Law then contrary to the promises of God? May it never be! For if a law had been given which was able to impart life, then righteousness would indeed have been based on law.</a:t>
            </a:r>
            <a:r>
              <a:rPr lang="en-US" sz="2600" baseline="30000" dirty="0">
                <a:solidFill>
                  <a:srgbClr val="FAC090"/>
                </a:solidFill>
                <a:latin typeface="Avenir Book"/>
                <a:cs typeface="Avenir Book"/>
              </a:rPr>
              <a:t>22</a:t>
            </a:r>
            <a:r>
              <a:rPr lang="en-US" sz="2600" dirty="0">
                <a:solidFill>
                  <a:srgbClr val="FAC090"/>
                </a:solidFill>
                <a:latin typeface="Avenir Book"/>
                <a:cs typeface="Avenir Book"/>
              </a:rPr>
              <a:t> But the Scripture has shut up all men under sin, that the promise by faith in Jesus Christ might be given to those who believe. </a:t>
            </a:r>
          </a:p>
        </p:txBody>
      </p:sp>
    </p:spTree>
    <p:extLst>
      <p:ext uri="{BB962C8B-B14F-4D97-AF65-F5344CB8AC3E}">
        <p14:creationId xmlns:p14="http://schemas.microsoft.com/office/powerpoint/2010/main" val="414491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3:1-5</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539615"/>
            <a:ext cx="8720665" cy="418576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1 </a:t>
            </a:r>
            <a:r>
              <a:rPr lang="en-US" sz="2600" dirty="0" smtClean="0">
                <a:solidFill>
                  <a:srgbClr val="FAC090"/>
                </a:solidFill>
                <a:latin typeface="Avenir Book"/>
                <a:cs typeface="Avenir Book"/>
              </a:rPr>
              <a:t>You foolish Galatians, who has bewitched you, before whose eyes Jesus Christ was publicly portrayed as crucified?</a:t>
            </a:r>
            <a:r>
              <a:rPr lang="en-US" sz="2600" baseline="30000" dirty="0" smtClean="0">
                <a:solidFill>
                  <a:srgbClr val="FAC090"/>
                </a:solidFill>
                <a:latin typeface="Avenir Book"/>
                <a:cs typeface="Avenir Book"/>
              </a:rPr>
              <a:t>2</a:t>
            </a:r>
            <a:r>
              <a:rPr lang="en-US" sz="2600" dirty="0" smtClean="0">
                <a:solidFill>
                  <a:srgbClr val="FAC090"/>
                </a:solidFill>
                <a:latin typeface="Avenir Book"/>
                <a:cs typeface="Avenir Book"/>
              </a:rPr>
              <a:t> This is the only thing I want to find out from you: did you receive the Spirit by the works of the Law, or by hearing with faith?</a:t>
            </a:r>
            <a:r>
              <a:rPr lang="en-US" sz="2600" baseline="30000" dirty="0" smtClean="0">
                <a:solidFill>
                  <a:srgbClr val="FAC090"/>
                </a:solidFill>
                <a:latin typeface="Avenir Book"/>
                <a:cs typeface="Avenir Book"/>
              </a:rPr>
              <a:t>3</a:t>
            </a:r>
            <a:r>
              <a:rPr lang="en-US" sz="2600" dirty="0" smtClean="0">
                <a:solidFill>
                  <a:srgbClr val="FAC090"/>
                </a:solidFill>
                <a:latin typeface="Avenir Book"/>
                <a:cs typeface="Avenir Book"/>
              </a:rPr>
              <a:t> Are you so foolish? Having begun by the Spirit, are you now being perfected by the flesh?</a:t>
            </a:r>
            <a:r>
              <a:rPr lang="en-US" sz="2600" baseline="30000" dirty="0" smtClean="0">
                <a:solidFill>
                  <a:srgbClr val="FAC090"/>
                </a:solidFill>
                <a:latin typeface="Avenir Book"/>
                <a:cs typeface="Avenir Book"/>
              </a:rPr>
              <a:t>4</a:t>
            </a:r>
            <a:r>
              <a:rPr lang="en-US" sz="2600" dirty="0" smtClean="0">
                <a:solidFill>
                  <a:srgbClr val="FAC090"/>
                </a:solidFill>
                <a:latin typeface="Avenir Book"/>
                <a:cs typeface="Avenir Book"/>
              </a:rPr>
              <a:t> Did you suffer so many things in vain—if indeed it was in vain?</a:t>
            </a:r>
            <a:r>
              <a:rPr lang="en-US" sz="2600" baseline="30000" dirty="0" smtClean="0">
                <a:solidFill>
                  <a:srgbClr val="FAC090"/>
                </a:solidFill>
                <a:latin typeface="Avenir Book"/>
                <a:cs typeface="Avenir Book"/>
              </a:rPr>
              <a:t>5</a:t>
            </a:r>
            <a:r>
              <a:rPr lang="en-US" sz="2600" dirty="0" smtClean="0">
                <a:solidFill>
                  <a:srgbClr val="FAC090"/>
                </a:solidFill>
                <a:latin typeface="Avenir Book"/>
                <a:cs typeface="Avenir Book"/>
              </a:rPr>
              <a:t> Does He then, who provides you with the Spirit and works miracles among you, do it by the works of the Law, or by hearing with faith? </a:t>
            </a:r>
            <a:endParaRPr lang="en-US" sz="2600" dirty="0">
              <a:solidFill>
                <a:srgbClr val="FAC090"/>
              </a:solidFill>
              <a:latin typeface="Avenir Book"/>
              <a:cs typeface="Avenir Book"/>
            </a:endParaRPr>
          </a:p>
        </p:txBody>
      </p:sp>
    </p:spTree>
    <p:extLst>
      <p:ext uri="{BB962C8B-B14F-4D97-AF65-F5344CB8AC3E}">
        <p14:creationId xmlns:p14="http://schemas.microsoft.com/office/powerpoint/2010/main" val="285600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3:19-22</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539615"/>
            <a:ext cx="8720665" cy="458587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19</a:t>
            </a:r>
            <a:r>
              <a:rPr lang="en-US" sz="2600" dirty="0" smtClean="0">
                <a:solidFill>
                  <a:srgbClr val="FAC090"/>
                </a:solidFill>
                <a:latin typeface="Avenir Book"/>
                <a:cs typeface="Avenir Book"/>
              </a:rPr>
              <a:t> </a:t>
            </a:r>
            <a:r>
              <a:rPr lang="en-US" sz="2600" dirty="0">
                <a:solidFill>
                  <a:srgbClr val="FAC090"/>
                </a:solidFill>
                <a:latin typeface="Avenir Book"/>
                <a:cs typeface="Avenir Book"/>
              </a:rPr>
              <a:t>Why the Law then? It was added because of transgressions, having been ordained through angels by the agency of a mediator, until the seed should come to whom the promise had been made.</a:t>
            </a:r>
            <a:r>
              <a:rPr lang="en-US" sz="2600" baseline="30000" dirty="0">
                <a:solidFill>
                  <a:srgbClr val="FAC090"/>
                </a:solidFill>
                <a:effectLst>
                  <a:glow rad="101600">
                    <a:schemeClr val="accent6">
                      <a:satMod val="175000"/>
                      <a:alpha val="40000"/>
                    </a:schemeClr>
                  </a:glow>
                </a:effectLst>
                <a:latin typeface="Avenir Book"/>
                <a:cs typeface="Avenir Book"/>
              </a:rPr>
              <a:t>20 </a:t>
            </a:r>
            <a:r>
              <a:rPr lang="en-US" sz="2600" dirty="0">
                <a:solidFill>
                  <a:srgbClr val="FAC090"/>
                </a:solidFill>
                <a:effectLst>
                  <a:glow rad="101600">
                    <a:schemeClr val="accent6">
                      <a:satMod val="175000"/>
                      <a:alpha val="40000"/>
                    </a:schemeClr>
                  </a:glow>
                </a:effectLst>
                <a:latin typeface="Avenir Book"/>
                <a:cs typeface="Avenir Book"/>
              </a:rPr>
              <a:t>Now a mediator is not for one party only; whereas God is only one.</a:t>
            </a:r>
            <a:r>
              <a:rPr lang="en-US" sz="2600" baseline="30000" dirty="0">
                <a:solidFill>
                  <a:srgbClr val="FAC090"/>
                </a:solidFill>
                <a:latin typeface="Avenir Book"/>
                <a:cs typeface="Avenir Book"/>
              </a:rPr>
              <a:t>21</a:t>
            </a:r>
            <a:r>
              <a:rPr lang="en-US" sz="2600" dirty="0">
                <a:solidFill>
                  <a:srgbClr val="FAC090"/>
                </a:solidFill>
                <a:latin typeface="Avenir Book"/>
                <a:cs typeface="Avenir Book"/>
              </a:rPr>
              <a:t> Is the Law then contrary to the promises of God? May it never be! For if a law had been given which was able to impart life, then righteousness would indeed have been based on law.</a:t>
            </a:r>
            <a:r>
              <a:rPr lang="en-US" sz="2600" baseline="30000" dirty="0">
                <a:solidFill>
                  <a:srgbClr val="FAC090"/>
                </a:solidFill>
                <a:latin typeface="Avenir Book"/>
                <a:cs typeface="Avenir Book"/>
              </a:rPr>
              <a:t>22</a:t>
            </a:r>
            <a:r>
              <a:rPr lang="en-US" sz="2600" dirty="0">
                <a:solidFill>
                  <a:srgbClr val="FAC090"/>
                </a:solidFill>
                <a:latin typeface="Avenir Book"/>
                <a:cs typeface="Avenir Book"/>
              </a:rPr>
              <a:t> But the Scripture has shut up all men under sin, that the promise by faith in Jesus Christ might be given to those who believe. </a:t>
            </a:r>
          </a:p>
        </p:txBody>
      </p:sp>
      <p:sp>
        <p:nvSpPr>
          <p:cNvPr id="5" name="Content Placeholder 3"/>
          <p:cNvSpPr txBox="1">
            <a:spLocks noGrp="1"/>
          </p:cNvSpPr>
          <p:nvPr>
            <p:ph idx="1"/>
          </p:nvPr>
        </p:nvSpPr>
        <p:spPr>
          <a:xfrm>
            <a:off x="457200" y="4089400"/>
            <a:ext cx="8229600" cy="1957459"/>
          </a:xfrm>
          <a:prstGeom prst="rect">
            <a:avLst/>
          </a:prstGeom>
          <a:solidFill>
            <a:schemeClr val="bg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a:bodyPr>
          <a:lstStyle/>
          <a:p>
            <a:pPr marL="0" indent="0">
              <a:buNone/>
            </a:pPr>
            <a:r>
              <a:rPr lang="en-US" sz="2200" b="1" dirty="0">
                <a:solidFill>
                  <a:srgbClr val="000000"/>
                </a:solidFill>
                <a:latin typeface="Avenir Book"/>
                <a:cs typeface="Avenir Book"/>
              </a:rPr>
              <a:t>“The whole passage is tinctured with the feeling that the giving of the Law, as contrasted with the dispensation of the Messiah, was marked by distance, sternness, alienation.</a:t>
            </a:r>
            <a:r>
              <a:rPr lang="en-US" sz="2200" b="1" dirty="0" smtClean="0">
                <a:solidFill>
                  <a:srgbClr val="000000"/>
                </a:solidFill>
                <a:latin typeface="Avenir Book"/>
                <a:cs typeface="Avenir Book"/>
              </a:rPr>
              <a:t>”</a:t>
            </a:r>
          </a:p>
          <a:p>
            <a:pPr marL="0" indent="0">
              <a:buNone/>
            </a:pPr>
            <a:endParaRPr lang="en-US" sz="800" b="1" dirty="0">
              <a:solidFill>
                <a:srgbClr val="000000"/>
              </a:solidFill>
              <a:latin typeface="Avenir Book"/>
              <a:cs typeface="Avenir Book"/>
            </a:endParaRPr>
          </a:p>
          <a:p>
            <a:pPr marL="0" indent="0" algn="r">
              <a:buNone/>
            </a:pPr>
            <a:r>
              <a:rPr lang="en-US" sz="1800" b="1" dirty="0" smtClean="0">
                <a:solidFill>
                  <a:srgbClr val="000000"/>
                </a:solidFill>
                <a:latin typeface="Avenir Book"/>
                <a:cs typeface="Avenir Book"/>
              </a:rPr>
              <a:t>Pulpit Commentary</a:t>
            </a:r>
            <a:endParaRPr lang="en-US" sz="1800" b="1" dirty="0">
              <a:solidFill>
                <a:srgbClr val="000000"/>
              </a:solidFill>
              <a:latin typeface="Avenir Book"/>
              <a:cs typeface="Avenir Book"/>
            </a:endParaRPr>
          </a:p>
        </p:txBody>
      </p:sp>
    </p:spTree>
    <p:extLst>
      <p:ext uri="{BB962C8B-B14F-4D97-AF65-F5344CB8AC3E}">
        <p14:creationId xmlns:p14="http://schemas.microsoft.com/office/powerpoint/2010/main" val="15281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3:19-22</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539615"/>
            <a:ext cx="8720665" cy="458587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19</a:t>
            </a:r>
            <a:r>
              <a:rPr lang="en-US" sz="2600" dirty="0" smtClean="0">
                <a:solidFill>
                  <a:srgbClr val="FAC090"/>
                </a:solidFill>
                <a:latin typeface="Avenir Book"/>
                <a:cs typeface="Avenir Book"/>
              </a:rPr>
              <a:t> </a:t>
            </a:r>
            <a:r>
              <a:rPr lang="en-US" sz="2600" dirty="0">
                <a:solidFill>
                  <a:srgbClr val="FAC090"/>
                </a:solidFill>
                <a:latin typeface="Avenir Book"/>
                <a:cs typeface="Avenir Book"/>
              </a:rPr>
              <a:t>Why the Law then? It was added because of transgressions, having been ordained through angels by the agency of a mediator, until the seed should come to whom the promise had been made.</a:t>
            </a:r>
            <a:r>
              <a:rPr lang="en-US" sz="2600" baseline="30000" dirty="0">
                <a:solidFill>
                  <a:srgbClr val="FAC090"/>
                </a:solidFill>
                <a:latin typeface="Avenir Book"/>
                <a:cs typeface="Avenir Book"/>
              </a:rPr>
              <a:t>20 </a:t>
            </a:r>
            <a:r>
              <a:rPr lang="en-US" sz="2600" dirty="0">
                <a:solidFill>
                  <a:srgbClr val="FAC090"/>
                </a:solidFill>
                <a:latin typeface="Avenir Book"/>
                <a:cs typeface="Avenir Book"/>
              </a:rPr>
              <a:t>Now a mediator is not for one party only; whereas God is only one.</a:t>
            </a:r>
            <a:r>
              <a:rPr lang="en-US" sz="2600" baseline="30000" dirty="0">
                <a:solidFill>
                  <a:srgbClr val="FAC090"/>
                </a:solidFill>
                <a:effectLst>
                  <a:glow rad="101600">
                    <a:schemeClr val="accent6">
                      <a:satMod val="175000"/>
                      <a:alpha val="40000"/>
                    </a:schemeClr>
                  </a:glow>
                </a:effectLst>
                <a:latin typeface="Avenir Book"/>
                <a:cs typeface="Avenir Book"/>
              </a:rPr>
              <a:t>21</a:t>
            </a:r>
            <a:r>
              <a:rPr lang="en-US" sz="2600" dirty="0">
                <a:solidFill>
                  <a:srgbClr val="FAC090"/>
                </a:solidFill>
                <a:effectLst>
                  <a:glow rad="101600">
                    <a:schemeClr val="accent6">
                      <a:satMod val="175000"/>
                      <a:alpha val="40000"/>
                    </a:schemeClr>
                  </a:glow>
                </a:effectLst>
                <a:latin typeface="Avenir Book"/>
                <a:cs typeface="Avenir Book"/>
              </a:rPr>
              <a:t> Is the Law then contrary to the promises of God? May it never be! For if a law had been given which was able to impart life, then righteousness would indeed have been based on law.</a:t>
            </a:r>
            <a:r>
              <a:rPr lang="en-US" sz="2600" baseline="30000" dirty="0">
                <a:solidFill>
                  <a:srgbClr val="FAC090"/>
                </a:solidFill>
                <a:latin typeface="Avenir Book"/>
                <a:cs typeface="Avenir Book"/>
              </a:rPr>
              <a:t>22</a:t>
            </a:r>
            <a:r>
              <a:rPr lang="en-US" sz="2600" dirty="0">
                <a:solidFill>
                  <a:srgbClr val="FAC090"/>
                </a:solidFill>
                <a:latin typeface="Avenir Book"/>
                <a:cs typeface="Avenir Book"/>
              </a:rPr>
              <a:t> But the Scripture has shut up all men under sin, that the promise by faith in Jesus Christ might be given to those who believe. </a:t>
            </a:r>
          </a:p>
        </p:txBody>
      </p:sp>
    </p:spTree>
    <p:extLst>
      <p:ext uri="{BB962C8B-B14F-4D97-AF65-F5344CB8AC3E}">
        <p14:creationId xmlns:p14="http://schemas.microsoft.com/office/powerpoint/2010/main" val="395552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3:19-22</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539615"/>
            <a:ext cx="8720665" cy="458587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19</a:t>
            </a:r>
            <a:r>
              <a:rPr lang="en-US" sz="2600" dirty="0" smtClean="0">
                <a:solidFill>
                  <a:srgbClr val="FAC090"/>
                </a:solidFill>
                <a:latin typeface="Avenir Book"/>
                <a:cs typeface="Avenir Book"/>
              </a:rPr>
              <a:t> </a:t>
            </a:r>
            <a:r>
              <a:rPr lang="en-US" sz="2600" dirty="0">
                <a:solidFill>
                  <a:srgbClr val="FAC090"/>
                </a:solidFill>
                <a:latin typeface="Avenir Book"/>
                <a:cs typeface="Avenir Book"/>
              </a:rPr>
              <a:t>Why the Law then? It was added because of transgressions, having been ordained through angels by the agency of a mediator, until the seed should come to whom the promise had been made.</a:t>
            </a:r>
            <a:r>
              <a:rPr lang="en-US" sz="2600" baseline="30000" dirty="0">
                <a:solidFill>
                  <a:srgbClr val="FAC090"/>
                </a:solidFill>
                <a:latin typeface="Avenir Book"/>
                <a:cs typeface="Avenir Book"/>
              </a:rPr>
              <a:t>20 </a:t>
            </a:r>
            <a:r>
              <a:rPr lang="en-US" sz="2600" dirty="0">
                <a:solidFill>
                  <a:srgbClr val="FAC090"/>
                </a:solidFill>
                <a:latin typeface="Avenir Book"/>
                <a:cs typeface="Avenir Book"/>
              </a:rPr>
              <a:t>Now a mediator is not for one party only; whereas God is only one.</a:t>
            </a:r>
            <a:r>
              <a:rPr lang="en-US" sz="2600" baseline="30000" dirty="0">
                <a:solidFill>
                  <a:srgbClr val="FAC090"/>
                </a:solidFill>
                <a:latin typeface="Avenir Book"/>
                <a:cs typeface="Avenir Book"/>
              </a:rPr>
              <a:t>21</a:t>
            </a:r>
            <a:r>
              <a:rPr lang="en-US" sz="2600" dirty="0">
                <a:solidFill>
                  <a:srgbClr val="FAC090"/>
                </a:solidFill>
                <a:latin typeface="Avenir Book"/>
                <a:cs typeface="Avenir Book"/>
              </a:rPr>
              <a:t> Is the Law then contrary to the promises of God? May it never be! For if a law had been given which was able to impart life, then righteousness would indeed have been based on law.</a:t>
            </a:r>
            <a:r>
              <a:rPr lang="en-US" sz="2600" baseline="30000" dirty="0">
                <a:solidFill>
                  <a:srgbClr val="FAC090"/>
                </a:solidFill>
                <a:effectLst>
                  <a:glow rad="101600">
                    <a:schemeClr val="accent6">
                      <a:satMod val="175000"/>
                      <a:alpha val="40000"/>
                    </a:schemeClr>
                  </a:glow>
                </a:effectLst>
                <a:latin typeface="Avenir Book"/>
                <a:cs typeface="Avenir Book"/>
              </a:rPr>
              <a:t>22</a:t>
            </a:r>
            <a:r>
              <a:rPr lang="en-US" sz="2600" dirty="0">
                <a:solidFill>
                  <a:srgbClr val="FAC090"/>
                </a:solidFill>
                <a:effectLst>
                  <a:glow rad="101600">
                    <a:schemeClr val="accent6">
                      <a:satMod val="175000"/>
                      <a:alpha val="40000"/>
                    </a:schemeClr>
                  </a:glow>
                </a:effectLst>
                <a:latin typeface="Avenir Book"/>
                <a:cs typeface="Avenir Book"/>
              </a:rPr>
              <a:t> But the Scripture has shut up all men under sin, that the promise by faith in Jesus Christ might be given to those who believe. </a:t>
            </a:r>
          </a:p>
        </p:txBody>
      </p:sp>
    </p:spTree>
    <p:extLst>
      <p:ext uri="{BB962C8B-B14F-4D97-AF65-F5344CB8AC3E}">
        <p14:creationId xmlns:p14="http://schemas.microsoft.com/office/powerpoint/2010/main" val="428149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3:6-9</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736229"/>
            <a:ext cx="8720665" cy="3385542"/>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6</a:t>
            </a:r>
            <a:r>
              <a:rPr lang="en-US" sz="2600" dirty="0" smtClean="0">
                <a:solidFill>
                  <a:srgbClr val="FAC090"/>
                </a:solidFill>
                <a:latin typeface="Avenir Book"/>
                <a:cs typeface="Avenir Book"/>
              </a:rPr>
              <a:t> </a:t>
            </a:r>
            <a:r>
              <a:rPr lang="en-US" sz="2600" dirty="0">
                <a:solidFill>
                  <a:srgbClr val="FAC090"/>
                </a:solidFill>
                <a:latin typeface="Avenir Book"/>
                <a:cs typeface="Avenir Book"/>
              </a:rPr>
              <a:t>Even so Abraham believed God, and it was reckoned to him as righteousness.</a:t>
            </a:r>
            <a:r>
              <a:rPr lang="en-US" sz="2600" baseline="30000" dirty="0">
                <a:solidFill>
                  <a:srgbClr val="FAC090"/>
                </a:solidFill>
                <a:latin typeface="Avenir Book"/>
                <a:cs typeface="Avenir Book"/>
              </a:rPr>
              <a:t>7</a:t>
            </a:r>
            <a:r>
              <a:rPr lang="en-US" sz="2600" dirty="0">
                <a:solidFill>
                  <a:srgbClr val="FAC090"/>
                </a:solidFill>
                <a:latin typeface="Avenir Book"/>
                <a:cs typeface="Avenir Book"/>
              </a:rPr>
              <a:t> Therefore, be sure that it is those who are of faith who are sons of Abraham.</a:t>
            </a:r>
            <a:r>
              <a:rPr lang="en-US" sz="2600" baseline="30000" dirty="0">
                <a:solidFill>
                  <a:srgbClr val="FAC090"/>
                </a:solidFill>
                <a:latin typeface="Avenir Book"/>
                <a:cs typeface="Avenir Book"/>
              </a:rPr>
              <a:t>8</a:t>
            </a:r>
            <a:r>
              <a:rPr lang="en-US" sz="2600" dirty="0">
                <a:solidFill>
                  <a:srgbClr val="FAC090"/>
                </a:solidFill>
                <a:latin typeface="Avenir Book"/>
                <a:cs typeface="Avenir Book"/>
              </a:rPr>
              <a:t> And the Scripture, foreseeing that God would justify the Gentiles by faith, preached the gospel beforehand to Abraham, saying, “All the nations shall be blessed in you.” </a:t>
            </a:r>
            <a:r>
              <a:rPr lang="en-US" sz="2600" baseline="30000" dirty="0">
                <a:solidFill>
                  <a:srgbClr val="FAC090"/>
                </a:solidFill>
                <a:latin typeface="Avenir Book"/>
                <a:cs typeface="Avenir Book"/>
              </a:rPr>
              <a:t>9</a:t>
            </a:r>
            <a:r>
              <a:rPr lang="en-US" sz="2600" dirty="0">
                <a:solidFill>
                  <a:srgbClr val="FAC090"/>
                </a:solidFill>
                <a:latin typeface="Avenir Book"/>
                <a:cs typeface="Avenir Book"/>
              </a:rPr>
              <a:t> So then those who are of faith are blessed with Abraham, the believer. </a:t>
            </a:r>
          </a:p>
        </p:txBody>
      </p:sp>
    </p:spTree>
    <p:extLst>
      <p:ext uri="{BB962C8B-B14F-4D97-AF65-F5344CB8AC3E}">
        <p14:creationId xmlns:p14="http://schemas.microsoft.com/office/powerpoint/2010/main" val="337394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3:10-14</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55229"/>
            <a:ext cx="8720665" cy="5386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10</a:t>
            </a:r>
            <a:r>
              <a:rPr lang="en-US" sz="2600" dirty="0" smtClean="0">
                <a:solidFill>
                  <a:srgbClr val="FAC090"/>
                </a:solidFill>
                <a:latin typeface="Avenir Book"/>
                <a:cs typeface="Avenir Book"/>
              </a:rPr>
              <a:t> </a:t>
            </a:r>
            <a:r>
              <a:rPr lang="en-US" sz="2600" dirty="0">
                <a:solidFill>
                  <a:srgbClr val="FAC090"/>
                </a:solidFill>
                <a:latin typeface="Avenir Book"/>
                <a:cs typeface="Avenir Book"/>
              </a:rPr>
              <a:t>For as many as are of the works of the Law are under a curse; for it is written, “Cursed is everyone who does not abide by all things written in the book of the law, to perform them.” </a:t>
            </a:r>
            <a:r>
              <a:rPr lang="en-US" sz="2600" baseline="30000" dirty="0">
                <a:solidFill>
                  <a:srgbClr val="FAC090"/>
                </a:solidFill>
                <a:latin typeface="Avenir Book"/>
                <a:cs typeface="Avenir Book"/>
              </a:rPr>
              <a:t>11</a:t>
            </a:r>
            <a:r>
              <a:rPr lang="en-US" sz="2600" dirty="0">
                <a:solidFill>
                  <a:srgbClr val="FAC090"/>
                </a:solidFill>
                <a:latin typeface="Avenir Book"/>
                <a:cs typeface="Avenir Book"/>
              </a:rPr>
              <a:t> Now that no one is justified by the Law before God is evident; for, “The righteous man shall live by faith.” </a:t>
            </a:r>
            <a:r>
              <a:rPr lang="en-US" sz="2600" baseline="30000" dirty="0">
                <a:solidFill>
                  <a:srgbClr val="FAC090"/>
                </a:solidFill>
                <a:latin typeface="Avenir Book"/>
                <a:cs typeface="Avenir Book"/>
              </a:rPr>
              <a:t>12</a:t>
            </a:r>
            <a:r>
              <a:rPr lang="en-US" sz="2600" dirty="0">
                <a:solidFill>
                  <a:srgbClr val="FAC090"/>
                </a:solidFill>
                <a:latin typeface="Avenir Book"/>
                <a:cs typeface="Avenir Book"/>
              </a:rPr>
              <a:t> However, the Law is not of faith; on the contrary, “He who practices them shall live by them.” </a:t>
            </a:r>
            <a:r>
              <a:rPr lang="en-US" sz="2600" baseline="30000" dirty="0">
                <a:solidFill>
                  <a:srgbClr val="FAC090"/>
                </a:solidFill>
                <a:latin typeface="Avenir Book"/>
                <a:cs typeface="Avenir Book"/>
              </a:rPr>
              <a:t>13</a:t>
            </a:r>
            <a:r>
              <a:rPr lang="en-US" sz="2600" dirty="0">
                <a:solidFill>
                  <a:srgbClr val="FAC090"/>
                </a:solidFill>
                <a:latin typeface="Avenir Book"/>
                <a:cs typeface="Avenir Book"/>
              </a:rPr>
              <a:t> Christ redeemed us from the curse of the Law, having become a curse for us—for it is written, “Cursed is everyone who hangs on a tree” —</a:t>
            </a:r>
            <a:r>
              <a:rPr lang="en-US" sz="2600" baseline="30000" dirty="0">
                <a:solidFill>
                  <a:srgbClr val="FAC090"/>
                </a:solidFill>
                <a:latin typeface="Avenir Book"/>
                <a:cs typeface="Avenir Book"/>
              </a:rPr>
              <a:t>14</a:t>
            </a:r>
            <a:r>
              <a:rPr lang="en-US" sz="2600" dirty="0">
                <a:solidFill>
                  <a:srgbClr val="FAC090"/>
                </a:solidFill>
                <a:latin typeface="Avenir Book"/>
                <a:cs typeface="Avenir Book"/>
              </a:rPr>
              <a:t> in order that in Christ Jesus the blessing of Abraham might come to the Gentiles, so that we might receive the promise of the Spirit through faith. </a:t>
            </a:r>
          </a:p>
        </p:txBody>
      </p:sp>
    </p:spTree>
    <p:extLst>
      <p:ext uri="{BB962C8B-B14F-4D97-AF65-F5344CB8AC3E}">
        <p14:creationId xmlns:p14="http://schemas.microsoft.com/office/powerpoint/2010/main" val="362664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3:10-14</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55229"/>
            <a:ext cx="8720665" cy="5386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effectLst>
                  <a:glow rad="101600">
                    <a:schemeClr val="accent6">
                      <a:satMod val="175000"/>
                      <a:alpha val="40000"/>
                    </a:schemeClr>
                  </a:glow>
                </a:effectLst>
                <a:latin typeface="Avenir Book"/>
                <a:cs typeface="Avenir Book"/>
              </a:rPr>
              <a:t>10</a:t>
            </a:r>
            <a:r>
              <a:rPr lang="en-US" sz="2600" dirty="0" smtClean="0">
                <a:solidFill>
                  <a:srgbClr val="FAC090"/>
                </a:solidFill>
                <a:effectLst>
                  <a:glow rad="101600">
                    <a:schemeClr val="accent6">
                      <a:satMod val="175000"/>
                      <a:alpha val="40000"/>
                    </a:schemeClr>
                  </a:glow>
                </a:effectLst>
                <a:latin typeface="Avenir Book"/>
                <a:cs typeface="Avenir Book"/>
              </a:rPr>
              <a:t> </a:t>
            </a:r>
            <a:r>
              <a:rPr lang="en-US" sz="2600" dirty="0">
                <a:solidFill>
                  <a:srgbClr val="FAC090"/>
                </a:solidFill>
                <a:effectLst>
                  <a:glow rad="101600">
                    <a:schemeClr val="accent6">
                      <a:satMod val="175000"/>
                      <a:alpha val="40000"/>
                    </a:schemeClr>
                  </a:glow>
                </a:effectLst>
                <a:latin typeface="Avenir Book"/>
                <a:cs typeface="Avenir Book"/>
              </a:rPr>
              <a:t>For as many as are of the works of the Law are under a curse; for it is written, “Cursed is everyone who does not abide by all things written in the book of the law, to perform them.” </a:t>
            </a:r>
            <a:r>
              <a:rPr lang="en-US" sz="2600" baseline="30000" dirty="0">
                <a:solidFill>
                  <a:srgbClr val="FAC090"/>
                </a:solidFill>
                <a:latin typeface="Avenir Book"/>
                <a:cs typeface="Avenir Book"/>
              </a:rPr>
              <a:t>11</a:t>
            </a:r>
            <a:r>
              <a:rPr lang="en-US" sz="2600" dirty="0">
                <a:solidFill>
                  <a:srgbClr val="FAC090"/>
                </a:solidFill>
                <a:latin typeface="Avenir Book"/>
                <a:cs typeface="Avenir Book"/>
              </a:rPr>
              <a:t> Now that no one is justified by the Law before God is evident; for, “The righteous man shall live by faith.” </a:t>
            </a:r>
            <a:r>
              <a:rPr lang="en-US" sz="2600" baseline="30000" dirty="0">
                <a:solidFill>
                  <a:srgbClr val="FAC090"/>
                </a:solidFill>
                <a:latin typeface="Avenir Book"/>
                <a:cs typeface="Avenir Book"/>
              </a:rPr>
              <a:t>12</a:t>
            </a:r>
            <a:r>
              <a:rPr lang="en-US" sz="2600" dirty="0">
                <a:solidFill>
                  <a:srgbClr val="FAC090"/>
                </a:solidFill>
                <a:latin typeface="Avenir Book"/>
                <a:cs typeface="Avenir Book"/>
              </a:rPr>
              <a:t> However, the Law is not of faith; on the contrary, “He who practices them shall live by them.” </a:t>
            </a:r>
            <a:r>
              <a:rPr lang="en-US" sz="2600" baseline="30000" dirty="0">
                <a:solidFill>
                  <a:srgbClr val="FAC090"/>
                </a:solidFill>
                <a:latin typeface="Avenir Book"/>
                <a:cs typeface="Avenir Book"/>
              </a:rPr>
              <a:t>13</a:t>
            </a:r>
            <a:r>
              <a:rPr lang="en-US" sz="2600" dirty="0">
                <a:solidFill>
                  <a:srgbClr val="FAC090"/>
                </a:solidFill>
                <a:latin typeface="Avenir Book"/>
                <a:cs typeface="Avenir Book"/>
              </a:rPr>
              <a:t> Christ redeemed us from the curse of the Law, having become a curse for us—for it is written, “Cursed is everyone who hangs on a tree” —</a:t>
            </a:r>
            <a:r>
              <a:rPr lang="en-US" sz="2600" baseline="30000" dirty="0">
                <a:solidFill>
                  <a:srgbClr val="FAC090"/>
                </a:solidFill>
                <a:latin typeface="Avenir Book"/>
                <a:cs typeface="Avenir Book"/>
              </a:rPr>
              <a:t>14</a:t>
            </a:r>
            <a:r>
              <a:rPr lang="en-US" sz="2600" dirty="0">
                <a:solidFill>
                  <a:srgbClr val="FAC090"/>
                </a:solidFill>
                <a:latin typeface="Avenir Book"/>
                <a:cs typeface="Avenir Book"/>
              </a:rPr>
              <a:t> in order that in Christ Jesus the blessing of Abraham might come to the Gentiles, so that we might receive the promise of the Spirit through faith. </a:t>
            </a:r>
          </a:p>
        </p:txBody>
      </p:sp>
      <p:sp>
        <p:nvSpPr>
          <p:cNvPr id="5" name="TextBox 4"/>
          <p:cNvSpPr txBox="1"/>
          <p:nvPr/>
        </p:nvSpPr>
        <p:spPr>
          <a:xfrm>
            <a:off x="352778" y="3154043"/>
            <a:ext cx="8438444" cy="1846659"/>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extrusionH="57150">
              <a:bevelT w="38100" h="38100" prst="convex"/>
            </a:sp3d>
          </a:bodyPr>
          <a:lstStyle/>
          <a:p>
            <a:r>
              <a:rPr lang="en-US" sz="2400" dirty="0" smtClean="0">
                <a:solidFill>
                  <a:schemeClr val="bg1"/>
                </a:solidFill>
                <a:latin typeface="Avenir Book"/>
                <a:cs typeface="Avenir Book"/>
              </a:rPr>
              <a:t>“Cursed </a:t>
            </a:r>
            <a:r>
              <a:rPr lang="en-US" sz="2400" dirty="0">
                <a:solidFill>
                  <a:schemeClr val="bg1"/>
                </a:solidFill>
                <a:latin typeface="Avenir Book"/>
                <a:cs typeface="Avenir Book"/>
              </a:rPr>
              <a:t>is he who does not confirm the words of this law by doing them.’ And all the people shall say, ‘Amen.</a:t>
            </a:r>
            <a:r>
              <a:rPr lang="en-US" sz="2400" dirty="0" smtClean="0">
                <a:solidFill>
                  <a:schemeClr val="bg1"/>
                </a:solidFill>
                <a:latin typeface="Avenir Book"/>
                <a:cs typeface="Avenir Book"/>
              </a:rPr>
              <a:t>’”</a:t>
            </a:r>
          </a:p>
          <a:p>
            <a:r>
              <a:rPr lang="en-US" sz="2400" dirty="0" smtClean="0">
                <a:solidFill>
                  <a:schemeClr val="bg1"/>
                </a:solidFill>
                <a:latin typeface="Avenir Book"/>
                <a:cs typeface="Avenir Book"/>
              </a:rPr>
              <a:t> </a:t>
            </a:r>
            <a:endParaRPr lang="en-US" sz="2400" dirty="0">
              <a:solidFill>
                <a:schemeClr val="bg1"/>
              </a:solidFill>
              <a:latin typeface="Avenir Book"/>
              <a:cs typeface="Avenir Book"/>
            </a:endParaRPr>
          </a:p>
          <a:p>
            <a:pPr algn="r"/>
            <a:r>
              <a:rPr lang="en-US" dirty="0" smtClean="0">
                <a:solidFill>
                  <a:schemeClr val="bg1"/>
                </a:solidFill>
                <a:latin typeface="Avenir Book"/>
                <a:cs typeface="Avenir Book"/>
              </a:rPr>
              <a:t>Deuteronomy 27:26</a:t>
            </a:r>
          </a:p>
        </p:txBody>
      </p:sp>
      <p:sp>
        <p:nvSpPr>
          <p:cNvPr id="6" name="TextBox 5"/>
          <p:cNvSpPr txBox="1"/>
          <p:nvPr/>
        </p:nvSpPr>
        <p:spPr>
          <a:xfrm>
            <a:off x="352778" y="3149597"/>
            <a:ext cx="8438444" cy="1477327"/>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extrusionH="57150">
              <a:bevelT w="38100" h="38100" prst="convex"/>
            </a:sp3d>
          </a:bodyPr>
          <a:lstStyle/>
          <a:p>
            <a:r>
              <a:rPr lang="en-US" sz="2400" dirty="0" smtClean="0">
                <a:solidFill>
                  <a:schemeClr val="bg1"/>
                </a:solidFill>
                <a:latin typeface="Avenir Book"/>
                <a:cs typeface="Avenir Book"/>
              </a:rPr>
              <a:t>For </a:t>
            </a:r>
            <a:r>
              <a:rPr lang="en-US" sz="2400" dirty="0">
                <a:solidFill>
                  <a:schemeClr val="bg1"/>
                </a:solidFill>
                <a:latin typeface="Avenir Book"/>
                <a:cs typeface="Avenir Book"/>
              </a:rPr>
              <a:t>whoever keeps the whole law and yet stumbles in one point, he has become guilty of all. </a:t>
            </a:r>
          </a:p>
          <a:p>
            <a:pPr algn="r"/>
            <a:r>
              <a:rPr lang="en-US" dirty="0" smtClean="0">
                <a:solidFill>
                  <a:schemeClr val="bg1"/>
                </a:solidFill>
                <a:latin typeface="Avenir Book"/>
                <a:cs typeface="Avenir Book"/>
              </a:rPr>
              <a:t>James 2:10</a:t>
            </a:r>
          </a:p>
        </p:txBody>
      </p:sp>
      <p:sp>
        <p:nvSpPr>
          <p:cNvPr id="7" name="TextBox 6"/>
          <p:cNvSpPr txBox="1">
            <a:spLocks/>
          </p:cNvSpPr>
          <p:nvPr/>
        </p:nvSpPr>
        <p:spPr>
          <a:xfrm>
            <a:off x="833119" y="1960285"/>
            <a:ext cx="3026227" cy="861774"/>
          </a:xfrm>
          <a:prstGeom prst="rect">
            <a:avLst/>
          </a:prstGeom>
          <a:blipFill rotWithShape="1">
            <a:blip r:embed="rId3"/>
            <a:stretch>
              <a:fillRect/>
            </a:stretch>
          </a:blipFill>
          <a:ln w="12700">
            <a:solidFill>
              <a:srgbClr val="FAC090"/>
            </a:solidFill>
          </a:ln>
        </p:spPr>
        <p:txBody>
          <a:bodyPr wrap="none" tIns="91440" bIns="91440" rtlCol="0" anchor="ctr" anchorCtr="0">
            <a:spAutoFit/>
            <a:scene3d>
              <a:camera prst="orthographicFront"/>
              <a:lightRig rig="threePt" dir="t"/>
            </a:scene3d>
            <a:sp3d extrusionH="57150">
              <a:bevelT w="38100" h="38100" prst="convex"/>
            </a:sp3d>
          </a:bodyPr>
          <a:lstStyle/>
          <a:p>
            <a:pPr algn="ctr"/>
            <a:r>
              <a:rPr lang="en-US" sz="4400" dirty="0" smtClean="0">
                <a:solidFill>
                  <a:schemeClr val="accent6">
                    <a:lumMod val="60000"/>
                    <a:lumOff val="40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rPr>
              <a:t>“all things”</a:t>
            </a:r>
            <a:endParaRPr lang="en-US" sz="4400" dirty="0">
              <a:solidFill>
                <a:schemeClr val="bg2">
                  <a:lumMod val="75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endParaRPr>
          </a:p>
        </p:txBody>
      </p:sp>
      <p:sp>
        <p:nvSpPr>
          <p:cNvPr id="9" name="TextBox 8"/>
          <p:cNvSpPr txBox="1"/>
          <p:nvPr/>
        </p:nvSpPr>
        <p:spPr>
          <a:xfrm>
            <a:off x="378178" y="3162297"/>
            <a:ext cx="8438444" cy="1846659"/>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extrusionH="57150">
              <a:bevelT w="38100" h="38100" prst="convex"/>
            </a:sp3d>
          </a:bodyPr>
          <a:lstStyle/>
          <a:p>
            <a:r>
              <a:rPr lang="en-US" sz="2400" dirty="0" smtClean="0">
                <a:solidFill>
                  <a:schemeClr val="bg1"/>
                </a:solidFill>
                <a:latin typeface="Avenir Book"/>
                <a:cs typeface="Avenir Book"/>
              </a:rPr>
              <a:t>And </a:t>
            </a:r>
            <a:r>
              <a:rPr lang="en-US" sz="2400" dirty="0">
                <a:solidFill>
                  <a:schemeClr val="bg1"/>
                </a:solidFill>
                <a:latin typeface="Avenir Book"/>
                <a:cs typeface="Avenir Book"/>
              </a:rPr>
              <a:t>I testify again to every man who receives circumcision, that he is under obligation to keep the whole Law. </a:t>
            </a:r>
          </a:p>
          <a:p>
            <a:pPr algn="r"/>
            <a:r>
              <a:rPr lang="en-US" dirty="0" smtClean="0">
                <a:solidFill>
                  <a:schemeClr val="bg1"/>
                </a:solidFill>
                <a:latin typeface="Avenir Book"/>
                <a:cs typeface="Avenir Book"/>
              </a:rPr>
              <a:t>Galatians 5:3</a:t>
            </a:r>
          </a:p>
        </p:txBody>
      </p:sp>
    </p:spTree>
    <p:extLst>
      <p:ext uri="{BB962C8B-B14F-4D97-AF65-F5344CB8AC3E}">
        <p14:creationId xmlns:p14="http://schemas.microsoft.com/office/powerpoint/2010/main" val="190587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grpId="1" nodeType="clickEffect">
                                  <p:stCondLst>
                                    <p:cond delay="0"/>
                                  </p:stCondLst>
                                  <p:childTnLst>
                                    <p:animEffect transition="out" filter="dissolve">
                                      <p:cBhvr>
                                        <p:cTn id="27" dur="1000"/>
                                        <p:tgtEl>
                                          <p:spTgt spid="6"/>
                                        </p:tgtEl>
                                      </p:cBhvr>
                                    </p:animEffect>
                                    <p:set>
                                      <p:cBhvr>
                                        <p:cTn id="28" dur="1" fill="hold">
                                          <p:stCondLst>
                                            <p:cond delay="999"/>
                                          </p:stCondLst>
                                        </p:cTn>
                                        <p:tgtEl>
                                          <p:spTgt spid="6"/>
                                        </p:tgtEl>
                                        <p:attrNameLst>
                                          <p:attrName>style.visibility</p:attrName>
                                        </p:attrNameLst>
                                      </p:cBhvr>
                                      <p:to>
                                        <p:strVal val="hidden"/>
                                      </p:to>
                                    </p:set>
                                  </p:childTnLst>
                                </p:cTn>
                              </p:par>
                              <p:par>
                                <p:cTn id="29" presetID="9"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1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grpId="1" nodeType="clickEffect">
                                  <p:stCondLst>
                                    <p:cond delay="0"/>
                                  </p:stCondLst>
                                  <p:childTnLst>
                                    <p:animEffect transition="out" filter="dissolve">
                                      <p:cBhvr>
                                        <p:cTn id="35" dur="1000"/>
                                        <p:tgtEl>
                                          <p:spTgt spid="9"/>
                                        </p:tgtEl>
                                      </p:cBhvr>
                                    </p:animEffect>
                                    <p:set>
                                      <p:cBhvr>
                                        <p:cTn id="36" dur="1" fill="hold">
                                          <p:stCondLst>
                                            <p:cond delay="999"/>
                                          </p:stCondLst>
                                        </p:cTn>
                                        <p:tgtEl>
                                          <p:spTgt spid="9"/>
                                        </p:tgtEl>
                                        <p:attrNameLst>
                                          <p:attrName>style.visibility</p:attrName>
                                        </p:attrNameLst>
                                      </p:cBhvr>
                                      <p:to>
                                        <p:strVal val="hidden"/>
                                      </p:to>
                                    </p:set>
                                  </p:childTnLst>
                                </p:cTn>
                              </p:par>
                              <p:par>
                                <p:cTn id="37" presetID="9" presetClass="exit" presetSubtype="0" fill="hold" grpId="1" nodeType="withEffect">
                                  <p:stCondLst>
                                    <p:cond delay="0"/>
                                  </p:stCondLst>
                                  <p:childTnLst>
                                    <p:animEffect transition="out" filter="dissolve">
                                      <p:cBhvr>
                                        <p:cTn id="38" dur="1000"/>
                                        <p:tgtEl>
                                          <p:spTgt spid="7"/>
                                        </p:tgtEl>
                                      </p:cBhvr>
                                    </p:animEffect>
                                    <p:set>
                                      <p:cBhvr>
                                        <p:cTn id="3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9" grpId="0" animBg="1"/>
      <p:bldP spid="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3:10-14</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55229"/>
            <a:ext cx="8720665" cy="5386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10</a:t>
            </a:r>
            <a:r>
              <a:rPr lang="en-US" sz="2600" dirty="0" smtClean="0">
                <a:solidFill>
                  <a:srgbClr val="FAC090"/>
                </a:solidFill>
                <a:latin typeface="Avenir Book"/>
                <a:cs typeface="Avenir Book"/>
              </a:rPr>
              <a:t> </a:t>
            </a:r>
            <a:r>
              <a:rPr lang="en-US" sz="2600" dirty="0">
                <a:solidFill>
                  <a:srgbClr val="FAC090"/>
                </a:solidFill>
                <a:latin typeface="Avenir Book"/>
                <a:cs typeface="Avenir Book"/>
              </a:rPr>
              <a:t>For as many as are of the works of the Law are under a curse; for it is written, “Cursed is everyone who does not abide by all things written in the book of the law, to perform them.” </a:t>
            </a:r>
            <a:r>
              <a:rPr lang="en-US" sz="2600" baseline="30000" dirty="0">
                <a:solidFill>
                  <a:srgbClr val="FAC090"/>
                </a:solidFill>
                <a:effectLst>
                  <a:glow rad="101600">
                    <a:schemeClr val="accent6">
                      <a:satMod val="175000"/>
                      <a:alpha val="40000"/>
                    </a:schemeClr>
                  </a:glow>
                </a:effectLst>
                <a:latin typeface="Avenir Book"/>
                <a:cs typeface="Avenir Book"/>
              </a:rPr>
              <a:t>11</a:t>
            </a:r>
            <a:r>
              <a:rPr lang="en-US" sz="2600" dirty="0">
                <a:solidFill>
                  <a:srgbClr val="FAC090"/>
                </a:solidFill>
                <a:effectLst>
                  <a:glow rad="101600">
                    <a:schemeClr val="accent6">
                      <a:satMod val="175000"/>
                      <a:alpha val="40000"/>
                    </a:schemeClr>
                  </a:glow>
                </a:effectLst>
                <a:latin typeface="Avenir Book"/>
                <a:cs typeface="Avenir Book"/>
              </a:rPr>
              <a:t> Now that no one is justified by the Law before God is evident; for, “The righteous man shall live by faith.” </a:t>
            </a:r>
            <a:r>
              <a:rPr lang="en-US" sz="2600" baseline="30000" dirty="0">
                <a:solidFill>
                  <a:srgbClr val="FAC090"/>
                </a:solidFill>
                <a:effectLst/>
                <a:latin typeface="Avenir Book"/>
                <a:cs typeface="Avenir Book"/>
              </a:rPr>
              <a:t>12</a:t>
            </a:r>
            <a:r>
              <a:rPr lang="en-US" sz="2600" dirty="0">
                <a:solidFill>
                  <a:srgbClr val="FAC090"/>
                </a:solidFill>
                <a:effectLst/>
                <a:latin typeface="Avenir Book"/>
                <a:cs typeface="Avenir Book"/>
              </a:rPr>
              <a:t> However, the Law is not of faith; on the contrary, “He who practices them shall live by them.”</a:t>
            </a:r>
            <a:r>
              <a:rPr lang="en-US" sz="2600" dirty="0">
                <a:solidFill>
                  <a:srgbClr val="FAC090"/>
                </a:solidFill>
                <a:effectLst>
                  <a:glow rad="101600">
                    <a:schemeClr val="accent6">
                      <a:satMod val="175000"/>
                      <a:alpha val="40000"/>
                    </a:schemeClr>
                  </a:glow>
                </a:effectLst>
                <a:latin typeface="Avenir Book"/>
                <a:cs typeface="Avenir Book"/>
              </a:rPr>
              <a:t> </a:t>
            </a:r>
            <a:r>
              <a:rPr lang="en-US" sz="2600" baseline="30000" dirty="0">
                <a:solidFill>
                  <a:srgbClr val="FAC090"/>
                </a:solidFill>
                <a:latin typeface="Avenir Book"/>
                <a:cs typeface="Avenir Book"/>
              </a:rPr>
              <a:t>13</a:t>
            </a:r>
            <a:r>
              <a:rPr lang="en-US" sz="2600" dirty="0">
                <a:solidFill>
                  <a:srgbClr val="FAC090"/>
                </a:solidFill>
                <a:latin typeface="Avenir Book"/>
                <a:cs typeface="Avenir Book"/>
              </a:rPr>
              <a:t> Christ redeemed us from the curse of the Law, having become a curse for us—for it is written, “Cursed is everyone who hangs on a tree” —</a:t>
            </a:r>
            <a:r>
              <a:rPr lang="en-US" sz="2600" baseline="30000" dirty="0">
                <a:solidFill>
                  <a:srgbClr val="FAC090"/>
                </a:solidFill>
                <a:latin typeface="Avenir Book"/>
                <a:cs typeface="Avenir Book"/>
              </a:rPr>
              <a:t>14</a:t>
            </a:r>
            <a:r>
              <a:rPr lang="en-US" sz="2600" dirty="0">
                <a:solidFill>
                  <a:srgbClr val="FAC090"/>
                </a:solidFill>
                <a:latin typeface="Avenir Book"/>
                <a:cs typeface="Avenir Book"/>
              </a:rPr>
              <a:t> in order that in Christ Jesus the blessing of Abraham might come to the Gentiles, so that we might receive the promise of the Spirit through faith. </a:t>
            </a:r>
          </a:p>
        </p:txBody>
      </p:sp>
      <p:sp>
        <p:nvSpPr>
          <p:cNvPr id="7" name="TextBox 6"/>
          <p:cNvSpPr txBox="1">
            <a:spLocks/>
          </p:cNvSpPr>
          <p:nvPr/>
        </p:nvSpPr>
        <p:spPr>
          <a:xfrm>
            <a:off x="176147" y="3141385"/>
            <a:ext cx="1626890" cy="861774"/>
          </a:xfrm>
          <a:prstGeom prst="rect">
            <a:avLst/>
          </a:prstGeom>
          <a:blipFill rotWithShape="1">
            <a:blip r:embed="rId3"/>
            <a:stretch>
              <a:fillRect/>
            </a:stretch>
          </a:blipFill>
          <a:ln w="12700">
            <a:solidFill>
              <a:srgbClr val="FAC090"/>
            </a:solidFill>
          </a:ln>
        </p:spPr>
        <p:txBody>
          <a:bodyPr wrap="none" tIns="91440" bIns="91440" rtlCol="0" anchor="ctr" anchorCtr="0">
            <a:spAutoFit/>
            <a:scene3d>
              <a:camera prst="orthographicFront"/>
              <a:lightRig rig="threePt" dir="t"/>
            </a:scene3d>
            <a:sp3d extrusionH="57150">
              <a:bevelT w="38100" h="38100" prst="convex"/>
            </a:sp3d>
          </a:bodyPr>
          <a:lstStyle/>
          <a:p>
            <a:pPr algn="ctr"/>
            <a:r>
              <a:rPr lang="en-US" sz="4400" dirty="0" smtClean="0">
                <a:solidFill>
                  <a:schemeClr val="accent6">
                    <a:lumMod val="60000"/>
                    <a:lumOff val="40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rPr>
              <a:t>“live”</a:t>
            </a:r>
            <a:endParaRPr lang="en-US" sz="4400" dirty="0">
              <a:solidFill>
                <a:schemeClr val="bg2">
                  <a:lumMod val="75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endParaRPr>
          </a:p>
        </p:txBody>
      </p:sp>
      <p:sp>
        <p:nvSpPr>
          <p:cNvPr id="5" name="TextBox 4"/>
          <p:cNvSpPr txBox="1"/>
          <p:nvPr/>
        </p:nvSpPr>
        <p:spPr>
          <a:xfrm>
            <a:off x="365478" y="4055428"/>
            <a:ext cx="8438444" cy="2215991"/>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extrusionH="57150">
              <a:bevelT w="38100" h="38100" prst="convex"/>
            </a:sp3d>
          </a:bodyPr>
          <a:lstStyle/>
          <a:p>
            <a:r>
              <a:rPr lang="en-US" sz="2400" dirty="0" smtClean="0">
                <a:solidFill>
                  <a:schemeClr val="bg1"/>
                </a:solidFill>
                <a:latin typeface="Avenir Book"/>
                <a:cs typeface="Avenir Book"/>
              </a:rPr>
              <a:t>Is </a:t>
            </a:r>
            <a:r>
              <a:rPr lang="en-US" sz="2400" dirty="0">
                <a:solidFill>
                  <a:schemeClr val="bg1"/>
                </a:solidFill>
                <a:latin typeface="Avenir Book"/>
                <a:cs typeface="Avenir Book"/>
              </a:rPr>
              <a:t>the Law then contrary to the promises of God? May it never be! For if a law had been given </a:t>
            </a:r>
            <a:r>
              <a:rPr lang="en-US" sz="2400" dirty="0">
                <a:solidFill>
                  <a:srgbClr val="FFFF00"/>
                </a:solidFill>
                <a:latin typeface="Avenir Book"/>
                <a:cs typeface="Avenir Book"/>
              </a:rPr>
              <a:t>which was able to impart life</a:t>
            </a:r>
            <a:r>
              <a:rPr lang="en-US" sz="2400" dirty="0">
                <a:solidFill>
                  <a:schemeClr val="bg1"/>
                </a:solidFill>
                <a:latin typeface="Avenir Book"/>
                <a:cs typeface="Avenir Book"/>
              </a:rPr>
              <a:t>, then </a:t>
            </a:r>
            <a:r>
              <a:rPr lang="en-US" sz="2400" dirty="0">
                <a:solidFill>
                  <a:srgbClr val="FF6600"/>
                </a:solidFill>
                <a:latin typeface="Avenir Book"/>
                <a:cs typeface="Avenir Book"/>
              </a:rPr>
              <a:t>righteousness</a:t>
            </a:r>
            <a:r>
              <a:rPr lang="en-US" sz="2400" dirty="0">
                <a:solidFill>
                  <a:schemeClr val="bg1"/>
                </a:solidFill>
                <a:latin typeface="Avenir Book"/>
                <a:cs typeface="Avenir Book"/>
              </a:rPr>
              <a:t> would indeed have been based on law. </a:t>
            </a:r>
          </a:p>
          <a:p>
            <a:pPr algn="r"/>
            <a:r>
              <a:rPr lang="en-US" dirty="0" smtClean="0">
                <a:solidFill>
                  <a:schemeClr val="bg1"/>
                </a:solidFill>
                <a:latin typeface="Avenir Book"/>
                <a:cs typeface="Avenir Book"/>
              </a:rPr>
              <a:t>Galatians 3:21</a:t>
            </a:r>
          </a:p>
        </p:txBody>
      </p:sp>
      <p:sp>
        <p:nvSpPr>
          <p:cNvPr id="9" name="TextBox 8"/>
          <p:cNvSpPr txBox="1"/>
          <p:nvPr/>
        </p:nvSpPr>
        <p:spPr>
          <a:xfrm>
            <a:off x="378178" y="4097970"/>
            <a:ext cx="8438444" cy="1477327"/>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extrusionH="57150">
              <a:bevelT w="38100" h="38100" prst="convex"/>
            </a:sp3d>
          </a:bodyPr>
          <a:lstStyle/>
          <a:p>
            <a:r>
              <a:rPr lang="en-US" sz="2400" dirty="0" smtClean="0">
                <a:solidFill>
                  <a:schemeClr val="bg1"/>
                </a:solidFill>
                <a:latin typeface="Avenir Book"/>
                <a:cs typeface="Avenir Book"/>
              </a:rPr>
              <a:t>“</a:t>
            </a:r>
            <a:r>
              <a:rPr lang="en-US" sz="2400" dirty="0">
                <a:solidFill>
                  <a:schemeClr val="bg1"/>
                </a:solidFill>
                <a:latin typeface="Avenir Book"/>
                <a:cs typeface="Avenir Book"/>
              </a:rPr>
              <a:t>Behold, as for the proud one, His soul is not right within him; But the righteous will live by his faith</a:t>
            </a:r>
            <a:r>
              <a:rPr lang="en-US" sz="2400" dirty="0" smtClean="0">
                <a:solidFill>
                  <a:schemeClr val="bg1"/>
                </a:solidFill>
                <a:latin typeface="Avenir Book"/>
                <a:cs typeface="Avenir Book"/>
              </a:rPr>
              <a:t>.” </a:t>
            </a:r>
            <a:endParaRPr lang="en-US" sz="2400" dirty="0">
              <a:solidFill>
                <a:schemeClr val="bg1"/>
              </a:solidFill>
              <a:latin typeface="Avenir Book"/>
              <a:cs typeface="Avenir Book"/>
            </a:endParaRPr>
          </a:p>
          <a:p>
            <a:pPr algn="r"/>
            <a:r>
              <a:rPr lang="en-US" dirty="0" smtClean="0">
                <a:solidFill>
                  <a:schemeClr val="bg1"/>
                </a:solidFill>
                <a:latin typeface="Avenir Book"/>
                <a:cs typeface="Avenir Book"/>
              </a:rPr>
              <a:t>Habakkuk 2:4</a:t>
            </a:r>
          </a:p>
        </p:txBody>
      </p:sp>
    </p:spTree>
    <p:extLst>
      <p:ext uri="{BB962C8B-B14F-4D97-AF65-F5344CB8AC3E}">
        <p14:creationId xmlns:p14="http://schemas.microsoft.com/office/powerpoint/2010/main" val="693127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grpId="1" nodeType="clickEffect">
                                  <p:stCondLst>
                                    <p:cond delay="0"/>
                                  </p:stCondLst>
                                  <p:childTnLst>
                                    <p:animEffect transition="out" filter="dissolve">
                                      <p:cBhvr>
                                        <p:cTn id="17" dur="1000"/>
                                        <p:tgtEl>
                                          <p:spTgt spid="9"/>
                                        </p:tgtEl>
                                      </p:cBhvr>
                                    </p:animEffect>
                                    <p:set>
                                      <p:cBhvr>
                                        <p:cTn id="18" dur="1" fill="hold">
                                          <p:stCondLst>
                                            <p:cond delay="999"/>
                                          </p:stCondLst>
                                        </p:cTn>
                                        <p:tgtEl>
                                          <p:spTgt spid="9"/>
                                        </p:tgtEl>
                                        <p:attrNameLst>
                                          <p:attrName>style.visibility</p:attrName>
                                        </p:attrNameLst>
                                      </p:cBhvr>
                                      <p:to>
                                        <p:strVal val="hidden"/>
                                      </p:to>
                                    </p:set>
                                  </p:childTnLst>
                                </p:cTn>
                              </p:par>
                              <p:par>
                                <p:cTn id="19" presetID="9"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xit" presetSubtype="0" fill="hold" grpId="1" nodeType="clickEffect">
                                  <p:stCondLst>
                                    <p:cond delay="0"/>
                                  </p:stCondLst>
                                  <p:childTnLst>
                                    <p:animEffect transition="out" filter="dissolve">
                                      <p:cBhvr>
                                        <p:cTn id="25" dur="1000"/>
                                        <p:tgtEl>
                                          <p:spTgt spid="5"/>
                                        </p:tgtEl>
                                      </p:cBhvr>
                                    </p:animEffect>
                                    <p:set>
                                      <p:cBhvr>
                                        <p:cTn id="26" dur="1" fill="hold">
                                          <p:stCondLst>
                                            <p:cond delay="999"/>
                                          </p:stCondLst>
                                        </p:cTn>
                                        <p:tgtEl>
                                          <p:spTgt spid="5"/>
                                        </p:tgtEl>
                                        <p:attrNameLst>
                                          <p:attrName>style.visibility</p:attrName>
                                        </p:attrNameLst>
                                      </p:cBhvr>
                                      <p:to>
                                        <p:strVal val="hidden"/>
                                      </p:to>
                                    </p:set>
                                  </p:childTnLst>
                                </p:cTn>
                              </p:par>
                              <p:par>
                                <p:cTn id="27" presetID="9" presetClass="exit" presetSubtype="0" fill="hold" grpId="1" nodeType="withEffect">
                                  <p:stCondLst>
                                    <p:cond delay="0"/>
                                  </p:stCondLst>
                                  <p:childTnLst>
                                    <p:animEffect transition="out" filter="dissolve">
                                      <p:cBhvr>
                                        <p:cTn id="28" dur="1000"/>
                                        <p:tgtEl>
                                          <p:spTgt spid="7"/>
                                        </p:tgtEl>
                                      </p:cBhvr>
                                    </p:animEffect>
                                    <p:set>
                                      <p:cBhvr>
                                        <p:cTn id="2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5" grpId="0" animBg="1"/>
      <p:bldP spid="5" grpId="1" animBg="1"/>
      <p:bldP spid="9" grpId="0" animBg="1"/>
      <p:bldP spid="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3:10-14</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55229"/>
            <a:ext cx="8720665" cy="5386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10</a:t>
            </a:r>
            <a:r>
              <a:rPr lang="en-US" sz="2600" dirty="0" smtClean="0">
                <a:solidFill>
                  <a:srgbClr val="FAC090"/>
                </a:solidFill>
                <a:latin typeface="Avenir Book"/>
                <a:cs typeface="Avenir Book"/>
              </a:rPr>
              <a:t> </a:t>
            </a:r>
            <a:r>
              <a:rPr lang="en-US" sz="2600" dirty="0">
                <a:solidFill>
                  <a:srgbClr val="FAC090"/>
                </a:solidFill>
                <a:latin typeface="Avenir Book"/>
                <a:cs typeface="Avenir Book"/>
              </a:rPr>
              <a:t>For as many as are of the works of the Law are under a curse; for it is written, “Cursed is everyone who does not abide by all things written in the book of the law, to perform them.” </a:t>
            </a:r>
            <a:r>
              <a:rPr lang="en-US" sz="2600" baseline="30000" dirty="0">
                <a:solidFill>
                  <a:srgbClr val="FAC090"/>
                </a:solidFill>
                <a:effectLst/>
                <a:latin typeface="Avenir Book"/>
                <a:cs typeface="Avenir Book"/>
              </a:rPr>
              <a:t>11</a:t>
            </a:r>
            <a:r>
              <a:rPr lang="en-US" sz="2600" dirty="0">
                <a:solidFill>
                  <a:srgbClr val="FAC090"/>
                </a:solidFill>
                <a:effectLst/>
                <a:latin typeface="Avenir Book"/>
                <a:cs typeface="Avenir Book"/>
              </a:rPr>
              <a:t> Now that no one is justified by the Law before God is evident; for, “The righteous man shall live by faith.”</a:t>
            </a:r>
            <a:r>
              <a:rPr lang="en-US" sz="2600" dirty="0">
                <a:solidFill>
                  <a:srgbClr val="FAC090"/>
                </a:solidFill>
                <a:effectLst>
                  <a:glow rad="101600">
                    <a:schemeClr val="accent6">
                      <a:satMod val="175000"/>
                      <a:alpha val="40000"/>
                    </a:schemeClr>
                  </a:glow>
                </a:effectLst>
                <a:latin typeface="Avenir Book"/>
                <a:cs typeface="Avenir Book"/>
              </a:rPr>
              <a:t> </a:t>
            </a:r>
            <a:r>
              <a:rPr lang="en-US" sz="2600" baseline="30000" dirty="0">
                <a:solidFill>
                  <a:srgbClr val="FAC090"/>
                </a:solidFill>
                <a:effectLst>
                  <a:glow rad="101600">
                    <a:schemeClr val="accent6">
                      <a:satMod val="175000"/>
                      <a:alpha val="40000"/>
                    </a:schemeClr>
                  </a:glow>
                </a:effectLst>
                <a:latin typeface="Avenir Book"/>
                <a:cs typeface="Avenir Book"/>
              </a:rPr>
              <a:t>12</a:t>
            </a:r>
            <a:r>
              <a:rPr lang="en-US" sz="2600" dirty="0">
                <a:solidFill>
                  <a:srgbClr val="FAC090"/>
                </a:solidFill>
                <a:effectLst>
                  <a:glow rad="101600">
                    <a:schemeClr val="accent6">
                      <a:satMod val="175000"/>
                      <a:alpha val="40000"/>
                    </a:schemeClr>
                  </a:glow>
                </a:effectLst>
                <a:latin typeface="Avenir Book"/>
                <a:cs typeface="Avenir Book"/>
              </a:rPr>
              <a:t> However, the Law is not of faith; on the contrary, “He who practices them shall live by them.” </a:t>
            </a:r>
            <a:r>
              <a:rPr lang="en-US" sz="2600" baseline="30000" dirty="0">
                <a:solidFill>
                  <a:srgbClr val="FAC090"/>
                </a:solidFill>
                <a:latin typeface="Avenir Book"/>
                <a:cs typeface="Avenir Book"/>
              </a:rPr>
              <a:t>13</a:t>
            </a:r>
            <a:r>
              <a:rPr lang="en-US" sz="2600" dirty="0">
                <a:solidFill>
                  <a:srgbClr val="FAC090"/>
                </a:solidFill>
                <a:latin typeface="Avenir Book"/>
                <a:cs typeface="Avenir Book"/>
              </a:rPr>
              <a:t> Christ redeemed us from the curse of the Law, having become a curse for us—for it is written, “Cursed is everyone who hangs on a tree” —</a:t>
            </a:r>
            <a:r>
              <a:rPr lang="en-US" sz="2600" baseline="30000" dirty="0">
                <a:solidFill>
                  <a:srgbClr val="FAC090"/>
                </a:solidFill>
                <a:latin typeface="Avenir Book"/>
                <a:cs typeface="Avenir Book"/>
              </a:rPr>
              <a:t>14</a:t>
            </a:r>
            <a:r>
              <a:rPr lang="en-US" sz="2600" dirty="0">
                <a:solidFill>
                  <a:srgbClr val="FAC090"/>
                </a:solidFill>
                <a:latin typeface="Avenir Book"/>
                <a:cs typeface="Avenir Book"/>
              </a:rPr>
              <a:t> in order that in Christ Jesus the blessing of Abraham might come to the Gentiles, so that we might receive the promise of the Spirit through faith. </a:t>
            </a:r>
          </a:p>
        </p:txBody>
      </p:sp>
      <p:sp>
        <p:nvSpPr>
          <p:cNvPr id="7" name="TextBox 6"/>
          <p:cNvSpPr txBox="1">
            <a:spLocks/>
          </p:cNvSpPr>
          <p:nvPr/>
        </p:nvSpPr>
        <p:spPr>
          <a:xfrm>
            <a:off x="7250047" y="3572272"/>
            <a:ext cx="1626890" cy="861774"/>
          </a:xfrm>
          <a:prstGeom prst="rect">
            <a:avLst/>
          </a:prstGeom>
          <a:blipFill rotWithShape="1">
            <a:blip r:embed="rId3"/>
            <a:stretch>
              <a:fillRect/>
            </a:stretch>
          </a:blipFill>
          <a:ln w="12700">
            <a:solidFill>
              <a:srgbClr val="FAC090"/>
            </a:solidFill>
          </a:ln>
        </p:spPr>
        <p:txBody>
          <a:bodyPr wrap="none" tIns="91440" bIns="91440" rtlCol="0" anchor="ctr" anchorCtr="0">
            <a:spAutoFit/>
            <a:scene3d>
              <a:camera prst="orthographicFront"/>
              <a:lightRig rig="threePt" dir="t"/>
            </a:scene3d>
            <a:sp3d extrusionH="57150">
              <a:bevelT w="38100" h="38100" prst="convex"/>
            </a:sp3d>
          </a:bodyPr>
          <a:lstStyle/>
          <a:p>
            <a:pPr algn="ctr"/>
            <a:r>
              <a:rPr lang="en-US" sz="4400" dirty="0" smtClean="0">
                <a:solidFill>
                  <a:schemeClr val="accent6">
                    <a:lumMod val="60000"/>
                    <a:lumOff val="40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rPr>
              <a:t>“live”</a:t>
            </a:r>
            <a:endParaRPr lang="en-US" sz="4400" dirty="0">
              <a:solidFill>
                <a:schemeClr val="bg2">
                  <a:lumMod val="75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endParaRPr>
          </a:p>
        </p:txBody>
      </p:sp>
      <p:sp>
        <p:nvSpPr>
          <p:cNvPr id="6" name="TextBox 5"/>
          <p:cNvSpPr txBox="1"/>
          <p:nvPr/>
        </p:nvSpPr>
        <p:spPr>
          <a:xfrm>
            <a:off x="352778" y="4525328"/>
            <a:ext cx="8438444" cy="2215991"/>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extrusionH="57150">
              <a:bevelT w="38100" h="38100" prst="convex"/>
            </a:sp3d>
          </a:bodyPr>
          <a:lstStyle/>
          <a:p>
            <a:r>
              <a:rPr lang="en-US" sz="2400" dirty="0" smtClean="0">
                <a:solidFill>
                  <a:schemeClr val="bg1"/>
                </a:solidFill>
                <a:latin typeface="Avenir Book"/>
                <a:cs typeface="Avenir Book"/>
              </a:rPr>
              <a:t>“You </a:t>
            </a:r>
            <a:r>
              <a:rPr lang="en-US" sz="2400" dirty="0">
                <a:solidFill>
                  <a:schemeClr val="bg1"/>
                </a:solidFill>
                <a:latin typeface="Avenir Book"/>
                <a:cs typeface="Avenir Book"/>
              </a:rPr>
              <a:t>are to perform My judgments and keep My statutes, to live in accord with them; I am the Lord your God</a:t>
            </a:r>
            <a:r>
              <a:rPr lang="en-US" sz="2400" dirty="0" smtClean="0">
                <a:solidFill>
                  <a:schemeClr val="bg1"/>
                </a:solidFill>
                <a:latin typeface="Avenir Book"/>
                <a:cs typeface="Avenir Book"/>
              </a:rPr>
              <a:t>. So </a:t>
            </a:r>
            <a:r>
              <a:rPr lang="en-US" sz="2400" dirty="0">
                <a:solidFill>
                  <a:schemeClr val="bg1"/>
                </a:solidFill>
                <a:latin typeface="Avenir Book"/>
                <a:cs typeface="Avenir Book"/>
              </a:rPr>
              <a:t>you shall keep My statutes and My judgments, </a:t>
            </a:r>
            <a:r>
              <a:rPr lang="en-US" sz="2400" dirty="0">
                <a:solidFill>
                  <a:srgbClr val="FFFF00"/>
                </a:solidFill>
                <a:latin typeface="Avenir Book"/>
                <a:cs typeface="Avenir Book"/>
              </a:rPr>
              <a:t>by which a man may live</a:t>
            </a:r>
            <a:r>
              <a:rPr lang="en-US" sz="2400" dirty="0">
                <a:solidFill>
                  <a:schemeClr val="bg1"/>
                </a:solidFill>
                <a:latin typeface="Avenir Book"/>
                <a:cs typeface="Avenir Book"/>
              </a:rPr>
              <a:t> if he does them; I am the Lord</a:t>
            </a:r>
            <a:r>
              <a:rPr lang="en-US" sz="2400" dirty="0" smtClean="0">
                <a:solidFill>
                  <a:schemeClr val="bg1"/>
                </a:solidFill>
                <a:latin typeface="Avenir Book"/>
                <a:cs typeface="Avenir Book"/>
              </a:rPr>
              <a:t>.” </a:t>
            </a:r>
            <a:endParaRPr lang="en-US" sz="2400" dirty="0">
              <a:solidFill>
                <a:schemeClr val="bg1"/>
              </a:solidFill>
              <a:latin typeface="Avenir Book"/>
              <a:cs typeface="Avenir Book"/>
            </a:endParaRPr>
          </a:p>
          <a:p>
            <a:pPr algn="r"/>
            <a:r>
              <a:rPr lang="en-US" dirty="0" smtClean="0">
                <a:solidFill>
                  <a:schemeClr val="bg1"/>
                </a:solidFill>
                <a:latin typeface="Avenir Book"/>
                <a:cs typeface="Avenir Book"/>
              </a:rPr>
              <a:t>Leviticus 18:4-5</a:t>
            </a:r>
          </a:p>
        </p:txBody>
      </p:sp>
    </p:spTree>
    <p:extLst>
      <p:ext uri="{BB962C8B-B14F-4D97-AF65-F5344CB8AC3E}">
        <p14:creationId xmlns:p14="http://schemas.microsoft.com/office/powerpoint/2010/main" val="334947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grpId="1" nodeType="clickEffect">
                                  <p:stCondLst>
                                    <p:cond delay="0"/>
                                  </p:stCondLst>
                                  <p:childTnLst>
                                    <p:animEffect transition="out" filter="dissolve">
                                      <p:cBhvr>
                                        <p:cTn id="17" dur="1000"/>
                                        <p:tgtEl>
                                          <p:spTgt spid="6"/>
                                        </p:tgtEl>
                                      </p:cBhvr>
                                    </p:animEffect>
                                    <p:set>
                                      <p:cBhvr>
                                        <p:cTn id="18" dur="1" fill="hold">
                                          <p:stCondLst>
                                            <p:cond delay="999"/>
                                          </p:stCondLst>
                                        </p:cTn>
                                        <p:tgtEl>
                                          <p:spTgt spid="6"/>
                                        </p:tgtEl>
                                        <p:attrNameLst>
                                          <p:attrName>style.visibility</p:attrName>
                                        </p:attrNameLst>
                                      </p:cBhvr>
                                      <p:to>
                                        <p:strVal val="hidden"/>
                                      </p:to>
                                    </p:set>
                                  </p:childTnLst>
                                </p:cTn>
                              </p:par>
                              <p:par>
                                <p:cTn id="19" presetID="9" presetClass="exit" presetSubtype="0" fill="hold" grpId="1" nodeType="withEffect">
                                  <p:stCondLst>
                                    <p:cond delay="0"/>
                                  </p:stCondLst>
                                  <p:childTnLst>
                                    <p:animEffect transition="out" filter="dissolve">
                                      <p:cBhvr>
                                        <p:cTn id="20" dur="1000"/>
                                        <p:tgtEl>
                                          <p:spTgt spid="7"/>
                                        </p:tgtEl>
                                      </p:cBhvr>
                                    </p:animEffect>
                                    <p:set>
                                      <p:cBhvr>
                                        <p:cTn id="21"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6" grpId="0" animBg="1"/>
      <p:bldP spid="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3:10-14</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55229"/>
            <a:ext cx="8720665" cy="5386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10</a:t>
            </a:r>
            <a:r>
              <a:rPr lang="en-US" sz="2600" dirty="0" smtClean="0">
                <a:solidFill>
                  <a:srgbClr val="FAC090"/>
                </a:solidFill>
                <a:latin typeface="Avenir Book"/>
                <a:cs typeface="Avenir Book"/>
              </a:rPr>
              <a:t> </a:t>
            </a:r>
            <a:r>
              <a:rPr lang="en-US" sz="2600" dirty="0">
                <a:solidFill>
                  <a:srgbClr val="FAC090"/>
                </a:solidFill>
                <a:latin typeface="Avenir Book"/>
                <a:cs typeface="Avenir Book"/>
              </a:rPr>
              <a:t>For as many as are of the works of the Law are under a curse; for it is written, </a:t>
            </a:r>
            <a:r>
              <a:rPr lang="en-US" sz="2600" dirty="0">
                <a:solidFill>
                  <a:srgbClr val="FFFF00"/>
                </a:solidFill>
                <a:effectLst>
                  <a:glow rad="101600">
                    <a:schemeClr val="accent6">
                      <a:satMod val="175000"/>
                      <a:alpha val="40000"/>
                    </a:schemeClr>
                  </a:glow>
                </a:effectLst>
                <a:latin typeface="Avenir Book"/>
                <a:cs typeface="Avenir Book"/>
              </a:rPr>
              <a:t>“Cursed is everyone who does not abide by all things written in the book of the law, to perform them.”</a:t>
            </a:r>
            <a:r>
              <a:rPr lang="en-US" sz="2600" dirty="0">
                <a:solidFill>
                  <a:srgbClr val="FAC090"/>
                </a:solidFill>
                <a:effectLst>
                  <a:glow rad="101600">
                    <a:schemeClr val="accent6">
                      <a:satMod val="175000"/>
                      <a:alpha val="40000"/>
                    </a:schemeClr>
                  </a:glow>
                </a:effectLst>
                <a:latin typeface="Avenir Book"/>
                <a:cs typeface="Avenir Book"/>
              </a:rPr>
              <a:t> </a:t>
            </a:r>
            <a:r>
              <a:rPr lang="en-US" sz="2600" baseline="30000" dirty="0">
                <a:solidFill>
                  <a:srgbClr val="FAC090"/>
                </a:solidFill>
                <a:latin typeface="Avenir Book"/>
                <a:cs typeface="Avenir Book"/>
              </a:rPr>
              <a:t>11</a:t>
            </a:r>
            <a:r>
              <a:rPr lang="en-US" sz="2600" dirty="0">
                <a:solidFill>
                  <a:srgbClr val="FAC090"/>
                </a:solidFill>
                <a:latin typeface="Avenir Book"/>
                <a:cs typeface="Avenir Book"/>
              </a:rPr>
              <a:t> Now that no one is justified by the Law before God is evident; for, “The righteous man shall live by faith.” </a:t>
            </a:r>
            <a:r>
              <a:rPr lang="en-US" sz="2600" baseline="30000" dirty="0">
                <a:solidFill>
                  <a:srgbClr val="FAC090"/>
                </a:solidFill>
                <a:latin typeface="Avenir Book"/>
                <a:cs typeface="Avenir Book"/>
              </a:rPr>
              <a:t>12</a:t>
            </a:r>
            <a:r>
              <a:rPr lang="en-US" sz="2600" dirty="0">
                <a:solidFill>
                  <a:srgbClr val="FAC090"/>
                </a:solidFill>
                <a:latin typeface="Avenir Book"/>
                <a:cs typeface="Avenir Book"/>
              </a:rPr>
              <a:t> However, the Law is not of faith; on the contrary, </a:t>
            </a:r>
            <a:r>
              <a:rPr lang="en-US" sz="2600" dirty="0">
                <a:solidFill>
                  <a:srgbClr val="FFFF00"/>
                </a:solidFill>
                <a:effectLst>
                  <a:glow rad="101600">
                    <a:schemeClr val="accent6">
                      <a:satMod val="175000"/>
                      <a:alpha val="40000"/>
                    </a:schemeClr>
                  </a:glow>
                </a:effectLst>
                <a:latin typeface="Avenir Book"/>
                <a:cs typeface="Avenir Book"/>
              </a:rPr>
              <a:t>“He who practices them shall live by them.”</a:t>
            </a:r>
            <a:r>
              <a:rPr lang="en-US" sz="2600" dirty="0">
                <a:solidFill>
                  <a:srgbClr val="FFFF00"/>
                </a:solidFill>
                <a:latin typeface="Avenir Book"/>
                <a:cs typeface="Avenir Book"/>
              </a:rPr>
              <a:t> </a:t>
            </a:r>
            <a:r>
              <a:rPr lang="en-US" sz="2600" baseline="30000" dirty="0">
                <a:solidFill>
                  <a:srgbClr val="FAC090"/>
                </a:solidFill>
                <a:latin typeface="Avenir Book"/>
                <a:cs typeface="Avenir Book"/>
              </a:rPr>
              <a:t>13</a:t>
            </a:r>
            <a:r>
              <a:rPr lang="en-US" sz="2600" dirty="0">
                <a:solidFill>
                  <a:srgbClr val="FAC090"/>
                </a:solidFill>
                <a:latin typeface="Avenir Book"/>
                <a:cs typeface="Avenir Book"/>
              </a:rPr>
              <a:t> Christ redeemed us from the curse of the Law, having become a curse for us—for it is written, “Cursed is everyone who hangs on a tree” —</a:t>
            </a:r>
            <a:r>
              <a:rPr lang="en-US" sz="2600" baseline="30000" dirty="0">
                <a:solidFill>
                  <a:srgbClr val="FAC090"/>
                </a:solidFill>
                <a:latin typeface="Avenir Book"/>
                <a:cs typeface="Avenir Book"/>
              </a:rPr>
              <a:t>14</a:t>
            </a:r>
            <a:r>
              <a:rPr lang="en-US" sz="2600" dirty="0">
                <a:solidFill>
                  <a:srgbClr val="FAC090"/>
                </a:solidFill>
                <a:latin typeface="Avenir Book"/>
                <a:cs typeface="Avenir Book"/>
              </a:rPr>
              <a:t> in order that in Christ Jesus the blessing of Abraham might come to the Gentiles, so that we might receive the promise of the Spirit through faith. </a:t>
            </a:r>
          </a:p>
        </p:txBody>
      </p:sp>
    </p:spTree>
    <p:extLst>
      <p:ext uri="{BB962C8B-B14F-4D97-AF65-F5344CB8AC3E}">
        <p14:creationId xmlns:p14="http://schemas.microsoft.com/office/powerpoint/2010/main" val="93106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3:10-14</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55229"/>
            <a:ext cx="8720665" cy="5386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10</a:t>
            </a:r>
            <a:r>
              <a:rPr lang="en-US" sz="2600" dirty="0" smtClean="0">
                <a:solidFill>
                  <a:srgbClr val="FAC090"/>
                </a:solidFill>
                <a:latin typeface="Avenir Book"/>
                <a:cs typeface="Avenir Book"/>
              </a:rPr>
              <a:t> </a:t>
            </a:r>
            <a:r>
              <a:rPr lang="en-US" sz="2600" dirty="0">
                <a:solidFill>
                  <a:srgbClr val="FAC090"/>
                </a:solidFill>
                <a:latin typeface="Avenir Book"/>
                <a:cs typeface="Avenir Book"/>
              </a:rPr>
              <a:t>For as many as are of the works of the Law are under a curse; for it is written, </a:t>
            </a:r>
            <a:r>
              <a:rPr lang="en-US" sz="2600" dirty="0">
                <a:solidFill>
                  <a:srgbClr val="FFFF00"/>
                </a:solidFill>
                <a:effectLst>
                  <a:glow rad="101600">
                    <a:schemeClr val="accent6">
                      <a:satMod val="175000"/>
                      <a:alpha val="40000"/>
                    </a:schemeClr>
                  </a:glow>
                </a:effectLst>
                <a:latin typeface="Avenir Book"/>
                <a:cs typeface="Avenir Book"/>
              </a:rPr>
              <a:t>“Cursed is everyone who does not abide by </a:t>
            </a:r>
            <a:r>
              <a:rPr lang="en-US" sz="2600" u="sng" dirty="0">
                <a:solidFill>
                  <a:srgbClr val="FFFF00"/>
                </a:solidFill>
                <a:effectLst>
                  <a:glow rad="101600">
                    <a:schemeClr val="accent6">
                      <a:satMod val="175000"/>
                      <a:alpha val="40000"/>
                    </a:schemeClr>
                  </a:glow>
                </a:effectLst>
                <a:latin typeface="Avenir Book"/>
                <a:cs typeface="Avenir Book"/>
              </a:rPr>
              <a:t>all things </a:t>
            </a:r>
            <a:r>
              <a:rPr lang="en-US" sz="2600" dirty="0">
                <a:solidFill>
                  <a:srgbClr val="FFFF00"/>
                </a:solidFill>
                <a:effectLst>
                  <a:glow rad="101600">
                    <a:schemeClr val="accent6">
                      <a:satMod val="175000"/>
                      <a:alpha val="40000"/>
                    </a:schemeClr>
                  </a:glow>
                </a:effectLst>
                <a:latin typeface="Avenir Book"/>
                <a:cs typeface="Avenir Book"/>
              </a:rPr>
              <a:t>written in the book of the law, to perform </a:t>
            </a:r>
            <a:r>
              <a:rPr lang="en-US" sz="2600" u="sng" dirty="0">
                <a:solidFill>
                  <a:srgbClr val="FFFF00"/>
                </a:solidFill>
                <a:effectLst>
                  <a:glow rad="101600">
                    <a:schemeClr val="accent6">
                      <a:satMod val="175000"/>
                      <a:alpha val="40000"/>
                    </a:schemeClr>
                  </a:glow>
                </a:effectLst>
                <a:latin typeface="Avenir Book"/>
                <a:cs typeface="Avenir Book"/>
              </a:rPr>
              <a:t>them</a:t>
            </a:r>
            <a:r>
              <a:rPr lang="en-US" sz="2600" dirty="0">
                <a:solidFill>
                  <a:srgbClr val="FFFF00"/>
                </a:solidFill>
                <a:effectLst>
                  <a:glow rad="101600">
                    <a:schemeClr val="accent6">
                      <a:satMod val="175000"/>
                      <a:alpha val="40000"/>
                    </a:schemeClr>
                  </a:glow>
                </a:effectLst>
                <a:latin typeface="Avenir Book"/>
                <a:cs typeface="Avenir Book"/>
              </a:rPr>
              <a:t>.”</a:t>
            </a:r>
            <a:r>
              <a:rPr lang="en-US" sz="2600" dirty="0">
                <a:solidFill>
                  <a:srgbClr val="FAC090"/>
                </a:solidFill>
                <a:effectLst>
                  <a:glow rad="101600">
                    <a:schemeClr val="accent6">
                      <a:satMod val="175000"/>
                      <a:alpha val="40000"/>
                    </a:schemeClr>
                  </a:glow>
                </a:effectLst>
                <a:latin typeface="Avenir Book"/>
                <a:cs typeface="Avenir Book"/>
              </a:rPr>
              <a:t> </a:t>
            </a:r>
            <a:r>
              <a:rPr lang="en-US" sz="2600" baseline="30000" dirty="0">
                <a:solidFill>
                  <a:srgbClr val="FAC090"/>
                </a:solidFill>
                <a:latin typeface="Avenir Book"/>
                <a:cs typeface="Avenir Book"/>
              </a:rPr>
              <a:t>11</a:t>
            </a:r>
            <a:r>
              <a:rPr lang="en-US" sz="2600" dirty="0">
                <a:solidFill>
                  <a:srgbClr val="FAC090"/>
                </a:solidFill>
                <a:latin typeface="Avenir Book"/>
                <a:cs typeface="Avenir Book"/>
              </a:rPr>
              <a:t> Now that no one is justified by the Law before God is evident; for, “The righteous man shall live by faith.” </a:t>
            </a:r>
            <a:r>
              <a:rPr lang="en-US" sz="2600" baseline="30000" dirty="0">
                <a:solidFill>
                  <a:srgbClr val="FAC090"/>
                </a:solidFill>
                <a:latin typeface="Avenir Book"/>
                <a:cs typeface="Avenir Book"/>
              </a:rPr>
              <a:t>12</a:t>
            </a:r>
            <a:r>
              <a:rPr lang="en-US" sz="2600" dirty="0">
                <a:solidFill>
                  <a:srgbClr val="FAC090"/>
                </a:solidFill>
                <a:latin typeface="Avenir Book"/>
                <a:cs typeface="Avenir Book"/>
              </a:rPr>
              <a:t> However, the Law is not of faith; on the contrary, </a:t>
            </a:r>
            <a:r>
              <a:rPr lang="en-US" sz="2600" dirty="0">
                <a:solidFill>
                  <a:srgbClr val="FFFF00"/>
                </a:solidFill>
                <a:effectLst>
                  <a:glow rad="101600">
                    <a:schemeClr val="accent6">
                      <a:satMod val="175000"/>
                      <a:alpha val="40000"/>
                    </a:schemeClr>
                  </a:glow>
                </a:effectLst>
                <a:latin typeface="Avenir Book"/>
                <a:cs typeface="Avenir Book"/>
              </a:rPr>
              <a:t>“He who practices </a:t>
            </a:r>
            <a:r>
              <a:rPr lang="en-US" sz="2600" u="sng" dirty="0">
                <a:solidFill>
                  <a:srgbClr val="FFFF00"/>
                </a:solidFill>
                <a:effectLst>
                  <a:glow rad="101600">
                    <a:schemeClr val="accent6">
                      <a:satMod val="175000"/>
                      <a:alpha val="40000"/>
                    </a:schemeClr>
                  </a:glow>
                </a:effectLst>
                <a:latin typeface="Avenir Book"/>
                <a:cs typeface="Avenir Book"/>
              </a:rPr>
              <a:t>them</a:t>
            </a:r>
            <a:r>
              <a:rPr lang="en-US" sz="2600" dirty="0">
                <a:solidFill>
                  <a:srgbClr val="FFFF00"/>
                </a:solidFill>
                <a:effectLst>
                  <a:glow rad="101600">
                    <a:schemeClr val="accent6">
                      <a:satMod val="175000"/>
                      <a:alpha val="40000"/>
                    </a:schemeClr>
                  </a:glow>
                </a:effectLst>
                <a:latin typeface="Avenir Book"/>
                <a:cs typeface="Avenir Book"/>
              </a:rPr>
              <a:t> shall live by </a:t>
            </a:r>
            <a:r>
              <a:rPr lang="en-US" sz="2600" u="sng" dirty="0">
                <a:solidFill>
                  <a:srgbClr val="FFFF00"/>
                </a:solidFill>
                <a:effectLst>
                  <a:glow rad="101600">
                    <a:schemeClr val="accent6">
                      <a:satMod val="175000"/>
                      <a:alpha val="40000"/>
                    </a:schemeClr>
                  </a:glow>
                </a:effectLst>
                <a:latin typeface="Avenir Book"/>
                <a:cs typeface="Avenir Book"/>
              </a:rPr>
              <a:t>them</a:t>
            </a:r>
            <a:r>
              <a:rPr lang="en-US" sz="2600" dirty="0">
                <a:solidFill>
                  <a:srgbClr val="FFFF00"/>
                </a:solidFill>
                <a:effectLst>
                  <a:glow rad="101600">
                    <a:schemeClr val="accent6">
                      <a:satMod val="175000"/>
                      <a:alpha val="40000"/>
                    </a:schemeClr>
                  </a:glow>
                </a:effectLst>
                <a:latin typeface="Avenir Book"/>
                <a:cs typeface="Avenir Book"/>
              </a:rPr>
              <a:t>.”</a:t>
            </a:r>
            <a:r>
              <a:rPr lang="en-US" sz="2600" dirty="0">
                <a:solidFill>
                  <a:srgbClr val="FFFF00"/>
                </a:solidFill>
                <a:latin typeface="Avenir Book"/>
                <a:cs typeface="Avenir Book"/>
              </a:rPr>
              <a:t> </a:t>
            </a:r>
            <a:r>
              <a:rPr lang="en-US" sz="2600" baseline="30000" dirty="0">
                <a:solidFill>
                  <a:srgbClr val="FAC090"/>
                </a:solidFill>
                <a:latin typeface="Avenir Book"/>
                <a:cs typeface="Avenir Book"/>
              </a:rPr>
              <a:t>13</a:t>
            </a:r>
            <a:r>
              <a:rPr lang="en-US" sz="2600" dirty="0">
                <a:solidFill>
                  <a:srgbClr val="FAC090"/>
                </a:solidFill>
                <a:latin typeface="Avenir Book"/>
                <a:cs typeface="Avenir Book"/>
              </a:rPr>
              <a:t> Christ redeemed us from the curse of the Law, having become a curse for us—for it is written, “Cursed is everyone who hangs on a tree” —</a:t>
            </a:r>
            <a:r>
              <a:rPr lang="en-US" sz="2600" baseline="30000" dirty="0">
                <a:solidFill>
                  <a:srgbClr val="FAC090"/>
                </a:solidFill>
                <a:latin typeface="Avenir Book"/>
                <a:cs typeface="Avenir Book"/>
              </a:rPr>
              <a:t>14</a:t>
            </a:r>
            <a:r>
              <a:rPr lang="en-US" sz="2600" dirty="0">
                <a:solidFill>
                  <a:srgbClr val="FAC090"/>
                </a:solidFill>
                <a:latin typeface="Avenir Book"/>
                <a:cs typeface="Avenir Book"/>
              </a:rPr>
              <a:t> in order that in Christ Jesus the blessing of Abraham might come to the Gentiles, so that we might receive the promise of the Spirit through faith. </a:t>
            </a:r>
          </a:p>
        </p:txBody>
      </p:sp>
      <p:cxnSp>
        <p:nvCxnSpPr>
          <p:cNvPr id="5" name="Straight Arrow Connector 4"/>
          <p:cNvCxnSpPr/>
          <p:nvPr/>
        </p:nvCxnSpPr>
        <p:spPr>
          <a:xfrm flipH="1" flipV="1">
            <a:off x="3289300" y="2692400"/>
            <a:ext cx="2603500" cy="1181100"/>
          </a:xfrm>
          <a:prstGeom prst="straightConnector1">
            <a:avLst/>
          </a:prstGeom>
          <a:ln w="28575"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V="1">
            <a:off x="1028700" y="2692400"/>
            <a:ext cx="2082800" cy="1562100"/>
          </a:xfrm>
          <a:prstGeom prst="straightConnector1">
            <a:avLst/>
          </a:prstGeom>
          <a:ln w="28575"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9066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2547</TotalTime>
  <Words>3764</Words>
  <Application>Microsoft Macintosh PowerPoint</Application>
  <PresentationFormat>On-screen Show (4:3)</PresentationFormat>
  <Paragraphs>75</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Harrington</dc:creator>
  <cp:lastModifiedBy>Rick Harrington</cp:lastModifiedBy>
  <cp:revision>129</cp:revision>
  <dcterms:created xsi:type="dcterms:W3CDTF">2015-04-28T09:11:35Z</dcterms:created>
  <dcterms:modified xsi:type="dcterms:W3CDTF">2015-07-29T21:13:05Z</dcterms:modified>
</cp:coreProperties>
</file>