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353" r:id="rId3"/>
    <p:sldId id="354" r:id="rId4"/>
    <p:sldId id="355" r:id="rId5"/>
    <p:sldId id="356" r:id="rId6"/>
    <p:sldId id="357" r:id="rId7"/>
    <p:sldId id="358" r:id="rId8"/>
    <p:sldId id="359" r:id="rId9"/>
    <p:sldId id="365" r:id="rId10"/>
    <p:sldId id="360" r:id="rId11"/>
    <p:sldId id="361" r:id="rId12"/>
    <p:sldId id="362" r:id="rId13"/>
    <p:sldId id="363" r:id="rId14"/>
    <p:sldId id="368" r:id="rId15"/>
    <p:sldId id="366" r:id="rId16"/>
    <p:sldId id="367" r:id="rId17"/>
    <p:sldId id="364" r:id="rId18"/>
    <p:sldId id="324" r:id="rId19"/>
    <p:sldId id="34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BA8C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424" y="-3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9D1E39-2BE4-474D-98ED-B08095429CC1}" type="datetimeFigureOut">
              <a:rPr lang="en-US" smtClean="0"/>
              <a:t>7/15/15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F1396B-8BC0-8149-BF7A-99B7903E2DAD}" type="slidenum">
              <a:rPr lang="en-US" smtClean="0"/>
              <a:t>‹#›</a:t>
            </a:fld>
            <a:endParaRPr lang="en-US"/>
          </a:p>
        </p:txBody>
      </p:sp>
    </p:spTree>
    <p:extLst>
      <p:ext uri="{BB962C8B-B14F-4D97-AF65-F5344CB8AC3E}">
        <p14:creationId xmlns:p14="http://schemas.microsoft.com/office/powerpoint/2010/main" val="6889849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34753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4058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45635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2AAE44-4CFF-1446-B950-80EE38EB88A1}" type="datetimeFigureOut">
              <a:rPr lang="en-US" smtClean="0"/>
              <a:t>7/15/15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7133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D2AAE44-4CFF-1446-B950-80EE38EB88A1}" type="datetimeFigureOut">
              <a:rPr lang="en-US" smtClean="0"/>
              <a:t>7/15/15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9569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D2AAE44-4CFF-1446-B950-80EE38EB88A1}" type="datetimeFigureOut">
              <a:rPr lang="en-US" smtClean="0"/>
              <a:t>7/15/15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160617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D2AAE44-4CFF-1446-B950-80EE38EB88A1}" type="datetimeFigureOut">
              <a:rPr lang="en-US" smtClean="0"/>
              <a:t>7/15/15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3317488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D2AAE44-4CFF-1446-B950-80EE38EB88A1}" type="datetimeFigureOut">
              <a:rPr lang="en-US" smtClean="0"/>
              <a:t>7/15/15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67596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AAE44-4CFF-1446-B950-80EE38EB88A1}" type="datetimeFigureOut">
              <a:rPr lang="en-US" smtClean="0"/>
              <a:t>7/15/15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79384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7/15/15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2152549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D2AAE44-4CFF-1446-B950-80EE38EB88A1}" type="datetimeFigureOut">
              <a:rPr lang="en-US" smtClean="0"/>
              <a:t>7/15/15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8056FF-8515-E04D-B87E-10EA13926C12}" type="slidenum">
              <a:rPr lang="en-US" smtClean="0"/>
              <a:t>‹#›</a:t>
            </a:fld>
            <a:endParaRPr lang="en-US"/>
          </a:p>
        </p:txBody>
      </p:sp>
    </p:spTree>
    <p:extLst>
      <p:ext uri="{BB962C8B-B14F-4D97-AF65-F5344CB8AC3E}">
        <p14:creationId xmlns:p14="http://schemas.microsoft.com/office/powerpoint/2010/main" val="69603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AAE44-4CFF-1446-B950-80EE38EB88A1}" type="datetimeFigureOut">
              <a:rPr lang="en-US" smtClean="0"/>
              <a:t>7/15/15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8056FF-8515-E04D-B87E-10EA13926C12}" type="slidenum">
              <a:rPr lang="en-US" smtClean="0"/>
              <a:t>‹#›</a:t>
            </a:fld>
            <a:endParaRPr lang="en-US"/>
          </a:p>
        </p:txBody>
      </p:sp>
    </p:spTree>
    <p:extLst>
      <p:ext uri="{BB962C8B-B14F-4D97-AF65-F5344CB8AC3E}">
        <p14:creationId xmlns:p14="http://schemas.microsoft.com/office/powerpoint/2010/main" val="1211266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lack"/>
                <a:cs typeface="Avenir Black"/>
              </a:rPr>
              <a:t>Chapter 3:1-14</a:t>
            </a:r>
          </a:p>
        </p:txBody>
      </p:sp>
    </p:spTree>
    <p:extLst>
      <p:ext uri="{BB962C8B-B14F-4D97-AF65-F5344CB8AC3E}">
        <p14:creationId xmlns:p14="http://schemas.microsoft.com/office/powerpoint/2010/main" val="1634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736229"/>
            <a:ext cx="8720665" cy="338554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6</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Even so Abraham believed God, and it was reckoned to him as righteousness.</a:t>
            </a:r>
            <a:r>
              <a:rPr lang="en-US" sz="2600" baseline="30000" dirty="0">
                <a:solidFill>
                  <a:srgbClr val="FAC090"/>
                </a:solidFill>
                <a:latin typeface="Avenir Book"/>
                <a:cs typeface="Avenir Book"/>
              </a:rPr>
              <a:t>7</a:t>
            </a:r>
            <a:r>
              <a:rPr lang="en-US" sz="2600" dirty="0">
                <a:solidFill>
                  <a:srgbClr val="FAC090"/>
                </a:solidFill>
                <a:latin typeface="Avenir Book"/>
                <a:cs typeface="Avenir Book"/>
              </a:rPr>
              <a:t> Therefore, be sure that it is those who are of faith who are sons of Abraham.</a:t>
            </a:r>
            <a:r>
              <a:rPr lang="en-US" sz="2600" baseline="30000" dirty="0">
                <a:solidFill>
                  <a:srgbClr val="FAC090"/>
                </a:solidFill>
                <a:effectLst>
                  <a:glow rad="101600">
                    <a:schemeClr val="accent6">
                      <a:satMod val="175000"/>
                      <a:alpha val="40000"/>
                    </a:schemeClr>
                  </a:glow>
                </a:effectLst>
                <a:latin typeface="Avenir Book"/>
                <a:cs typeface="Avenir Book"/>
              </a:rPr>
              <a:t>8</a:t>
            </a:r>
            <a:r>
              <a:rPr lang="en-US" sz="2600" dirty="0">
                <a:solidFill>
                  <a:srgbClr val="FAC090"/>
                </a:solidFill>
                <a:effectLst>
                  <a:glow rad="101600">
                    <a:schemeClr val="accent6">
                      <a:satMod val="175000"/>
                      <a:alpha val="40000"/>
                    </a:schemeClr>
                  </a:glow>
                </a:effectLst>
                <a:latin typeface="Avenir Book"/>
                <a:cs typeface="Avenir Book"/>
              </a:rPr>
              <a:t> And the Scripture, foreseeing that God would justify the Gentiles by faith, preached the gospel beforehand to Abraham, saying, “All the nations shall be blessed in you.” </a:t>
            </a:r>
            <a:r>
              <a:rPr lang="en-US" sz="2600" baseline="30000" dirty="0">
                <a:solidFill>
                  <a:srgbClr val="FAC090"/>
                </a:solidFill>
                <a:effectLst>
                  <a:glow rad="101600">
                    <a:schemeClr val="accent6">
                      <a:satMod val="175000"/>
                      <a:alpha val="40000"/>
                    </a:schemeClr>
                  </a:glow>
                </a:effectLst>
                <a:latin typeface="Avenir Book"/>
                <a:cs typeface="Avenir Book"/>
              </a:rPr>
              <a:t>9</a:t>
            </a:r>
            <a:r>
              <a:rPr lang="en-US" sz="2600" dirty="0">
                <a:solidFill>
                  <a:srgbClr val="FAC090"/>
                </a:solidFill>
                <a:effectLst>
                  <a:glow rad="101600">
                    <a:schemeClr val="accent6">
                      <a:satMod val="175000"/>
                      <a:alpha val="40000"/>
                    </a:schemeClr>
                  </a:glow>
                </a:effectLst>
                <a:latin typeface="Avenir Book"/>
                <a:cs typeface="Avenir Book"/>
              </a:rPr>
              <a:t> So then those who are of faith are blessed with Abraham, the believer. </a:t>
            </a:r>
          </a:p>
        </p:txBody>
      </p:sp>
    </p:spTree>
    <p:extLst>
      <p:ext uri="{BB962C8B-B14F-4D97-AF65-F5344CB8AC3E}">
        <p14:creationId xmlns:p14="http://schemas.microsoft.com/office/powerpoint/2010/main" val="117835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10</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For as many as are of the works of the Law are under a curse; for it is written, “Cursed is everyone who does not abide by all things written in the book of the law, to perform them.” </a:t>
            </a:r>
            <a:r>
              <a:rPr lang="en-US" sz="2600" baseline="30000" dirty="0">
                <a:solidFill>
                  <a:srgbClr val="FAC090"/>
                </a:solidFill>
                <a:latin typeface="Avenir Book"/>
                <a:cs typeface="Avenir Book"/>
              </a:rPr>
              <a:t>11</a:t>
            </a:r>
            <a:r>
              <a:rPr lang="en-US" sz="2600" dirty="0">
                <a:solidFill>
                  <a:srgbClr val="FAC090"/>
                </a:solidFill>
                <a:latin typeface="Avenir Book"/>
                <a:cs typeface="Avenir Book"/>
              </a:rPr>
              <a:t> Now that no one is justified by the Law before God is evident; for, “The righteous man shall live by faith.” </a:t>
            </a:r>
            <a:r>
              <a:rPr lang="en-US" sz="2600" baseline="30000" dirty="0">
                <a:solidFill>
                  <a:srgbClr val="FAC090"/>
                </a:solidFill>
                <a:latin typeface="Avenir Book"/>
                <a:cs typeface="Avenir Book"/>
              </a:rPr>
              <a:t>12</a:t>
            </a:r>
            <a:r>
              <a:rPr lang="en-US" sz="2600" dirty="0">
                <a:solidFill>
                  <a:srgbClr val="FAC090"/>
                </a:solidFill>
                <a:latin typeface="Avenir Book"/>
                <a:cs typeface="Avenir Book"/>
              </a:rPr>
              <a:t> However, the Law is not of faith; on the contrary, “He who practices them shall live by them.” </a:t>
            </a:r>
            <a:r>
              <a:rPr lang="en-US" sz="2600" baseline="30000" dirty="0">
                <a:solidFill>
                  <a:srgbClr val="FAC090"/>
                </a:solidFill>
                <a:latin typeface="Avenir Book"/>
                <a:cs typeface="Avenir Book"/>
              </a:rPr>
              <a:t>13</a:t>
            </a:r>
            <a:r>
              <a:rPr lang="en-US" sz="2600" dirty="0">
                <a:solidFill>
                  <a:srgbClr val="FAC090"/>
                </a:solidFill>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latin typeface="Avenir Book"/>
                <a:cs typeface="Avenir Book"/>
              </a:rPr>
              <a:t>14</a:t>
            </a:r>
            <a:r>
              <a:rPr lang="en-US" sz="2600" dirty="0">
                <a:solidFill>
                  <a:srgbClr val="FAC090"/>
                </a:solidFill>
                <a:latin typeface="Avenir Book"/>
                <a:cs typeface="Avenir Book"/>
              </a:rPr>
              <a:t> in order that in Christ Jesus the blessing of Abraham might come to the Gentiles, so that we might receive the promise of the Spirit through faith. </a:t>
            </a:r>
          </a:p>
        </p:txBody>
      </p:sp>
    </p:spTree>
    <p:extLst>
      <p:ext uri="{BB962C8B-B14F-4D97-AF65-F5344CB8AC3E}">
        <p14:creationId xmlns:p14="http://schemas.microsoft.com/office/powerpoint/2010/main" val="362664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effectLst>
                  <a:glow rad="101600">
                    <a:schemeClr val="accent6">
                      <a:satMod val="175000"/>
                      <a:alpha val="40000"/>
                    </a:schemeClr>
                  </a:glow>
                </a:effectLst>
                <a:latin typeface="Avenir Book"/>
                <a:cs typeface="Avenir Book"/>
              </a:rPr>
              <a:t>10</a:t>
            </a:r>
            <a:r>
              <a:rPr lang="en-US" sz="2600" dirty="0" smtClean="0">
                <a:solidFill>
                  <a:srgbClr val="FAC090"/>
                </a:solidFill>
                <a:effectLst>
                  <a:glow rad="101600">
                    <a:schemeClr val="accent6">
                      <a:satMod val="175000"/>
                      <a:alpha val="40000"/>
                    </a:schemeClr>
                  </a:glow>
                </a:effectLst>
                <a:latin typeface="Avenir Book"/>
                <a:cs typeface="Avenir Book"/>
              </a:rPr>
              <a:t> </a:t>
            </a:r>
            <a:r>
              <a:rPr lang="en-US" sz="2600" dirty="0">
                <a:solidFill>
                  <a:srgbClr val="FAC090"/>
                </a:solidFill>
                <a:effectLst>
                  <a:glow rad="101600">
                    <a:schemeClr val="accent6">
                      <a:satMod val="175000"/>
                      <a:alpha val="40000"/>
                    </a:schemeClr>
                  </a:glow>
                </a:effectLst>
                <a:latin typeface="Avenir Book"/>
                <a:cs typeface="Avenir Book"/>
              </a:rPr>
              <a:t>For as many as are of the works of the Law are under a curse; for it is written, “Cursed is everyone who does not abide by all things written in the book of the law, to perform them.” </a:t>
            </a:r>
            <a:r>
              <a:rPr lang="en-US" sz="2600" baseline="30000" dirty="0">
                <a:solidFill>
                  <a:srgbClr val="FAC090"/>
                </a:solidFill>
                <a:latin typeface="Avenir Book"/>
                <a:cs typeface="Avenir Book"/>
              </a:rPr>
              <a:t>11</a:t>
            </a:r>
            <a:r>
              <a:rPr lang="en-US" sz="2600" dirty="0">
                <a:solidFill>
                  <a:srgbClr val="FAC090"/>
                </a:solidFill>
                <a:latin typeface="Avenir Book"/>
                <a:cs typeface="Avenir Book"/>
              </a:rPr>
              <a:t> Now that no one is justified by the Law before God is evident; for, “The righteous man shall live by faith.” </a:t>
            </a:r>
            <a:r>
              <a:rPr lang="en-US" sz="2600" baseline="30000" dirty="0">
                <a:solidFill>
                  <a:srgbClr val="FAC090"/>
                </a:solidFill>
                <a:latin typeface="Avenir Book"/>
                <a:cs typeface="Avenir Book"/>
              </a:rPr>
              <a:t>12</a:t>
            </a:r>
            <a:r>
              <a:rPr lang="en-US" sz="2600" dirty="0">
                <a:solidFill>
                  <a:srgbClr val="FAC090"/>
                </a:solidFill>
                <a:latin typeface="Avenir Book"/>
                <a:cs typeface="Avenir Book"/>
              </a:rPr>
              <a:t> However, the Law is not of faith; on the contrary, “He who practices them shall live by them.” </a:t>
            </a:r>
            <a:r>
              <a:rPr lang="en-US" sz="2600" baseline="30000" dirty="0">
                <a:solidFill>
                  <a:srgbClr val="FAC090"/>
                </a:solidFill>
                <a:latin typeface="Avenir Book"/>
                <a:cs typeface="Avenir Book"/>
              </a:rPr>
              <a:t>13</a:t>
            </a:r>
            <a:r>
              <a:rPr lang="en-US" sz="2600" dirty="0">
                <a:solidFill>
                  <a:srgbClr val="FAC090"/>
                </a:solidFill>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latin typeface="Avenir Book"/>
                <a:cs typeface="Avenir Book"/>
              </a:rPr>
              <a:t>14</a:t>
            </a:r>
            <a:r>
              <a:rPr lang="en-US" sz="2600" dirty="0">
                <a:solidFill>
                  <a:srgbClr val="FAC090"/>
                </a:solidFill>
                <a:latin typeface="Avenir Book"/>
                <a:cs typeface="Avenir Book"/>
              </a:rPr>
              <a:t> in order that in Christ Jesus the blessing of Abraham might come to the Gentiles, so that we might receive the promise of the Spirit through faith. </a:t>
            </a:r>
          </a:p>
        </p:txBody>
      </p:sp>
      <p:sp>
        <p:nvSpPr>
          <p:cNvPr id="5" name="TextBox 4"/>
          <p:cNvSpPr txBox="1"/>
          <p:nvPr/>
        </p:nvSpPr>
        <p:spPr>
          <a:xfrm>
            <a:off x="352778" y="3107370"/>
            <a:ext cx="8438444" cy="1477327"/>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For </a:t>
            </a:r>
            <a:r>
              <a:rPr lang="en-US" sz="2400" dirty="0">
                <a:solidFill>
                  <a:schemeClr val="bg1"/>
                </a:solidFill>
                <a:latin typeface="Avenir Book"/>
                <a:cs typeface="Avenir Book"/>
              </a:rPr>
              <a:t>whoever keeps the whole law and yet stumbles in one point, he has become guilty of all. </a:t>
            </a:r>
          </a:p>
          <a:p>
            <a:pPr algn="r"/>
            <a:r>
              <a:rPr lang="en-US" dirty="0" smtClean="0">
                <a:solidFill>
                  <a:schemeClr val="bg1"/>
                </a:solidFill>
                <a:latin typeface="Avenir Book"/>
                <a:cs typeface="Avenir Book"/>
              </a:rPr>
              <a:t>James 2:10</a:t>
            </a:r>
          </a:p>
        </p:txBody>
      </p:sp>
    </p:spTree>
    <p:extLst>
      <p:ext uri="{BB962C8B-B14F-4D97-AF65-F5344CB8AC3E}">
        <p14:creationId xmlns:p14="http://schemas.microsoft.com/office/powerpoint/2010/main" val="190587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10</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For as many as are of the works of the Law are under a curse; for it is written, “Cursed is everyone who does not abide by all things written in the book of the law, to perform them.” </a:t>
            </a:r>
            <a:r>
              <a:rPr lang="en-US" sz="2600" baseline="30000" dirty="0">
                <a:solidFill>
                  <a:srgbClr val="FAC090"/>
                </a:solidFill>
                <a:effectLst>
                  <a:glow rad="101600">
                    <a:schemeClr val="accent6">
                      <a:satMod val="175000"/>
                      <a:alpha val="40000"/>
                    </a:schemeClr>
                  </a:glow>
                </a:effectLst>
                <a:latin typeface="Avenir Book"/>
                <a:cs typeface="Avenir Book"/>
              </a:rPr>
              <a:t>11</a:t>
            </a:r>
            <a:r>
              <a:rPr lang="en-US" sz="2600" dirty="0">
                <a:solidFill>
                  <a:srgbClr val="FAC090"/>
                </a:solidFill>
                <a:effectLst>
                  <a:glow rad="101600">
                    <a:schemeClr val="accent6">
                      <a:satMod val="175000"/>
                      <a:alpha val="40000"/>
                    </a:schemeClr>
                  </a:glow>
                </a:effectLst>
                <a:latin typeface="Avenir Book"/>
                <a:cs typeface="Avenir Book"/>
              </a:rPr>
              <a:t> Now that no one is justified by the Law before God is evident; for, “The righteous man shall live by faith.” </a:t>
            </a:r>
            <a:r>
              <a:rPr lang="en-US" sz="2600" baseline="30000" dirty="0">
                <a:solidFill>
                  <a:srgbClr val="FAC090"/>
                </a:solidFill>
                <a:effectLst>
                  <a:glow rad="101600">
                    <a:schemeClr val="accent6">
                      <a:satMod val="175000"/>
                      <a:alpha val="40000"/>
                    </a:schemeClr>
                  </a:glow>
                </a:effectLst>
                <a:latin typeface="Avenir Book"/>
                <a:cs typeface="Avenir Book"/>
              </a:rPr>
              <a:t>12</a:t>
            </a:r>
            <a:r>
              <a:rPr lang="en-US" sz="2600" dirty="0">
                <a:solidFill>
                  <a:srgbClr val="FAC090"/>
                </a:solidFill>
                <a:effectLst>
                  <a:glow rad="101600">
                    <a:schemeClr val="accent6">
                      <a:satMod val="175000"/>
                      <a:alpha val="40000"/>
                    </a:schemeClr>
                  </a:glow>
                </a:effectLst>
                <a:latin typeface="Avenir Book"/>
                <a:cs typeface="Avenir Book"/>
              </a:rPr>
              <a:t> However, the Law is not of faith; on the contrary, “He who practices them shall live by them.” </a:t>
            </a:r>
            <a:r>
              <a:rPr lang="en-US" sz="2600" baseline="30000" dirty="0">
                <a:solidFill>
                  <a:srgbClr val="FAC090"/>
                </a:solidFill>
                <a:latin typeface="Avenir Book"/>
                <a:cs typeface="Avenir Book"/>
              </a:rPr>
              <a:t>13</a:t>
            </a:r>
            <a:r>
              <a:rPr lang="en-US" sz="2600" dirty="0">
                <a:solidFill>
                  <a:srgbClr val="FAC090"/>
                </a:solidFill>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latin typeface="Avenir Book"/>
                <a:cs typeface="Avenir Book"/>
              </a:rPr>
              <a:t>14</a:t>
            </a:r>
            <a:r>
              <a:rPr lang="en-US" sz="2600" dirty="0">
                <a:solidFill>
                  <a:srgbClr val="FAC090"/>
                </a:solidFill>
                <a:latin typeface="Avenir Book"/>
                <a:cs typeface="Avenir Book"/>
              </a:rPr>
              <a:t> in order that in Christ Jesus the blessing of Abraham might come to the Gentiles, so that we might receive the promise of the Spirit through faith. </a:t>
            </a:r>
          </a:p>
        </p:txBody>
      </p:sp>
      <p:sp>
        <p:nvSpPr>
          <p:cNvPr id="5" name="TextBox 4"/>
          <p:cNvSpPr txBox="1"/>
          <p:nvPr/>
        </p:nvSpPr>
        <p:spPr>
          <a:xfrm>
            <a:off x="352778" y="4720270"/>
            <a:ext cx="8438444" cy="1477327"/>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a:t>
            </a:r>
            <a:r>
              <a:rPr lang="en-US" sz="2400" dirty="0">
                <a:solidFill>
                  <a:schemeClr val="bg1"/>
                </a:solidFill>
                <a:latin typeface="Avenir Book"/>
                <a:cs typeface="Avenir Book"/>
              </a:rPr>
              <a:t>Behold, as for the proud one, His soul is not right within him; But the righteous will live by his faith</a:t>
            </a:r>
            <a:r>
              <a:rPr lang="en-US" sz="2400" dirty="0" smtClean="0">
                <a:solidFill>
                  <a:schemeClr val="bg1"/>
                </a:solidFill>
                <a:latin typeface="Avenir Book"/>
                <a:cs typeface="Avenir Book"/>
              </a:rPr>
              <a:t>.” </a:t>
            </a:r>
            <a:endParaRPr lang="en-US" sz="2400" dirty="0">
              <a:solidFill>
                <a:schemeClr val="bg1"/>
              </a:solidFill>
              <a:latin typeface="Avenir Book"/>
              <a:cs typeface="Avenir Book"/>
            </a:endParaRPr>
          </a:p>
          <a:p>
            <a:pPr algn="r"/>
            <a:r>
              <a:rPr lang="en-US" dirty="0" smtClean="0">
                <a:solidFill>
                  <a:schemeClr val="bg1"/>
                </a:solidFill>
                <a:latin typeface="Avenir Book"/>
                <a:cs typeface="Avenir Book"/>
              </a:rPr>
              <a:t>Habakkuk 2:4</a:t>
            </a:r>
          </a:p>
        </p:txBody>
      </p:sp>
      <p:sp>
        <p:nvSpPr>
          <p:cNvPr id="6" name="TextBox 5"/>
          <p:cNvSpPr txBox="1"/>
          <p:nvPr/>
        </p:nvSpPr>
        <p:spPr>
          <a:xfrm>
            <a:off x="352778" y="1494467"/>
            <a:ext cx="8438444" cy="2215991"/>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“You </a:t>
            </a:r>
            <a:r>
              <a:rPr lang="en-US" sz="2400" dirty="0">
                <a:solidFill>
                  <a:schemeClr val="bg1"/>
                </a:solidFill>
                <a:latin typeface="Avenir Book"/>
                <a:cs typeface="Avenir Book"/>
              </a:rPr>
              <a:t>are to perform My judgments and keep My statutes, to live in accord with them; I am the Lord your God</a:t>
            </a:r>
            <a:r>
              <a:rPr lang="en-US" sz="2400" dirty="0" smtClean="0">
                <a:solidFill>
                  <a:schemeClr val="bg1"/>
                </a:solidFill>
                <a:latin typeface="Avenir Book"/>
                <a:cs typeface="Avenir Book"/>
              </a:rPr>
              <a:t>. So </a:t>
            </a:r>
            <a:r>
              <a:rPr lang="en-US" sz="2400" dirty="0">
                <a:solidFill>
                  <a:schemeClr val="bg1"/>
                </a:solidFill>
                <a:latin typeface="Avenir Book"/>
                <a:cs typeface="Avenir Book"/>
              </a:rPr>
              <a:t>you shall keep My statutes and My judgments, by which a man may live if he does them; I am the Lord</a:t>
            </a:r>
            <a:r>
              <a:rPr lang="en-US" sz="2400" dirty="0" smtClean="0">
                <a:solidFill>
                  <a:schemeClr val="bg1"/>
                </a:solidFill>
                <a:latin typeface="Avenir Book"/>
                <a:cs typeface="Avenir Book"/>
              </a:rPr>
              <a:t>.” </a:t>
            </a:r>
            <a:endParaRPr lang="en-US" sz="2400" dirty="0">
              <a:solidFill>
                <a:schemeClr val="bg1"/>
              </a:solidFill>
              <a:latin typeface="Avenir Book"/>
              <a:cs typeface="Avenir Book"/>
            </a:endParaRPr>
          </a:p>
          <a:p>
            <a:pPr algn="r"/>
            <a:r>
              <a:rPr lang="en-US" dirty="0" smtClean="0">
                <a:solidFill>
                  <a:schemeClr val="bg1"/>
                </a:solidFill>
                <a:latin typeface="Avenir Book"/>
                <a:cs typeface="Avenir Book"/>
              </a:rPr>
              <a:t>Leviticus 18:4-5</a:t>
            </a:r>
          </a:p>
        </p:txBody>
      </p:sp>
    </p:spTree>
    <p:extLst>
      <p:ext uri="{BB962C8B-B14F-4D97-AF65-F5344CB8AC3E}">
        <p14:creationId xmlns:p14="http://schemas.microsoft.com/office/powerpoint/2010/main" val="69312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10</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For as many as are of the works of the Law are under a curse; for it is written, </a:t>
            </a:r>
            <a:r>
              <a:rPr lang="en-US" sz="2600" dirty="0">
                <a:solidFill>
                  <a:srgbClr val="FFFF00"/>
                </a:solidFill>
                <a:effectLst>
                  <a:glow rad="101600">
                    <a:schemeClr val="accent6">
                      <a:satMod val="175000"/>
                      <a:alpha val="40000"/>
                    </a:schemeClr>
                  </a:glow>
                </a:effectLst>
                <a:latin typeface="Avenir Book"/>
                <a:cs typeface="Avenir Book"/>
              </a:rPr>
              <a:t>“Cursed is everyone who does not abide by all things written in the book of the law, to perform them.”</a:t>
            </a:r>
            <a:r>
              <a:rPr lang="en-US" sz="2600" dirty="0">
                <a:solidFill>
                  <a:srgbClr val="FAC090"/>
                </a:solidFill>
                <a:effectLst>
                  <a:glow rad="101600">
                    <a:schemeClr val="accent6">
                      <a:satMod val="175000"/>
                      <a:alpha val="40000"/>
                    </a:schemeClr>
                  </a:glow>
                </a:effectLst>
                <a:latin typeface="Avenir Book"/>
                <a:cs typeface="Avenir Book"/>
              </a:rPr>
              <a:t> </a:t>
            </a:r>
            <a:r>
              <a:rPr lang="en-US" sz="2600" baseline="30000" dirty="0">
                <a:solidFill>
                  <a:srgbClr val="FAC090"/>
                </a:solidFill>
                <a:latin typeface="Avenir Book"/>
                <a:cs typeface="Avenir Book"/>
              </a:rPr>
              <a:t>11</a:t>
            </a:r>
            <a:r>
              <a:rPr lang="en-US" sz="2600" dirty="0">
                <a:solidFill>
                  <a:srgbClr val="FAC090"/>
                </a:solidFill>
                <a:latin typeface="Avenir Book"/>
                <a:cs typeface="Avenir Book"/>
              </a:rPr>
              <a:t> Now that no one is justified by the Law before God is evident; for, “The righteous man shall live by faith.” </a:t>
            </a:r>
            <a:r>
              <a:rPr lang="en-US" sz="2600" baseline="30000" dirty="0">
                <a:solidFill>
                  <a:srgbClr val="FAC090"/>
                </a:solidFill>
                <a:latin typeface="Avenir Book"/>
                <a:cs typeface="Avenir Book"/>
              </a:rPr>
              <a:t>12</a:t>
            </a:r>
            <a:r>
              <a:rPr lang="en-US" sz="2600" dirty="0">
                <a:solidFill>
                  <a:srgbClr val="FAC090"/>
                </a:solidFill>
                <a:latin typeface="Avenir Book"/>
                <a:cs typeface="Avenir Book"/>
              </a:rPr>
              <a:t> However, the Law is not of faith; on the contrary, </a:t>
            </a:r>
            <a:r>
              <a:rPr lang="en-US" sz="2600" dirty="0">
                <a:solidFill>
                  <a:srgbClr val="FFFF00"/>
                </a:solidFill>
                <a:effectLst>
                  <a:glow rad="101600">
                    <a:schemeClr val="accent6">
                      <a:satMod val="175000"/>
                      <a:alpha val="40000"/>
                    </a:schemeClr>
                  </a:glow>
                </a:effectLst>
                <a:latin typeface="Avenir Book"/>
                <a:cs typeface="Avenir Book"/>
              </a:rPr>
              <a:t>“He who practices them shall live by them.”</a:t>
            </a:r>
            <a:r>
              <a:rPr lang="en-US" sz="2600" dirty="0">
                <a:solidFill>
                  <a:srgbClr val="FFFF00"/>
                </a:solidFill>
                <a:latin typeface="Avenir Book"/>
                <a:cs typeface="Avenir Book"/>
              </a:rPr>
              <a:t> </a:t>
            </a:r>
            <a:r>
              <a:rPr lang="en-US" sz="2600" baseline="30000" dirty="0">
                <a:solidFill>
                  <a:srgbClr val="FAC090"/>
                </a:solidFill>
                <a:latin typeface="Avenir Book"/>
                <a:cs typeface="Avenir Book"/>
              </a:rPr>
              <a:t>13</a:t>
            </a:r>
            <a:r>
              <a:rPr lang="en-US" sz="2600" dirty="0">
                <a:solidFill>
                  <a:srgbClr val="FAC090"/>
                </a:solidFill>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latin typeface="Avenir Book"/>
                <a:cs typeface="Avenir Book"/>
              </a:rPr>
              <a:t>14</a:t>
            </a:r>
            <a:r>
              <a:rPr lang="en-US" sz="2600" dirty="0">
                <a:solidFill>
                  <a:srgbClr val="FAC090"/>
                </a:solidFill>
                <a:latin typeface="Avenir Book"/>
                <a:cs typeface="Avenir Book"/>
              </a:rPr>
              <a:t> in order that in Christ Jesus the blessing of Abraham might come to the Gentiles, so that we might receive the promise of the Spirit through faith. </a:t>
            </a:r>
          </a:p>
        </p:txBody>
      </p:sp>
    </p:spTree>
    <p:extLst>
      <p:ext uri="{BB962C8B-B14F-4D97-AF65-F5344CB8AC3E}">
        <p14:creationId xmlns:p14="http://schemas.microsoft.com/office/powerpoint/2010/main" val="93106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10</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For as many as are of the works of the Law are under a curse; for it is written, </a:t>
            </a:r>
            <a:r>
              <a:rPr lang="en-US" sz="2600" dirty="0">
                <a:solidFill>
                  <a:srgbClr val="FFFF00"/>
                </a:solidFill>
                <a:effectLst>
                  <a:glow rad="101600">
                    <a:schemeClr val="accent6">
                      <a:satMod val="175000"/>
                      <a:alpha val="40000"/>
                    </a:schemeClr>
                  </a:glow>
                </a:effectLst>
                <a:latin typeface="Avenir Book"/>
                <a:cs typeface="Avenir Book"/>
              </a:rPr>
              <a:t>“Cursed is everyone who does not abide by </a:t>
            </a:r>
            <a:r>
              <a:rPr lang="en-US" sz="2600" u="sng" dirty="0">
                <a:solidFill>
                  <a:srgbClr val="FFFF00"/>
                </a:solidFill>
                <a:effectLst>
                  <a:glow rad="101600">
                    <a:schemeClr val="accent6">
                      <a:satMod val="175000"/>
                      <a:alpha val="40000"/>
                    </a:schemeClr>
                  </a:glow>
                </a:effectLst>
                <a:latin typeface="Avenir Book"/>
                <a:cs typeface="Avenir Book"/>
              </a:rPr>
              <a:t>all things </a:t>
            </a:r>
            <a:r>
              <a:rPr lang="en-US" sz="2600" dirty="0">
                <a:solidFill>
                  <a:srgbClr val="FFFF00"/>
                </a:solidFill>
                <a:effectLst>
                  <a:glow rad="101600">
                    <a:schemeClr val="accent6">
                      <a:satMod val="175000"/>
                      <a:alpha val="40000"/>
                    </a:schemeClr>
                  </a:glow>
                </a:effectLst>
                <a:latin typeface="Avenir Book"/>
                <a:cs typeface="Avenir Book"/>
              </a:rPr>
              <a:t>written in the book of the law, to perform them.”</a:t>
            </a:r>
            <a:r>
              <a:rPr lang="en-US" sz="2600" dirty="0">
                <a:solidFill>
                  <a:srgbClr val="FAC090"/>
                </a:solidFill>
                <a:effectLst>
                  <a:glow rad="101600">
                    <a:schemeClr val="accent6">
                      <a:satMod val="175000"/>
                      <a:alpha val="40000"/>
                    </a:schemeClr>
                  </a:glow>
                </a:effectLst>
                <a:latin typeface="Avenir Book"/>
                <a:cs typeface="Avenir Book"/>
              </a:rPr>
              <a:t> </a:t>
            </a:r>
            <a:r>
              <a:rPr lang="en-US" sz="2600" baseline="30000" dirty="0">
                <a:solidFill>
                  <a:srgbClr val="FAC090"/>
                </a:solidFill>
                <a:latin typeface="Avenir Book"/>
                <a:cs typeface="Avenir Book"/>
              </a:rPr>
              <a:t>11</a:t>
            </a:r>
            <a:r>
              <a:rPr lang="en-US" sz="2600" dirty="0">
                <a:solidFill>
                  <a:srgbClr val="FAC090"/>
                </a:solidFill>
                <a:latin typeface="Avenir Book"/>
                <a:cs typeface="Avenir Book"/>
              </a:rPr>
              <a:t> Now that no one is justified by the Law before God is evident; for, “The righteous man shall live by faith.” </a:t>
            </a:r>
            <a:r>
              <a:rPr lang="en-US" sz="2600" baseline="30000" dirty="0">
                <a:solidFill>
                  <a:srgbClr val="FAC090"/>
                </a:solidFill>
                <a:latin typeface="Avenir Book"/>
                <a:cs typeface="Avenir Book"/>
              </a:rPr>
              <a:t>12</a:t>
            </a:r>
            <a:r>
              <a:rPr lang="en-US" sz="2600" dirty="0">
                <a:solidFill>
                  <a:srgbClr val="FAC090"/>
                </a:solidFill>
                <a:latin typeface="Avenir Book"/>
                <a:cs typeface="Avenir Book"/>
              </a:rPr>
              <a:t> However, the Law is not of faith; on the contrary, </a:t>
            </a:r>
            <a:r>
              <a:rPr lang="en-US" sz="2600" dirty="0">
                <a:solidFill>
                  <a:srgbClr val="FFFF00"/>
                </a:solidFill>
                <a:effectLst>
                  <a:glow rad="101600">
                    <a:schemeClr val="accent6">
                      <a:satMod val="175000"/>
                      <a:alpha val="40000"/>
                    </a:schemeClr>
                  </a:glow>
                </a:effectLst>
                <a:latin typeface="Avenir Book"/>
                <a:cs typeface="Avenir Book"/>
              </a:rPr>
              <a:t>“He who practices </a:t>
            </a:r>
            <a:r>
              <a:rPr lang="en-US" sz="2600" u="sng" dirty="0">
                <a:solidFill>
                  <a:srgbClr val="FFFF00"/>
                </a:solidFill>
                <a:effectLst>
                  <a:glow rad="101600">
                    <a:schemeClr val="accent6">
                      <a:satMod val="175000"/>
                      <a:alpha val="40000"/>
                    </a:schemeClr>
                  </a:glow>
                </a:effectLst>
                <a:latin typeface="Avenir Book"/>
                <a:cs typeface="Avenir Book"/>
              </a:rPr>
              <a:t>them</a:t>
            </a:r>
            <a:r>
              <a:rPr lang="en-US" sz="2600" dirty="0">
                <a:solidFill>
                  <a:srgbClr val="FFFF00"/>
                </a:solidFill>
                <a:effectLst>
                  <a:glow rad="101600">
                    <a:schemeClr val="accent6">
                      <a:satMod val="175000"/>
                      <a:alpha val="40000"/>
                    </a:schemeClr>
                  </a:glow>
                </a:effectLst>
                <a:latin typeface="Avenir Book"/>
                <a:cs typeface="Avenir Book"/>
              </a:rPr>
              <a:t> shall live by them.”</a:t>
            </a:r>
            <a:r>
              <a:rPr lang="en-US" sz="2600" dirty="0">
                <a:solidFill>
                  <a:srgbClr val="FFFF00"/>
                </a:solidFill>
                <a:latin typeface="Avenir Book"/>
                <a:cs typeface="Avenir Book"/>
              </a:rPr>
              <a:t> </a:t>
            </a:r>
            <a:r>
              <a:rPr lang="en-US" sz="2600" baseline="30000" dirty="0">
                <a:solidFill>
                  <a:srgbClr val="FAC090"/>
                </a:solidFill>
                <a:latin typeface="Avenir Book"/>
                <a:cs typeface="Avenir Book"/>
              </a:rPr>
              <a:t>13</a:t>
            </a:r>
            <a:r>
              <a:rPr lang="en-US" sz="2600" dirty="0">
                <a:solidFill>
                  <a:srgbClr val="FAC090"/>
                </a:solidFill>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latin typeface="Avenir Book"/>
                <a:cs typeface="Avenir Book"/>
              </a:rPr>
              <a:t>14</a:t>
            </a:r>
            <a:r>
              <a:rPr lang="en-US" sz="2600" dirty="0">
                <a:solidFill>
                  <a:srgbClr val="FAC090"/>
                </a:solidFill>
                <a:latin typeface="Avenir Book"/>
                <a:cs typeface="Avenir Book"/>
              </a:rPr>
              <a:t> in order that in Christ Jesus the blessing of Abraham might come to the Gentiles, so that we might receive the promise of the Spirit through faith. </a:t>
            </a:r>
          </a:p>
        </p:txBody>
      </p:sp>
      <p:cxnSp>
        <p:nvCxnSpPr>
          <p:cNvPr id="5" name="Straight Arrow Connector 4"/>
          <p:cNvCxnSpPr/>
          <p:nvPr/>
        </p:nvCxnSpPr>
        <p:spPr>
          <a:xfrm flipH="1" flipV="1">
            <a:off x="3289300" y="2692400"/>
            <a:ext cx="2603500" cy="1181100"/>
          </a:xfrm>
          <a:prstGeom prst="straightConnector1">
            <a:avLst/>
          </a:prstGeom>
          <a:ln w="28575"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06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10</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For as many as are of the works of the Law are under a curse; for it is written, “Cursed is everyone who does not abide by all things written in the book of the law, to perform them.” </a:t>
            </a:r>
            <a:r>
              <a:rPr lang="en-US" sz="2600" baseline="30000" dirty="0">
                <a:solidFill>
                  <a:srgbClr val="FAC090"/>
                </a:solidFill>
                <a:latin typeface="Avenir Book"/>
                <a:cs typeface="Avenir Book"/>
              </a:rPr>
              <a:t>11</a:t>
            </a:r>
            <a:r>
              <a:rPr lang="en-US" sz="2600" dirty="0">
                <a:solidFill>
                  <a:srgbClr val="FAC090"/>
                </a:solidFill>
                <a:latin typeface="Avenir Book"/>
                <a:cs typeface="Avenir Book"/>
              </a:rPr>
              <a:t> Now that no one is justified by the Law before God is evident; for, </a:t>
            </a:r>
            <a:r>
              <a:rPr lang="en-US" sz="2600" dirty="0">
                <a:solidFill>
                  <a:srgbClr val="FFFF00"/>
                </a:solidFill>
                <a:effectLst>
                  <a:glow rad="101600">
                    <a:schemeClr val="accent6">
                      <a:satMod val="175000"/>
                      <a:alpha val="40000"/>
                    </a:schemeClr>
                  </a:glow>
                </a:effectLst>
                <a:latin typeface="Avenir Book"/>
                <a:cs typeface="Avenir Book"/>
              </a:rPr>
              <a:t>“The righteous man shall live by faith.”</a:t>
            </a:r>
            <a:r>
              <a:rPr lang="en-US" sz="2600" dirty="0">
                <a:solidFill>
                  <a:srgbClr val="FAC090"/>
                </a:solidFill>
                <a:latin typeface="Avenir Book"/>
                <a:cs typeface="Avenir Book"/>
              </a:rPr>
              <a:t> </a:t>
            </a:r>
            <a:r>
              <a:rPr lang="en-US" sz="2600" baseline="30000" dirty="0">
                <a:solidFill>
                  <a:srgbClr val="FAC090"/>
                </a:solidFill>
                <a:latin typeface="Avenir Book"/>
                <a:cs typeface="Avenir Book"/>
              </a:rPr>
              <a:t>12</a:t>
            </a:r>
            <a:r>
              <a:rPr lang="en-US" sz="2600" dirty="0">
                <a:solidFill>
                  <a:srgbClr val="FAC090"/>
                </a:solidFill>
                <a:latin typeface="Avenir Book"/>
                <a:cs typeface="Avenir Book"/>
              </a:rPr>
              <a:t> However, the Law is not of faith; on the contrary, </a:t>
            </a:r>
            <a:r>
              <a:rPr lang="en-US" sz="2600" dirty="0">
                <a:solidFill>
                  <a:srgbClr val="FFFF00"/>
                </a:solidFill>
                <a:effectLst>
                  <a:glow rad="101600">
                    <a:schemeClr val="accent6">
                      <a:satMod val="175000"/>
                      <a:alpha val="40000"/>
                    </a:schemeClr>
                  </a:glow>
                </a:effectLst>
                <a:latin typeface="Avenir Book"/>
                <a:cs typeface="Avenir Book"/>
              </a:rPr>
              <a:t>“He who practices them shall live by them.”</a:t>
            </a:r>
            <a:r>
              <a:rPr lang="en-US" sz="2600" dirty="0">
                <a:solidFill>
                  <a:srgbClr val="FAC090"/>
                </a:solidFill>
                <a:latin typeface="Avenir Book"/>
                <a:cs typeface="Avenir Book"/>
              </a:rPr>
              <a:t> </a:t>
            </a:r>
            <a:r>
              <a:rPr lang="en-US" sz="2600" baseline="30000" dirty="0">
                <a:solidFill>
                  <a:srgbClr val="FAC090"/>
                </a:solidFill>
                <a:latin typeface="Avenir Book"/>
                <a:cs typeface="Avenir Book"/>
              </a:rPr>
              <a:t>13</a:t>
            </a:r>
            <a:r>
              <a:rPr lang="en-US" sz="2600" dirty="0">
                <a:solidFill>
                  <a:srgbClr val="FAC090"/>
                </a:solidFill>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latin typeface="Avenir Book"/>
                <a:cs typeface="Avenir Book"/>
              </a:rPr>
              <a:t>14</a:t>
            </a:r>
            <a:r>
              <a:rPr lang="en-US" sz="2600" dirty="0">
                <a:solidFill>
                  <a:srgbClr val="FAC090"/>
                </a:solidFill>
                <a:latin typeface="Avenir Book"/>
                <a:cs typeface="Avenir Book"/>
              </a:rPr>
              <a:t> in order that in Christ Jesus the blessing of Abraham might come to the Gentiles, so that we might receive the promise of the Spirit through faith. </a:t>
            </a:r>
          </a:p>
        </p:txBody>
      </p:sp>
    </p:spTree>
    <p:extLst>
      <p:ext uri="{BB962C8B-B14F-4D97-AF65-F5344CB8AC3E}">
        <p14:creationId xmlns:p14="http://schemas.microsoft.com/office/powerpoint/2010/main" val="17469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355229"/>
            <a:ext cx="8720665" cy="5386090"/>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10</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For as many as are of the works of the Law are under a curse; for it is written, “Cursed is everyone who does not abide by all things written in the book of the law, to perform them.” </a:t>
            </a:r>
            <a:r>
              <a:rPr lang="en-US" sz="2600" baseline="30000" dirty="0">
                <a:solidFill>
                  <a:srgbClr val="FAC090"/>
                </a:solidFill>
                <a:latin typeface="Avenir Book"/>
                <a:cs typeface="Avenir Book"/>
              </a:rPr>
              <a:t>11</a:t>
            </a:r>
            <a:r>
              <a:rPr lang="en-US" sz="2600" dirty="0">
                <a:solidFill>
                  <a:srgbClr val="FAC090"/>
                </a:solidFill>
                <a:latin typeface="Avenir Book"/>
                <a:cs typeface="Avenir Book"/>
              </a:rPr>
              <a:t> Now that no one is justified by the Law before God is evident; for, “The righteous man shall live by faith.” </a:t>
            </a:r>
            <a:r>
              <a:rPr lang="en-US" sz="2600" baseline="30000" dirty="0">
                <a:solidFill>
                  <a:srgbClr val="FAC090"/>
                </a:solidFill>
                <a:latin typeface="Avenir Book"/>
                <a:cs typeface="Avenir Book"/>
              </a:rPr>
              <a:t>12</a:t>
            </a:r>
            <a:r>
              <a:rPr lang="en-US" sz="2600" dirty="0">
                <a:solidFill>
                  <a:srgbClr val="FAC090"/>
                </a:solidFill>
                <a:latin typeface="Avenir Book"/>
                <a:cs typeface="Avenir Book"/>
              </a:rPr>
              <a:t> However, the Law is not of faith; on the contrary, “He who practices them shall live by them.” </a:t>
            </a:r>
            <a:r>
              <a:rPr lang="en-US" sz="2600" baseline="30000" dirty="0">
                <a:solidFill>
                  <a:srgbClr val="FAC090"/>
                </a:solidFill>
                <a:effectLst>
                  <a:glow rad="101600">
                    <a:schemeClr val="accent6">
                      <a:satMod val="175000"/>
                      <a:alpha val="40000"/>
                    </a:schemeClr>
                  </a:glow>
                </a:effectLst>
                <a:latin typeface="Avenir Book"/>
                <a:cs typeface="Avenir Book"/>
              </a:rPr>
              <a:t>13</a:t>
            </a:r>
            <a:r>
              <a:rPr lang="en-US" sz="2600" dirty="0">
                <a:solidFill>
                  <a:srgbClr val="FAC090"/>
                </a:solidFill>
                <a:effectLst>
                  <a:glow rad="101600">
                    <a:schemeClr val="accent6">
                      <a:satMod val="175000"/>
                      <a:alpha val="40000"/>
                    </a:schemeClr>
                  </a:glow>
                </a:effectLst>
                <a:latin typeface="Avenir Book"/>
                <a:cs typeface="Avenir Book"/>
              </a:rPr>
              <a:t> Christ redeemed us from the curse of the Law, having become a curse for us—for it is written, “Cursed is everyone who hangs on a tree” —</a:t>
            </a:r>
            <a:r>
              <a:rPr lang="en-US" sz="2600" baseline="30000" dirty="0">
                <a:solidFill>
                  <a:srgbClr val="FAC090"/>
                </a:solidFill>
                <a:effectLst>
                  <a:glow rad="101600">
                    <a:schemeClr val="accent6">
                      <a:satMod val="175000"/>
                      <a:alpha val="40000"/>
                    </a:schemeClr>
                  </a:glow>
                </a:effectLst>
                <a:latin typeface="Avenir Book"/>
                <a:cs typeface="Avenir Book"/>
              </a:rPr>
              <a:t>14</a:t>
            </a:r>
            <a:r>
              <a:rPr lang="en-US" sz="2600" dirty="0">
                <a:solidFill>
                  <a:srgbClr val="FAC090"/>
                </a:solidFill>
                <a:effectLst>
                  <a:glow rad="101600">
                    <a:schemeClr val="accent6">
                      <a:satMod val="175000"/>
                      <a:alpha val="40000"/>
                    </a:schemeClr>
                  </a:glow>
                </a:effectLst>
                <a:latin typeface="Avenir Book"/>
                <a:cs typeface="Avenir Book"/>
              </a:rPr>
              <a:t> in order that in Christ Jesus the blessing of Abraham might come to the Gentiles, so that we might receive the promise of the Spirit through faith. </a:t>
            </a:r>
          </a:p>
        </p:txBody>
      </p:sp>
    </p:spTree>
    <p:extLst>
      <p:ext uri="{BB962C8B-B14F-4D97-AF65-F5344CB8AC3E}">
        <p14:creationId xmlns:p14="http://schemas.microsoft.com/office/powerpoint/2010/main" val="29002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TIMELINE</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873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txBox="1">
            <a:spLocks noGrp="1"/>
          </p:cNvSpPr>
          <p:nvPr>
            <p:ph idx="1"/>
          </p:nvPr>
        </p:nvSpPr>
        <p:spPr>
          <a:prstGeom prst="rect">
            <a:avLst/>
          </a:prstGeom>
          <a:solidFill>
            <a:schemeClr val="bg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a:bodyPr>
          <a:lstStyle/>
          <a:p>
            <a:r>
              <a:rPr lang="en-US" sz="2400" b="1" dirty="0">
                <a:solidFill>
                  <a:srgbClr val="000000"/>
                </a:solidFill>
                <a:latin typeface="Avenir Book"/>
                <a:cs typeface="Avenir Book"/>
              </a:rPr>
              <a:t>“That God does not respect man for his person was evidenced by the fact that Paul’s knowledge of the gospel was already so complete and his work was so </a:t>
            </a:r>
            <a:r>
              <a:rPr lang="en-US" sz="2400" b="1" dirty="0" err="1">
                <a:solidFill>
                  <a:srgbClr val="000000"/>
                </a:solidFill>
                <a:latin typeface="Avenir Book"/>
                <a:cs typeface="Avenir Book"/>
              </a:rPr>
              <a:t>honoured</a:t>
            </a:r>
            <a:r>
              <a:rPr lang="en-US" sz="2400" b="1" dirty="0">
                <a:solidFill>
                  <a:srgbClr val="000000"/>
                </a:solidFill>
                <a:latin typeface="Avenir Book"/>
                <a:cs typeface="Avenir Book"/>
              </a:rPr>
              <a:t> by God, that those whose person seemed to many so markedly superior to his, found that all they had to do was to frankly recognize his teaching as already adequate and complete, and his work as standing on a perfectly equal footing with their own.</a:t>
            </a:r>
            <a:r>
              <a:rPr lang="en-US" sz="2400" b="1" dirty="0" smtClean="0">
                <a:solidFill>
                  <a:srgbClr val="000000"/>
                </a:solidFill>
                <a:latin typeface="Avenir Book"/>
                <a:cs typeface="Avenir Book"/>
              </a:rPr>
              <a:t>”</a:t>
            </a:r>
          </a:p>
          <a:p>
            <a:pPr algn="r"/>
            <a:r>
              <a:rPr lang="en-US" b="1" i="1" dirty="0" smtClean="0">
                <a:solidFill>
                  <a:srgbClr val="000000"/>
                </a:solidFill>
                <a:latin typeface="Avenir Book"/>
                <a:cs typeface="Avenir Book"/>
              </a:rPr>
              <a:t>-Pulpit Commentary</a:t>
            </a:r>
            <a:endParaRPr lang="en-US" b="1" i="1" dirty="0">
              <a:solidFill>
                <a:srgbClr val="000000"/>
              </a:solidFill>
              <a:latin typeface="Avenir Book"/>
              <a:cs typeface="Avenir Book"/>
            </a:endParaRPr>
          </a:p>
        </p:txBody>
      </p:sp>
    </p:spTree>
    <p:extLst>
      <p:ext uri="{BB962C8B-B14F-4D97-AF65-F5344CB8AC3E}">
        <p14:creationId xmlns:p14="http://schemas.microsoft.com/office/powerpoint/2010/main" val="112078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Tree>
    <p:extLst>
      <p:ext uri="{BB962C8B-B14F-4D97-AF65-F5344CB8AC3E}">
        <p14:creationId xmlns:p14="http://schemas.microsoft.com/office/powerpoint/2010/main" val="28560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effectLst>
                  <a:glow rad="101600">
                    <a:schemeClr val="accent6">
                      <a:satMod val="175000"/>
                      <a:alpha val="40000"/>
                    </a:schemeClr>
                  </a:glow>
                </a:effectLst>
                <a:latin typeface="Avenir Book"/>
                <a:cs typeface="Avenir Book"/>
              </a:rPr>
              <a:t>1 </a:t>
            </a:r>
            <a:r>
              <a:rPr lang="en-US" sz="2600" dirty="0" smtClean="0">
                <a:solidFill>
                  <a:srgbClr val="FAC090"/>
                </a:solidFill>
                <a:effectLst>
                  <a:glow rad="101600">
                    <a:schemeClr val="accent6">
                      <a:satMod val="175000"/>
                      <a:alpha val="40000"/>
                    </a:schemeClr>
                  </a:glow>
                </a:effectLst>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Tree>
    <p:extLst>
      <p:ext uri="{BB962C8B-B14F-4D97-AF65-F5344CB8AC3E}">
        <p14:creationId xmlns:p14="http://schemas.microsoft.com/office/powerpoint/2010/main" val="132863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effectLst>
                  <a:glow rad="101600">
                    <a:schemeClr val="accent6">
                      <a:satMod val="175000"/>
                      <a:alpha val="40000"/>
                    </a:schemeClr>
                  </a:glow>
                </a:effectLst>
                <a:latin typeface="Avenir Book"/>
                <a:cs typeface="Avenir Book"/>
              </a:rPr>
              <a:t>2</a:t>
            </a:r>
            <a:r>
              <a:rPr lang="en-US" sz="2600" dirty="0" smtClean="0">
                <a:solidFill>
                  <a:srgbClr val="FAC090"/>
                </a:solidFill>
                <a:effectLst>
                  <a:glow rad="101600">
                    <a:schemeClr val="accent6">
                      <a:satMod val="175000"/>
                      <a:alpha val="40000"/>
                    </a:schemeClr>
                  </a:glow>
                </a:effectLst>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
        <p:nvSpPr>
          <p:cNvPr id="5" name="TextBox 4"/>
          <p:cNvSpPr txBox="1"/>
          <p:nvPr/>
        </p:nvSpPr>
        <p:spPr>
          <a:xfrm>
            <a:off x="389467" y="3734584"/>
            <a:ext cx="8438444" cy="2954655"/>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In </a:t>
            </a:r>
            <a:r>
              <a:rPr lang="en-US" sz="2400" dirty="0">
                <a:solidFill>
                  <a:schemeClr val="bg1"/>
                </a:solidFill>
                <a:latin typeface="Avenir Book"/>
                <a:cs typeface="Avenir Book"/>
              </a:rPr>
              <a:t>Him, you also, after listening to the message of truth, the gospel of your salvation—having also believed, you were sealed in Him with the Holy Spirit of promise</a:t>
            </a:r>
            <a:r>
              <a:rPr lang="en-US" sz="2400" dirty="0" smtClean="0">
                <a:solidFill>
                  <a:schemeClr val="bg1"/>
                </a:solidFill>
                <a:latin typeface="Avenir Book"/>
                <a:cs typeface="Avenir Book"/>
              </a:rPr>
              <a:t>, </a:t>
            </a:r>
            <a:r>
              <a:rPr lang="en-US" sz="2400" dirty="0">
                <a:solidFill>
                  <a:schemeClr val="bg1"/>
                </a:solidFill>
                <a:latin typeface="Avenir Book"/>
                <a:cs typeface="Avenir Book"/>
              </a:rPr>
              <a:t>who is given as a pledge of our inheritance, with a view to the redemption of God’s own possession, to the praise of His glory. </a:t>
            </a:r>
          </a:p>
          <a:p>
            <a:pPr algn="r"/>
            <a:r>
              <a:rPr lang="en-US" dirty="0" smtClean="0">
                <a:solidFill>
                  <a:schemeClr val="bg1"/>
                </a:solidFill>
                <a:latin typeface="Avenir Book"/>
                <a:cs typeface="Avenir Book"/>
              </a:rPr>
              <a:t>Ephesians 1:13-14</a:t>
            </a:r>
          </a:p>
        </p:txBody>
      </p:sp>
    </p:spTree>
    <p:extLst>
      <p:ext uri="{BB962C8B-B14F-4D97-AF65-F5344CB8AC3E}">
        <p14:creationId xmlns:p14="http://schemas.microsoft.com/office/powerpoint/2010/main" val="370153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effectLst>
                  <a:glow rad="101600">
                    <a:schemeClr val="accent6">
                      <a:satMod val="175000"/>
                      <a:alpha val="40000"/>
                    </a:schemeClr>
                  </a:glow>
                </a:effectLst>
                <a:latin typeface="Avenir Book"/>
                <a:cs typeface="Avenir Book"/>
              </a:rPr>
              <a:t>3</a:t>
            </a:r>
            <a:r>
              <a:rPr lang="en-US" sz="2600" dirty="0" smtClean="0">
                <a:solidFill>
                  <a:srgbClr val="FAC090"/>
                </a:solidFill>
                <a:effectLst>
                  <a:glow rad="101600">
                    <a:schemeClr val="accent6">
                      <a:satMod val="175000"/>
                      <a:alpha val="40000"/>
                    </a:schemeClr>
                  </a:glow>
                </a:effectLst>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
        <p:nvSpPr>
          <p:cNvPr id="5" name="TextBox 4"/>
          <p:cNvSpPr txBox="1"/>
          <p:nvPr/>
        </p:nvSpPr>
        <p:spPr>
          <a:xfrm>
            <a:off x="352778" y="1677184"/>
            <a:ext cx="8438444" cy="1477327"/>
          </a:xfrm>
          <a:prstGeom prst="rect">
            <a:avLst/>
          </a:prstGeom>
          <a:solidFill>
            <a:schemeClr val="tx1"/>
          </a:solidFill>
          <a:ln w="38100">
            <a:solidFill>
              <a:srgbClr val="FAC090"/>
            </a:solidFill>
          </a:ln>
          <a:effectLst>
            <a:outerShdw blurRad="50800" dist="38100" dir="5400000" sx="101000" sy="101000" algn="t" rotWithShape="0">
              <a:schemeClr val="tx1">
                <a:lumMod val="85000"/>
                <a:lumOff val="15000"/>
              </a:schemeClr>
            </a:outerShdw>
          </a:effectLst>
          <a:scene3d>
            <a:camera prst="orthographicFront"/>
            <a:lightRig rig="threePt" dir="t"/>
          </a:scene3d>
          <a:sp3d>
            <a:bevelT prst="relaxedInset"/>
          </a:sp3d>
        </p:spPr>
        <p:txBody>
          <a:bodyPr wrap="square" lIns="274320" tIns="228600" rIns="274320" bIns="228600" rtlCol="0">
            <a:spAutoFit/>
            <a:sp3d extrusionH="57150">
              <a:bevelT w="38100" h="38100" prst="convex"/>
            </a:sp3d>
          </a:bodyPr>
          <a:lstStyle/>
          <a:p>
            <a:r>
              <a:rPr lang="en-US" sz="2400" dirty="0" smtClean="0">
                <a:solidFill>
                  <a:schemeClr val="bg1"/>
                </a:solidFill>
                <a:latin typeface="Avenir Book"/>
                <a:cs typeface="Avenir Book"/>
              </a:rPr>
              <a:t>You </a:t>
            </a:r>
            <a:r>
              <a:rPr lang="en-US" sz="2400" dirty="0">
                <a:solidFill>
                  <a:schemeClr val="bg1"/>
                </a:solidFill>
                <a:latin typeface="Avenir Book"/>
                <a:cs typeface="Avenir Book"/>
              </a:rPr>
              <a:t>were running well; who hindered you from obeying the truth? </a:t>
            </a:r>
          </a:p>
          <a:p>
            <a:pPr algn="r"/>
            <a:r>
              <a:rPr lang="en-US" dirty="0" smtClean="0">
                <a:solidFill>
                  <a:schemeClr val="bg1"/>
                </a:solidFill>
                <a:latin typeface="Avenir Book"/>
                <a:cs typeface="Avenir Book"/>
              </a:rPr>
              <a:t>Galatians 5:7</a:t>
            </a:r>
          </a:p>
        </p:txBody>
      </p:sp>
    </p:spTree>
    <p:extLst>
      <p:ext uri="{BB962C8B-B14F-4D97-AF65-F5344CB8AC3E}">
        <p14:creationId xmlns:p14="http://schemas.microsoft.com/office/powerpoint/2010/main" val="108436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1000"/>
                                        <p:tgtEl>
                                          <p:spTgt spid="5"/>
                                        </p:tgtEl>
                                      </p:cBhvr>
                                    </p:animEffect>
                                    <p:set>
                                      <p:cBhvr>
                                        <p:cTn id="1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effectLst>
                  <a:glow rad="101600">
                    <a:schemeClr val="accent6">
                      <a:satMod val="175000"/>
                      <a:alpha val="40000"/>
                    </a:schemeClr>
                  </a:glow>
                </a:effectLst>
                <a:latin typeface="Avenir Book"/>
                <a:cs typeface="Avenir Book"/>
              </a:rPr>
              <a:t>4</a:t>
            </a:r>
            <a:r>
              <a:rPr lang="en-US" sz="2600" dirty="0" smtClean="0">
                <a:solidFill>
                  <a:srgbClr val="FAC090"/>
                </a:solidFill>
                <a:effectLst>
                  <a:glow rad="101600">
                    <a:schemeClr val="accent6">
                      <a:satMod val="175000"/>
                      <a:alpha val="40000"/>
                    </a:schemeClr>
                  </a:glow>
                </a:effectLst>
                <a:latin typeface="Avenir Book"/>
                <a:cs typeface="Avenir Book"/>
              </a:rPr>
              <a:t> Did you suffer so many things in vain—if indeed it was in vain?</a:t>
            </a:r>
            <a:r>
              <a:rPr lang="en-US" sz="2600" baseline="30000" dirty="0" smtClean="0">
                <a:solidFill>
                  <a:srgbClr val="FAC090"/>
                </a:solidFill>
                <a:latin typeface="Avenir Book"/>
                <a:cs typeface="Avenir Book"/>
              </a:rPr>
              <a:t>5</a:t>
            </a:r>
            <a:r>
              <a:rPr lang="en-US" sz="2600" dirty="0" smtClean="0">
                <a:solidFill>
                  <a:srgbClr val="FAC090"/>
                </a:solidFill>
                <a:latin typeface="Avenir Book"/>
                <a:cs typeface="Avenir Book"/>
              </a:rPr>
              <a:t> Does He then, who provides you with the Spirit and works miracles among you, do it by the works of the Law, or by hearing with faith? </a:t>
            </a:r>
            <a:endParaRPr lang="en-US" sz="2600" dirty="0">
              <a:solidFill>
                <a:srgbClr val="FAC090"/>
              </a:solidFill>
              <a:latin typeface="Avenir Book"/>
              <a:cs typeface="Avenir Book"/>
            </a:endParaRPr>
          </a:p>
        </p:txBody>
      </p:sp>
    </p:spTree>
    <p:extLst>
      <p:ext uri="{BB962C8B-B14F-4D97-AF65-F5344CB8AC3E}">
        <p14:creationId xmlns:p14="http://schemas.microsoft.com/office/powerpoint/2010/main" val="288691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3:1-5</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539615"/>
            <a:ext cx="8720665" cy="4185761"/>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1 </a:t>
            </a:r>
            <a:r>
              <a:rPr lang="en-US" sz="2600" dirty="0" smtClean="0">
                <a:solidFill>
                  <a:srgbClr val="FAC090"/>
                </a:solidFill>
                <a:latin typeface="Avenir Book"/>
                <a:cs typeface="Avenir Book"/>
              </a:rPr>
              <a:t>You foolish Galatians, who has bewitched you, before whose eyes Jesus Christ was publicly portrayed as crucified?</a:t>
            </a:r>
            <a:r>
              <a:rPr lang="en-US" sz="2600" baseline="30000" dirty="0" smtClean="0">
                <a:solidFill>
                  <a:srgbClr val="FAC090"/>
                </a:solidFill>
                <a:latin typeface="Avenir Book"/>
                <a:cs typeface="Avenir Book"/>
              </a:rPr>
              <a:t>2</a:t>
            </a:r>
            <a:r>
              <a:rPr lang="en-US" sz="2600" dirty="0" smtClean="0">
                <a:solidFill>
                  <a:srgbClr val="FAC090"/>
                </a:solidFill>
                <a:latin typeface="Avenir Book"/>
                <a:cs typeface="Avenir Book"/>
              </a:rPr>
              <a:t> This is the only thing I want to find out from you: did you receive the Spirit by the works of the Law, or by hearing with faith?</a:t>
            </a:r>
            <a:r>
              <a:rPr lang="en-US" sz="2600" baseline="30000" dirty="0" smtClean="0">
                <a:solidFill>
                  <a:srgbClr val="FAC090"/>
                </a:solidFill>
                <a:latin typeface="Avenir Book"/>
                <a:cs typeface="Avenir Book"/>
              </a:rPr>
              <a:t>3</a:t>
            </a:r>
            <a:r>
              <a:rPr lang="en-US" sz="2600" dirty="0" smtClean="0">
                <a:solidFill>
                  <a:srgbClr val="FAC090"/>
                </a:solidFill>
                <a:latin typeface="Avenir Book"/>
                <a:cs typeface="Avenir Book"/>
              </a:rPr>
              <a:t> Are you so foolish? Having begun by the Spirit, are you now being perfected by the flesh?</a:t>
            </a:r>
            <a:r>
              <a:rPr lang="en-US" sz="2600" baseline="30000" dirty="0" smtClean="0">
                <a:solidFill>
                  <a:srgbClr val="FAC090"/>
                </a:solidFill>
                <a:latin typeface="Avenir Book"/>
                <a:cs typeface="Avenir Book"/>
              </a:rPr>
              <a:t>4</a:t>
            </a:r>
            <a:r>
              <a:rPr lang="en-US" sz="2600" dirty="0" smtClean="0">
                <a:solidFill>
                  <a:srgbClr val="FAC090"/>
                </a:solidFill>
                <a:latin typeface="Avenir Book"/>
                <a:cs typeface="Avenir Book"/>
              </a:rPr>
              <a:t> Did you suffer so many things in vain—if indeed it was in vain?</a:t>
            </a:r>
            <a:r>
              <a:rPr lang="en-US" sz="2600" baseline="30000" dirty="0" smtClean="0">
                <a:solidFill>
                  <a:srgbClr val="FAC090"/>
                </a:solidFill>
                <a:effectLst>
                  <a:glow rad="101600">
                    <a:schemeClr val="accent6">
                      <a:satMod val="175000"/>
                      <a:alpha val="40000"/>
                    </a:schemeClr>
                  </a:glow>
                </a:effectLst>
                <a:latin typeface="Avenir Book"/>
                <a:cs typeface="Avenir Book"/>
              </a:rPr>
              <a:t>5</a:t>
            </a:r>
            <a:r>
              <a:rPr lang="en-US" sz="2600" dirty="0" smtClean="0">
                <a:solidFill>
                  <a:srgbClr val="FAC090"/>
                </a:solidFill>
                <a:effectLst>
                  <a:glow rad="101600">
                    <a:schemeClr val="accent6">
                      <a:satMod val="175000"/>
                      <a:alpha val="40000"/>
                    </a:schemeClr>
                  </a:glow>
                </a:effectLst>
                <a:latin typeface="Avenir Book"/>
                <a:cs typeface="Avenir Book"/>
              </a:rPr>
              <a:t> Does He then, who provides you with the Spirit and works miracles among you, do it by the works of the Law, or by hearing with faith? </a:t>
            </a:r>
            <a:endParaRPr lang="en-US" sz="2600" dirty="0">
              <a:solidFill>
                <a:srgbClr val="FAC090"/>
              </a:solidFill>
              <a:effectLst>
                <a:glow rad="101600">
                  <a:schemeClr val="accent6">
                    <a:satMod val="175000"/>
                    <a:alpha val="40000"/>
                  </a:schemeClr>
                </a:glow>
              </a:effectLst>
              <a:latin typeface="Avenir Book"/>
              <a:cs typeface="Avenir Book"/>
            </a:endParaRPr>
          </a:p>
        </p:txBody>
      </p:sp>
    </p:spTree>
    <p:extLst>
      <p:ext uri="{BB962C8B-B14F-4D97-AF65-F5344CB8AC3E}">
        <p14:creationId xmlns:p14="http://schemas.microsoft.com/office/powerpoint/2010/main" val="22719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736229"/>
            <a:ext cx="8720665" cy="338554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latin typeface="Avenir Book"/>
                <a:cs typeface="Avenir Book"/>
              </a:rPr>
              <a:t>6</a:t>
            </a:r>
            <a:r>
              <a:rPr lang="en-US" sz="2600" dirty="0" smtClean="0">
                <a:solidFill>
                  <a:srgbClr val="FAC090"/>
                </a:solidFill>
                <a:latin typeface="Avenir Book"/>
                <a:cs typeface="Avenir Book"/>
              </a:rPr>
              <a:t> </a:t>
            </a:r>
            <a:r>
              <a:rPr lang="en-US" sz="2600" dirty="0">
                <a:solidFill>
                  <a:srgbClr val="FAC090"/>
                </a:solidFill>
                <a:latin typeface="Avenir Book"/>
                <a:cs typeface="Avenir Book"/>
              </a:rPr>
              <a:t>Even so Abraham believed God, and it was reckoned to him as righteousness.</a:t>
            </a:r>
            <a:r>
              <a:rPr lang="en-US" sz="2600" baseline="30000" dirty="0">
                <a:solidFill>
                  <a:srgbClr val="FAC090"/>
                </a:solidFill>
                <a:latin typeface="Avenir Book"/>
                <a:cs typeface="Avenir Book"/>
              </a:rPr>
              <a:t>7</a:t>
            </a:r>
            <a:r>
              <a:rPr lang="en-US" sz="2600" dirty="0">
                <a:solidFill>
                  <a:srgbClr val="FAC090"/>
                </a:solidFill>
                <a:latin typeface="Avenir Book"/>
                <a:cs typeface="Avenir Book"/>
              </a:rPr>
              <a:t> Therefore, be sure that it is those who are of faith who are sons of Abraham.</a:t>
            </a:r>
            <a:r>
              <a:rPr lang="en-US" sz="2600" baseline="30000" dirty="0">
                <a:solidFill>
                  <a:srgbClr val="FAC090"/>
                </a:solidFill>
                <a:latin typeface="Avenir Book"/>
                <a:cs typeface="Avenir Book"/>
              </a:rPr>
              <a:t>8</a:t>
            </a:r>
            <a:r>
              <a:rPr lang="en-US" sz="2600" dirty="0">
                <a:solidFill>
                  <a:srgbClr val="FAC090"/>
                </a:solidFill>
                <a:latin typeface="Avenir Book"/>
                <a:cs typeface="Avenir Book"/>
              </a:rPr>
              <a:t> And the Scripture, foreseeing that God would justify the Gentiles by faith, preached the gospel beforehand to Abraham, saying, “All the nations shall be blessed in you.” </a:t>
            </a:r>
            <a:r>
              <a:rPr lang="en-US" sz="2600" baseline="30000" dirty="0">
                <a:solidFill>
                  <a:srgbClr val="FAC090"/>
                </a:solidFill>
                <a:latin typeface="Avenir Book"/>
                <a:cs typeface="Avenir Book"/>
              </a:rPr>
              <a:t>9</a:t>
            </a:r>
            <a:r>
              <a:rPr lang="en-US" sz="2600" dirty="0">
                <a:solidFill>
                  <a:srgbClr val="FAC090"/>
                </a:solidFill>
                <a:latin typeface="Avenir Book"/>
                <a:cs typeface="Avenir Book"/>
              </a:rPr>
              <a:t> So then those who are of faith are blessed with Abraham, the believer. </a:t>
            </a:r>
          </a:p>
        </p:txBody>
      </p:sp>
    </p:spTree>
    <p:extLst>
      <p:ext uri="{BB962C8B-B14F-4D97-AF65-F5344CB8AC3E}">
        <p14:creationId xmlns:p14="http://schemas.microsoft.com/office/powerpoint/2010/main" val="337394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4407748"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accent6">
                    <a:lumMod val="60000"/>
                    <a:lumOff val="40000"/>
                  </a:schemeClr>
                </a:solidFill>
                <a:effectLst>
                  <a:outerShdw blurRad="50800" dist="38100" dir="2700000" algn="tl" rotWithShape="0">
                    <a:prstClr val="black">
                      <a:alpha val="40000"/>
                    </a:prstClr>
                  </a:outerShdw>
                </a:effectLst>
                <a:latin typeface="Avenir Book"/>
                <a:cs typeface="Avenir Book"/>
              </a:rPr>
              <a:t>CHAPTER 3:6-9</a:t>
            </a:r>
            <a:endParaRPr lang="en-US" sz="3200" dirty="0">
              <a:solidFill>
                <a:schemeClr val="bg2">
                  <a:lumMod val="75000"/>
                </a:schemeClr>
              </a:solidFill>
              <a:latin typeface="Avenir Book"/>
              <a:cs typeface="Avenir Book"/>
            </a:endParaRPr>
          </a:p>
        </p:txBody>
      </p:sp>
      <p:sp>
        <p:nvSpPr>
          <p:cNvPr id="8" name="TextBox 7"/>
          <p:cNvSpPr txBox="1"/>
          <p:nvPr/>
        </p:nvSpPr>
        <p:spPr>
          <a:xfrm>
            <a:off x="211667" y="1736229"/>
            <a:ext cx="8720665" cy="3385542"/>
          </a:xfrm>
          <a:prstGeom prst="rect">
            <a:avLst/>
          </a:prstGeom>
          <a:blipFill rotWithShape="1">
            <a:blip r:embed="rId3"/>
            <a:stretch>
              <a:fillRect/>
            </a:stretch>
          </a:blipFill>
          <a:ln>
            <a:noFill/>
          </a:ln>
          <a:effectLst>
            <a:outerShdw blurRad="50800" dist="38100" dir="5400000" algn="t" rotWithShape="0">
              <a:prstClr val="black">
                <a:alpha val="40000"/>
              </a:prstClr>
            </a:outerShdw>
          </a:effectLst>
        </p:spPr>
        <p:txBody>
          <a:bodyPr wrap="square" lIns="274320" tIns="91440" rIns="274320" bIns="91440" rtlCol="0">
            <a:spAutoFit/>
            <a:scene3d>
              <a:camera prst="orthographicFront"/>
              <a:lightRig rig="threePt" dir="t"/>
            </a:scene3d>
            <a:sp3d extrusionH="57150">
              <a:bevelT w="38100" h="38100" prst="convex"/>
            </a:sp3d>
          </a:bodyPr>
          <a:lstStyle/>
          <a:p>
            <a:r>
              <a:rPr lang="en-US" sz="2600" baseline="30000" dirty="0" smtClean="0">
                <a:solidFill>
                  <a:srgbClr val="FAC090"/>
                </a:solidFill>
                <a:effectLst>
                  <a:glow rad="101600">
                    <a:schemeClr val="accent6">
                      <a:satMod val="175000"/>
                      <a:alpha val="40000"/>
                    </a:schemeClr>
                  </a:glow>
                </a:effectLst>
                <a:latin typeface="Avenir Book"/>
                <a:cs typeface="Avenir Book"/>
              </a:rPr>
              <a:t>6</a:t>
            </a:r>
            <a:r>
              <a:rPr lang="en-US" sz="2600" dirty="0" smtClean="0">
                <a:solidFill>
                  <a:srgbClr val="FAC090"/>
                </a:solidFill>
                <a:effectLst>
                  <a:glow rad="101600">
                    <a:schemeClr val="accent6">
                      <a:satMod val="175000"/>
                      <a:alpha val="40000"/>
                    </a:schemeClr>
                  </a:glow>
                </a:effectLst>
                <a:latin typeface="Avenir Book"/>
                <a:cs typeface="Avenir Book"/>
              </a:rPr>
              <a:t> </a:t>
            </a:r>
            <a:r>
              <a:rPr lang="en-US" sz="2600" dirty="0">
                <a:solidFill>
                  <a:srgbClr val="FAC090"/>
                </a:solidFill>
                <a:effectLst>
                  <a:glow rad="101600">
                    <a:schemeClr val="accent6">
                      <a:satMod val="175000"/>
                      <a:alpha val="40000"/>
                    </a:schemeClr>
                  </a:glow>
                </a:effectLst>
                <a:latin typeface="Avenir Book"/>
                <a:cs typeface="Avenir Book"/>
              </a:rPr>
              <a:t>Even so Abraham believed God, and it was reckoned to him as righteousness.</a:t>
            </a:r>
            <a:r>
              <a:rPr lang="en-US" sz="2600" baseline="30000" dirty="0">
                <a:solidFill>
                  <a:srgbClr val="FAC090"/>
                </a:solidFill>
                <a:effectLst>
                  <a:glow rad="101600">
                    <a:schemeClr val="accent6">
                      <a:satMod val="175000"/>
                      <a:alpha val="40000"/>
                    </a:schemeClr>
                  </a:glow>
                </a:effectLst>
                <a:latin typeface="Avenir Book"/>
                <a:cs typeface="Avenir Book"/>
              </a:rPr>
              <a:t>7</a:t>
            </a:r>
            <a:r>
              <a:rPr lang="en-US" sz="2600" dirty="0">
                <a:solidFill>
                  <a:srgbClr val="FAC090"/>
                </a:solidFill>
                <a:effectLst>
                  <a:glow rad="101600">
                    <a:schemeClr val="accent6">
                      <a:satMod val="175000"/>
                      <a:alpha val="40000"/>
                    </a:schemeClr>
                  </a:glow>
                </a:effectLst>
                <a:latin typeface="Avenir Book"/>
                <a:cs typeface="Avenir Book"/>
              </a:rPr>
              <a:t> Therefore, be sure that it is those who are of faith who are sons of Abraham.</a:t>
            </a:r>
            <a:r>
              <a:rPr lang="en-US" sz="2600" baseline="30000" dirty="0">
                <a:solidFill>
                  <a:srgbClr val="FAC090"/>
                </a:solidFill>
                <a:latin typeface="Avenir Book"/>
                <a:cs typeface="Avenir Book"/>
              </a:rPr>
              <a:t>8</a:t>
            </a:r>
            <a:r>
              <a:rPr lang="en-US" sz="2600" dirty="0">
                <a:solidFill>
                  <a:srgbClr val="FAC090"/>
                </a:solidFill>
                <a:latin typeface="Avenir Book"/>
                <a:cs typeface="Avenir Book"/>
              </a:rPr>
              <a:t> And the Scripture, foreseeing that God would justify the Gentiles by faith, preached the gospel beforehand to Abraham, saying, “All the nations shall be blessed in you.” </a:t>
            </a:r>
            <a:r>
              <a:rPr lang="en-US" sz="2600" baseline="30000" dirty="0">
                <a:solidFill>
                  <a:srgbClr val="FAC090"/>
                </a:solidFill>
                <a:latin typeface="Avenir Book"/>
                <a:cs typeface="Avenir Book"/>
              </a:rPr>
              <a:t>9</a:t>
            </a:r>
            <a:r>
              <a:rPr lang="en-US" sz="2600" dirty="0">
                <a:solidFill>
                  <a:srgbClr val="FAC090"/>
                </a:solidFill>
                <a:latin typeface="Avenir Book"/>
                <a:cs typeface="Avenir Book"/>
              </a:rPr>
              <a:t> So then those who are of faith are blessed with Abraham, the believer. </a:t>
            </a:r>
          </a:p>
        </p:txBody>
      </p:sp>
    </p:spTree>
    <p:extLst>
      <p:ext uri="{BB962C8B-B14F-4D97-AF65-F5344CB8AC3E}">
        <p14:creationId xmlns:p14="http://schemas.microsoft.com/office/powerpoint/2010/main" val="45026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2431</TotalTime>
  <Words>2518</Words>
  <Application>Microsoft Macintosh PowerPoint</Application>
  <PresentationFormat>On-screen Show (4:3)</PresentationFormat>
  <Paragraphs>46</Paragraphs>
  <Slides>19</Slides>
  <Notes>0</Notes>
  <HiddenSlides>2</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117</cp:revision>
  <dcterms:created xsi:type="dcterms:W3CDTF">2015-04-28T09:11:35Z</dcterms:created>
  <dcterms:modified xsi:type="dcterms:W3CDTF">2015-07-15T20:55:57Z</dcterms:modified>
</cp:coreProperties>
</file>