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343" r:id="rId3"/>
    <p:sldId id="352" r:id="rId4"/>
    <p:sldId id="359" r:id="rId5"/>
    <p:sldId id="360" r:id="rId6"/>
    <p:sldId id="347" r:id="rId7"/>
    <p:sldId id="348" r:id="rId8"/>
    <p:sldId id="349" r:id="rId9"/>
    <p:sldId id="350" r:id="rId10"/>
    <p:sldId id="351" r:id="rId11"/>
    <p:sldId id="260" r:id="rId12"/>
    <p:sldId id="353" r:id="rId13"/>
    <p:sldId id="354" r:id="rId14"/>
    <p:sldId id="355" r:id="rId15"/>
    <p:sldId id="356" r:id="rId16"/>
    <p:sldId id="357" r:id="rId17"/>
    <p:sldId id="358" r:id="rId18"/>
    <p:sldId id="324" r:id="rId19"/>
    <p:sldId id="34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BA8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2424" y="-5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D1E39-2BE4-474D-98ED-B08095429CC1}" type="datetimeFigureOut">
              <a:rPr lang="en-US" smtClean="0"/>
              <a:t>7/8/15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1396B-8BC0-8149-BF7A-99B7903E2DAD}" type="slidenum">
              <a:rPr lang="en-US" smtClean="0"/>
              <a:t>‹#›</a:t>
            </a:fld>
            <a:endParaRPr lang="en-US"/>
          </a:p>
        </p:txBody>
      </p:sp>
    </p:spTree>
    <p:extLst>
      <p:ext uri="{BB962C8B-B14F-4D97-AF65-F5344CB8AC3E}">
        <p14:creationId xmlns:p14="http://schemas.microsoft.com/office/powerpoint/2010/main" val="6889849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34753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4058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45635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713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2AAE44-4CFF-1446-B950-80EE38EB88A1}" type="datetimeFigureOut">
              <a:rPr lang="en-US" smtClean="0"/>
              <a:t>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956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2AAE44-4CFF-1446-B950-80EE38EB88A1}" type="datetimeFigureOut">
              <a:rPr lang="en-US" smtClean="0"/>
              <a:t>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0617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2AAE44-4CFF-1446-B950-80EE38EB88A1}" type="datetimeFigureOut">
              <a:rPr lang="en-US" smtClean="0"/>
              <a:t>7/8/15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3317488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2AAE44-4CFF-1446-B950-80EE38EB88A1}" type="datetimeFigureOut">
              <a:rPr lang="en-US" smtClean="0"/>
              <a:t>7/8/15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6759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AAE44-4CFF-1446-B950-80EE38EB88A1}" type="datetimeFigureOut">
              <a:rPr lang="en-US" smtClean="0"/>
              <a:t>7/8/15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79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254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9603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AAE44-4CFF-1446-B950-80EE38EB88A1}" type="datetimeFigureOut">
              <a:rPr lang="en-US" smtClean="0"/>
              <a:t>7/8/15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056FF-8515-E04D-B87E-10EA13926C12}" type="slidenum">
              <a:rPr lang="en-US" smtClean="0"/>
              <a:t>‹#›</a:t>
            </a:fld>
            <a:endParaRPr lang="en-US"/>
          </a:p>
        </p:txBody>
      </p:sp>
    </p:spTree>
    <p:extLst>
      <p:ext uri="{BB962C8B-B14F-4D97-AF65-F5344CB8AC3E}">
        <p14:creationId xmlns:p14="http://schemas.microsoft.com/office/powerpoint/2010/main" val="1211266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971698" y="3934180"/>
            <a:ext cx="5200605"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rPr>
              <a:t>Chapters </a:t>
            </a: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rPr>
              <a:t>2</a:t>
            </a: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rPr>
              <a:t>:</a:t>
            </a: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rPr>
              <a:t>15 </a:t>
            </a: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rPr>
              <a:t>- 3:5</a:t>
            </a:r>
            <a:endPar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endParaRPr>
          </a:p>
        </p:txBody>
      </p:sp>
    </p:spTree>
    <p:extLst>
      <p:ext uri="{BB962C8B-B14F-4D97-AF65-F5344CB8AC3E}">
        <p14:creationId xmlns:p14="http://schemas.microsoft.com/office/powerpoint/2010/main" val="1634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effectLst>
                  <a:glow rad="101600">
                    <a:schemeClr val="accent6">
                      <a:satMod val="175000"/>
                      <a:alpha val="40000"/>
                    </a:schemeClr>
                  </a:glow>
                </a:effectLst>
                <a:latin typeface="Avenir Book"/>
                <a:cs typeface="Avenir Book"/>
              </a:rPr>
              <a:t>21</a:t>
            </a:r>
            <a:r>
              <a:rPr lang="en-US" sz="2100" dirty="0">
                <a:solidFill>
                  <a:srgbClr val="FAC090"/>
                </a:solidFill>
                <a:effectLst>
                  <a:glow rad="101600">
                    <a:schemeClr val="accent6">
                      <a:satMod val="175000"/>
                      <a:alpha val="40000"/>
                    </a:schemeClr>
                  </a:glow>
                </a:effectLst>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6691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rgbClr val="FAC090"/>
                </a:solidFill>
                <a:latin typeface="Avenir Book"/>
                <a:cs typeface="Avenir Book"/>
              </a:rPr>
              <a:t>OUTLINE</a:t>
            </a:r>
            <a:endParaRPr lang="en-US" sz="3200" dirty="0">
              <a:solidFill>
                <a:srgbClr val="FAC090"/>
              </a:solidFill>
              <a:latin typeface="Avenir Book"/>
              <a:cs typeface="Avenir Book"/>
            </a:endParaRPr>
          </a:p>
        </p:txBody>
      </p:sp>
      <p:sp>
        <p:nvSpPr>
          <p:cNvPr id="5" name="TextBox 4"/>
          <p:cNvSpPr txBox="1"/>
          <p:nvPr/>
        </p:nvSpPr>
        <p:spPr>
          <a:xfrm>
            <a:off x="647700" y="1585604"/>
            <a:ext cx="7848601" cy="489364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u="sng" dirty="0" smtClean="0">
                <a:solidFill>
                  <a:srgbClr val="FAC090"/>
                </a:solidFill>
                <a:latin typeface="Avenir Book"/>
                <a:cs typeface="Avenir Book"/>
              </a:rPr>
              <a:t>Personal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Apostle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he is an apostle equal in authority and knowledge to Peter, James, and John. </a:t>
            </a:r>
            <a:r>
              <a:rPr lang="en-US" sz="2400" u="sng" dirty="0" smtClean="0">
                <a:solidFill>
                  <a:srgbClr val="FAC090"/>
                </a:solidFill>
                <a:latin typeface="Avenir Book"/>
                <a:cs typeface="Avenir Book"/>
              </a:rPr>
              <a:t>Chapters 1-2</a:t>
            </a:r>
            <a:r>
              <a:rPr lang="en-US" sz="2400" dirty="0" smtClean="0">
                <a:solidFill>
                  <a:srgbClr val="FAC090"/>
                </a:solidFill>
                <a:latin typeface="Avenir Book"/>
                <a:cs typeface="Avenir Book"/>
              </a:rPr>
              <a:t>. </a:t>
            </a:r>
            <a:endParaRPr lang="en-US" sz="2400" dirty="0">
              <a:solidFill>
                <a:srgbClr val="FAC090"/>
              </a:solidFill>
              <a:latin typeface="Avenir Book"/>
              <a:cs typeface="Avenir Book"/>
            </a:endParaRPr>
          </a:p>
          <a:p>
            <a:pPr marL="342900" indent="-342900">
              <a:buFont typeface="Wingdings" charset="2"/>
              <a:buChar char="§"/>
            </a:pPr>
            <a:endParaRPr lang="en-US" sz="2400" dirty="0" smtClean="0">
              <a:solidFill>
                <a:srgbClr val="FAC090"/>
              </a:solidFill>
              <a:latin typeface="Avenir Book"/>
              <a:cs typeface="Avenir Book"/>
            </a:endParaRPr>
          </a:p>
          <a:p>
            <a:pPr marL="342900" indent="-342900">
              <a:buFont typeface="Wingdings" charset="2"/>
              <a:buChar char="§"/>
            </a:pPr>
            <a:r>
              <a:rPr lang="en-US" sz="2400" u="sng" dirty="0" smtClean="0">
                <a:solidFill>
                  <a:srgbClr val="FAC090"/>
                </a:solidFill>
                <a:latin typeface="Avenir Book"/>
                <a:cs typeface="Avenir Book"/>
              </a:rPr>
              <a:t>Doctrinal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Doctrine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shows that justification is by "faith working through love" instead of by "works of law." </a:t>
            </a:r>
            <a:r>
              <a:rPr lang="en-US" sz="2400" u="sng" dirty="0" smtClean="0">
                <a:solidFill>
                  <a:srgbClr val="FAC090"/>
                </a:solidFill>
                <a:latin typeface="Avenir Book"/>
                <a:cs typeface="Avenir Book"/>
              </a:rPr>
              <a:t>Chapters 3-4</a:t>
            </a:r>
            <a:r>
              <a:rPr lang="en-US" sz="2400" dirty="0" smtClean="0">
                <a:solidFill>
                  <a:srgbClr val="FAC090"/>
                </a:solidFill>
                <a:latin typeface="Avenir Book"/>
                <a:cs typeface="Avenir Book"/>
              </a:rPr>
              <a:t>. </a:t>
            </a:r>
            <a:endParaRPr lang="en-US" sz="2400" dirty="0">
              <a:solidFill>
                <a:srgbClr val="FAC090"/>
              </a:solidFill>
              <a:latin typeface="Avenir Book"/>
              <a:cs typeface="Avenir Book"/>
            </a:endParaRPr>
          </a:p>
          <a:p>
            <a:pPr marL="342900" indent="-342900">
              <a:buFont typeface="Wingdings" charset="2"/>
              <a:buChar char="§"/>
            </a:pPr>
            <a:endParaRPr lang="en-US" sz="2400" dirty="0" smtClean="0">
              <a:solidFill>
                <a:srgbClr val="FAC090"/>
              </a:solidFill>
              <a:latin typeface="Avenir Book"/>
              <a:cs typeface="Avenir Book"/>
            </a:endParaRPr>
          </a:p>
          <a:p>
            <a:pPr marL="342900" indent="-342900">
              <a:buFont typeface="Wingdings" charset="2"/>
              <a:buChar char="§"/>
            </a:pPr>
            <a:r>
              <a:rPr lang="en-US" sz="2400" u="sng" dirty="0" smtClean="0">
                <a:solidFill>
                  <a:srgbClr val="FAC090"/>
                </a:solidFill>
                <a:latin typeface="Avenir Book"/>
                <a:cs typeface="Avenir Book"/>
              </a:rPr>
              <a:t>Practical Portion</a:t>
            </a:r>
            <a:r>
              <a:rPr lang="en-US" sz="2400" dirty="0">
                <a:solidFill>
                  <a:srgbClr val="FAC090"/>
                </a:solidFill>
                <a:latin typeface="Avenir Book"/>
                <a:cs typeface="Avenir Book"/>
              </a:rPr>
              <a:t>: </a:t>
            </a:r>
            <a:r>
              <a:rPr lang="en-US" sz="2400" i="1" dirty="0">
                <a:solidFill>
                  <a:srgbClr val="FAC090"/>
                </a:solidFill>
                <a:effectLst>
                  <a:glow rad="101600">
                    <a:schemeClr val="accent6">
                      <a:satMod val="175000"/>
                      <a:alpha val="40000"/>
                    </a:schemeClr>
                  </a:glow>
                </a:effectLst>
                <a:latin typeface="Avenir Book"/>
                <a:cs typeface="Avenir Book"/>
              </a:rPr>
              <a:t>The </a:t>
            </a:r>
            <a:r>
              <a:rPr lang="en-US" sz="2400" i="1" dirty="0" smtClean="0">
                <a:solidFill>
                  <a:srgbClr val="FAC090"/>
                </a:solidFill>
                <a:effectLst>
                  <a:glow rad="101600">
                    <a:schemeClr val="accent6">
                      <a:satMod val="175000"/>
                      <a:alpha val="40000"/>
                    </a:schemeClr>
                  </a:glow>
                </a:effectLst>
                <a:latin typeface="Avenir Book"/>
                <a:cs typeface="Avenir Book"/>
              </a:rPr>
              <a:t>Life </a:t>
            </a:r>
            <a:r>
              <a:rPr lang="en-US" sz="2400" i="1" dirty="0">
                <a:solidFill>
                  <a:srgbClr val="FAC090"/>
                </a:solidFill>
                <a:effectLst>
                  <a:glow rad="101600">
                    <a:schemeClr val="accent6">
                      <a:satMod val="175000"/>
                      <a:alpha val="40000"/>
                    </a:schemeClr>
                  </a:glow>
                </a:effectLst>
                <a:latin typeface="Avenir Book"/>
                <a:cs typeface="Avenir Book"/>
              </a:rPr>
              <a:t>of </a:t>
            </a:r>
            <a:r>
              <a:rPr lang="en-US" sz="2400" i="1" dirty="0" smtClean="0">
                <a:solidFill>
                  <a:srgbClr val="FAC090"/>
                </a:solidFill>
                <a:effectLst>
                  <a:glow rad="101600">
                    <a:schemeClr val="accent6">
                      <a:satMod val="175000"/>
                      <a:alpha val="40000"/>
                    </a:schemeClr>
                  </a:glow>
                </a:effectLst>
                <a:latin typeface="Avenir Book"/>
                <a:cs typeface="Avenir Book"/>
              </a:rPr>
              <a:t>Liberty</a:t>
            </a:r>
            <a:r>
              <a:rPr lang="en-US" sz="2400" dirty="0">
                <a:solidFill>
                  <a:srgbClr val="FAC090"/>
                </a:solidFill>
                <a:effectLst>
                  <a:glow rad="101600">
                    <a:schemeClr val="accent6">
                      <a:satMod val="175000"/>
                      <a:alpha val="40000"/>
                    </a:schemeClr>
                  </a:glow>
                </a:effectLst>
                <a:latin typeface="Avenir Book"/>
                <a:cs typeface="Avenir Book"/>
              </a:rPr>
              <a:t>. </a:t>
            </a:r>
            <a:r>
              <a:rPr lang="en-US" sz="2400" dirty="0">
                <a:solidFill>
                  <a:srgbClr val="FAC090"/>
                </a:solidFill>
                <a:latin typeface="Avenir Book"/>
                <a:cs typeface="Avenir Book"/>
              </a:rPr>
              <a:t>Paul exhorts those "having begun in the Spirit" to "walk by the Spirit" and to bear "the fruit of the Spirit." </a:t>
            </a:r>
            <a:r>
              <a:rPr lang="en-US" sz="2400" u="sng" dirty="0" smtClean="0">
                <a:solidFill>
                  <a:srgbClr val="FAC090"/>
                </a:solidFill>
                <a:latin typeface="Avenir Book"/>
                <a:cs typeface="Avenir Book"/>
              </a:rPr>
              <a:t>Chapters 5-6</a:t>
            </a:r>
            <a:r>
              <a:rPr lang="en-US" sz="2400" dirty="0" smtClean="0">
                <a:solidFill>
                  <a:srgbClr val="FAC090"/>
                </a:solidFill>
                <a:latin typeface="Avenir Book"/>
                <a:cs typeface="Avenir Book"/>
              </a:rPr>
              <a:t>.</a:t>
            </a:r>
          </a:p>
          <a:p>
            <a:pPr indent="-274320" algn="r"/>
            <a:r>
              <a:rPr lang="en-US" sz="2400" dirty="0" smtClean="0">
                <a:solidFill>
                  <a:srgbClr val="FAC090"/>
                </a:solidFill>
                <a:latin typeface="Avenir Book"/>
                <a:cs typeface="Avenir Book"/>
              </a:rPr>
              <a:t>R.C. Bell</a:t>
            </a:r>
          </a:p>
        </p:txBody>
      </p:sp>
    </p:spTree>
    <p:extLst>
      <p:ext uri="{BB962C8B-B14F-4D97-AF65-F5344CB8AC3E}">
        <p14:creationId xmlns:p14="http://schemas.microsoft.com/office/powerpoint/2010/main" val="1779372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a:t>
            </a: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 </a:t>
            </a:r>
            <a:r>
              <a:rPr lang="en-US" sz="2600" dirty="0" smtClean="0">
                <a:solidFill>
                  <a:srgbClr val="FAC090"/>
                </a:solidFill>
                <a:latin typeface="Avenir Book"/>
                <a:cs typeface="Avenir Book"/>
              </a:rPr>
              <a:t>You foolish Galatians, who has bewitched you, before whose eyes Jesus Christ was publicly portrayed as crucified?</a:t>
            </a:r>
            <a:r>
              <a:rPr lang="en-US" sz="2600" baseline="30000" dirty="0" smtClean="0">
                <a:solidFill>
                  <a:srgbClr val="FAC090"/>
                </a:solidFill>
                <a:latin typeface="Avenir Book"/>
                <a:cs typeface="Avenir Book"/>
              </a:rPr>
              <a:t>2</a:t>
            </a:r>
            <a:r>
              <a:rPr lang="en-US" sz="2600" dirty="0" smtClean="0">
                <a:solidFill>
                  <a:srgbClr val="FAC090"/>
                </a:solidFill>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latin typeface="Avenir Book"/>
                <a:cs typeface="Avenir Book"/>
              </a:rPr>
              <a:t>3</a:t>
            </a:r>
            <a:r>
              <a:rPr lang="en-US" sz="2600" dirty="0" smtClean="0">
                <a:solidFill>
                  <a:srgbClr val="FAC090"/>
                </a:solidFill>
                <a:latin typeface="Avenir Book"/>
                <a:cs typeface="Avenir Book"/>
              </a:rPr>
              <a:t> Are you so foolish? Having begun by the Spirit, are you now being perfected by the flesh?</a:t>
            </a:r>
            <a:r>
              <a:rPr lang="en-US" sz="2600" baseline="30000" dirty="0" smtClean="0">
                <a:solidFill>
                  <a:srgbClr val="FAC090"/>
                </a:solidFill>
                <a:latin typeface="Avenir Book"/>
                <a:cs typeface="Avenir Book"/>
              </a:rPr>
              <a:t>4</a:t>
            </a:r>
            <a:r>
              <a:rPr lang="en-US" sz="2600" dirty="0" smtClean="0">
                <a:solidFill>
                  <a:srgbClr val="FAC090"/>
                </a:solidFill>
                <a:latin typeface="Avenir Book"/>
                <a:cs typeface="Avenir Book"/>
              </a:rPr>
              <a:t> Did you suffer so many things in vain—if indeed it was in vain?</a:t>
            </a:r>
            <a:r>
              <a:rPr lang="en-US" sz="2600" baseline="30000" dirty="0" smtClean="0">
                <a:solidFill>
                  <a:srgbClr val="FAC090"/>
                </a:solidFill>
                <a:latin typeface="Avenir Book"/>
                <a:cs typeface="Avenir Book"/>
              </a:rPr>
              <a:t>5</a:t>
            </a:r>
            <a:r>
              <a:rPr lang="en-US" sz="2600" dirty="0" smtClean="0">
                <a:solidFill>
                  <a:srgbClr val="FAC090"/>
                </a:solidFill>
                <a:latin typeface="Avenir Book"/>
                <a:cs typeface="Avenir Book"/>
              </a:rPr>
              <a:t> Does He then, who provides you with the Spirit and works miracles among you, do it by the works of the Law, or by hearing with faith? </a:t>
            </a:r>
            <a:endParaRPr lang="en-US" sz="2600" dirty="0">
              <a:solidFill>
                <a:srgbClr val="FAC090"/>
              </a:solidFill>
              <a:latin typeface="Avenir Book"/>
              <a:cs typeface="Avenir Book"/>
            </a:endParaRPr>
          </a:p>
        </p:txBody>
      </p:sp>
    </p:spTree>
    <p:extLst>
      <p:ext uri="{BB962C8B-B14F-4D97-AF65-F5344CB8AC3E}">
        <p14:creationId xmlns:p14="http://schemas.microsoft.com/office/powerpoint/2010/main" val="28560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a:t>
            </a: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effectLst>
                  <a:glow rad="101600">
                    <a:schemeClr val="accent6">
                      <a:satMod val="175000"/>
                      <a:alpha val="40000"/>
                    </a:schemeClr>
                  </a:glow>
                </a:effectLst>
                <a:latin typeface="Avenir Book"/>
                <a:cs typeface="Avenir Book"/>
              </a:rPr>
              <a:t>1 </a:t>
            </a:r>
            <a:r>
              <a:rPr lang="en-US" sz="2600" dirty="0" smtClean="0">
                <a:solidFill>
                  <a:srgbClr val="FAC090"/>
                </a:solidFill>
                <a:effectLst>
                  <a:glow rad="101600">
                    <a:schemeClr val="accent6">
                      <a:satMod val="175000"/>
                      <a:alpha val="40000"/>
                    </a:schemeClr>
                  </a:glow>
                </a:effectLst>
                <a:latin typeface="Avenir Book"/>
                <a:cs typeface="Avenir Book"/>
              </a:rPr>
              <a:t>You foolish Galatians, who has bewitched you, before whose eyes Jesus Christ was publicly portrayed as crucified?</a:t>
            </a:r>
            <a:r>
              <a:rPr lang="en-US" sz="2600" baseline="30000" dirty="0" smtClean="0">
                <a:solidFill>
                  <a:srgbClr val="FAC090"/>
                </a:solidFill>
                <a:latin typeface="Avenir Book"/>
                <a:cs typeface="Avenir Book"/>
              </a:rPr>
              <a:t>2</a:t>
            </a:r>
            <a:r>
              <a:rPr lang="en-US" sz="2600" dirty="0" smtClean="0">
                <a:solidFill>
                  <a:srgbClr val="FAC090"/>
                </a:solidFill>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latin typeface="Avenir Book"/>
                <a:cs typeface="Avenir Book"/>
              </a:rPr>
              <a:t>3</a:t>
            </a:r>
            <a:r>
              <a:rPr lang="en-US" sz="2600" dirty="0" smtClean="0">
                <a:solidFill>
                  <a:srgbClr val="FAC090"/>
                </a:solidFill>
                <a:latin typeface="Avenir Book"/>
                <a:cs typeface="Avenir Book"/>
              </a:rPr>
              <a:t> Are you so foolish? Having begun by the Spirit, are you now being perfected by the flesh?</a:t>
            </a:r>
            <a:r>
              <a:rPr lang="en-US" sz="2600" baseline="30000" dirty="0" smtClean="0">
                <a:solidFill>
                  <a:srgbClr val="FAC090"/>
                </a:solidFill>
                <a:latin typeface="Avenir Book"/>
                <a:cs typeface="Avenir Book"/>
              </a:rPr>
              <a:t>4</a:t>
            </a:r>
            <a:r>
              <a:rPr lang="en-US" sz="2600" dirty="0" smtClean="0">
                <a:solidFill>
                  <a:srgbClr val="FAC090"/>
                </a:solidFill>
                <a:latin typeface="Avenir Book"/>
                <a:cs typeface="Avenir Book"/>
              </a:rPr>
              <a:t> Did you suffer so many things in vain—if indeed it was in vain?</a:t>
            </a:r>
            <a:r>
              <a:rPr lang="en-US" sz="2600" baseline="30000" dirty="0" smtClean="0">
                <a:solidFill>
                  <a:srgbClr val="FAC090"/>
                </a:solidFill>
                <a:latin typeface="Avenir Book"/>
                <a:cs typeface="Avenir Book"/>
              </a:rPr>
              <a:t>5</a:t>
            </a:r>
            <a:r>
              <a:rPr lang="en-US" sz="2600" dirty="0" smtClean="0">
                <a:solidFill>
                  <a:srgbClr val="FAC090"/>
                </a:solidFill>
                <a:latin typeface="Avenir Book"/>
                <a:cs typeface="Avenir Book"/>
              </a:rPr>
              <a:t> Does He then, who provides you with the Spirit and works miracles among you, do it by the works of the Law, or by hearing with faith? </a:t>
            </a:r>
            <a:endParaRPr lang="en-US" sz="2600" dirty="0">
              <a:solidFill>
                <a:srgbClr val="FAC090"/>
              </a:solidFill>
              <a:latin typeface="Avenir Book"/>
              <a:cs typeface="Avenir Book"/>
            </a:endParaRPr>
          </a:p>
        </p:txBody>
      </p:sp>
      <p:sp>
        <p:nvSpPr>
          <p:cNvPr id="5" name="TextBox 4"/>
          <p:cNvSpPr txBox="1">
            <a:spLocks/>
          </p:cNvSpPr>
          <p:nvPr/>
        </p:nvSpPr>
        <p:spPr>
          <a:xfrm>
            <a:off x="4411303" y="1376085"/>
            <a:ext cx="3403151" cy="861774"/>
          </a:xfrm>
          <a:prstGeom prst="rect">
            <a:avLst/>
          </a:prstGeom>
          <a:blipFill rotWithShape="1">
            <a:blip r:embed="rId3"/>
            <a:stretch>
              <a:fillRect/>
            </a:stretch>
          </a:blipFill>
          <a:ln w="12700">
            <a:solidFill>
              <a:srgbClr val="FAC090"/>
            </a:solidFill>
          </a:ln>
        </p:spPr>
        <p:txBody>
          <a:bodyPr wrap="none" tIns="91440" bIns="91440" rtlCol="0" anchor="ctr" anchorCtr="0">
            <a:spAutoFit/>
            <a:scene3d>
              <a:camera prst="orthographicFront"/>
              <a:lightRig rig="threePt" dir="t"/>
            </a:scene3d>
            <a:sp3d extrusionH="57150">
              <a:bevelT w="38100" h="38100" prst="convex"/>
            </a:sp3d>
          </a:bodyPr>
          <a:lstStyle/>
          <a:p>
            <a:pPr algn="ctr"/>
            <a:r>
              <a:rPr lang="en-US" sz="4400" dirty="0" smtClean="0">
                <a:solidFill>
                  <a:schemeClr val="accent6">
                    <a:lumMod val="60000"/>
                    <a:lumOff val="40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rPr>
              <a:t>“bewitched”</a:t>
            </a:r>
            <a:endParaRPr lang="en-US" sz="4400" dirty="0">
              <a:solidFill>
                <a:schemeClr val="bg2">
                  <a:lumMod val="75000"/>
                </a:schemeClr>
              </a:solidFill>
              <a:effectLst>
                <a:glow rad="101600">
                  <a:schemeClr val="accent6">
                    <a:satMod val="175000"/>
                    <a:alpha val="40000"/>
                  </a:schemeClr>
                </a:glow>
                <a:outerShdw blurRad="50800" dist="38100" dir="2700000" algn="tl" rotWithShape="0">
                  <a:prstClr val="black">
                    <a:alpha val="40000"/>
                  </a:prstClr>
                </a:outerShdw>
              </a:effectLst>
              <a:latin typeface="Avenir Book"/>
              <a:cs typeface="Avenir Book"/>
            </a:endParaRPr>
          </a:p>
        </p:txBody>
      </p:sp>
      <p:sp>
        <p:nvSpPr>
          <p:cNvPr id="6" name="TextBox 5"/>
          <p:cNvSpPr txBox="1"/>
          <p:nvPr/>
        </p:nvSpPr>
        <p:spPr>
          <a:xfrm>
            <a:off x="389467" y="2908692"/>
            <a:ext cx="8438444" cy="2492990"/>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And </a:t>
            </a:r>
            <a:r>
              <a:rPr lang="en-US" sz="2400" dirty="0">
                <a:solidFill>
                  <a:schemeClr val="bg1"/>
                </a:solidFill>
                <a:latin typeface="Avenir Book"/>
                <a:cs typeface="Avenir Book"/>
              </a:rPr>
              <a:t>Pilate answered them, saying, “Do you want me to release for you the King of the Jews?</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For he was aware that </a:t>
            </a:r>
            <a:r>
              <a:rPr lang="en-US" sz="2400" dirty="0">
                <a:solidFill>
                  <a:srgbClr val="FFFF00"/>
                </a:solidFill>
                <a:latin typeface="Avenir Book"/>
                <a:cs typeface="Avenir Book"/>
              </a:rPr>
              <a:t>the chief priests had delivered Him up because of envy. </a:t>
            </a:r>
          </a:p>
          <a:p>
            <a:pPr algn="r"/>
            <a:r>
              <a:rPr lang="en-US" dirty="0" smtClean="0">
                <a:solidFill>
                  <a:schemeClr val="bg1"/>
                </a:solidFill>
                <a:latin typeface="Avenir Book"/>
                <a:cs typeface="Avenir Book"/>
              </a:rPr>
              <a:t>Mark 15:9-10</a:t>
            </a:r>
          </a:p>
          <a:p>
            <a:pPr algn="r"/>
            <a:endParaRPr lang="en-US" dirty="0">
              <a:solidFill>
                <a:schemeClr val="bg1"/>
              </a:solidFill>
              <a:latin typeface="Avenir Book"/>
              <a:cs typeface="Avenir Book"/>
            </a:endParaRPr>
          </a:p>
        </p:txBody>
      </p:sp>
    </p:spTree>
    <p:extLst>
      <p:ext uri="{BB962C8B-B14F-4D97-AF65-F5344CB8AC3E}">
        <p14:creationId xmlns:p14="http://schemas.microsoft.com/office/powerpoint/2010/main" val="132863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a:t>
            </a: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 </a:t>
            </a:r>
            <a:r>
              <a:rPr lang="en-US" sz="2600" dirty="0" smtClean="0">
                <a:solidFill>
                  <a:srgbClr val="FAC090"/>
                </a:solidFill>
                <a:latin typeface="Avenir Book"/>
                <a:cs typeface="Avenir Book"/>
              </a:rPr>
              <a:t>You foolish Galatians, who has bewitched you, before whose eyes Jesus Christ was publicly portrayed as crucified?</a:t>
            </a:r>
            <a:r>
              <a:rPr lang="en-US" sz="2600" baseline="30000" dirty="0" smtClean="0">
                <a:solidFill>
                  <a:srgbClr val="FAC090"/>
                </a:solidFill>
                <a:effectLst>
                  <a:glow rad="101600">
                    <a:schemeClr val="accent6">
                      <a:satMod val="175000"/>
                      <a:alpha val="40000"/>
                    </a:schemeClr>
                  </a:glow>
                </a:effectLst>
                <a:latin typeface="Avenir Book"/>
                <a:cs typeface="Avenir Book"/>
              </a:rPr>
              <a:t>2</a:t>
            </a:r>
            <a:r>
              <a:rPr lang="en-US" sz="2600" dirty="0" smtClean="0">
                <a:solidFill>
                  <a:srgbClr val="FAC090"/>
                </a:solidFill>
                <a:effectLst>
                  <a:glow rad="101600">
                    <a:schemeClr val="accent6">
                      <a:satMod val="175000"/>
                      <a:alpha val="40000"/>
                    </a:schemeClr>
                  </a:glow>
                </a:effectLst>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latin typeface="Avenir Book"/>
                <a:cs typeface="Avenir Book"/>
              </a:rPr>
              <a:t>3</a:t>
            </a:r>
            <a:r>
              <a:rPr lang="en-US" sz="2600" dirty="0" smtClean="0">
                <a:solidFill>
                  <a:srgbClr val="FAC090"/>
                </a:solidFill>
                <a:latin typeface="Avenir Book"/>
                <a:cs typeface="Avenir Book"/>
              </a:rPr>
              <a:t> Are you so foolish? Having begun by the Spirit, are you now being perfected by the flesh?</a:t>
            </a:r>
            <a:r>
              <a:rPr lang="en-US" sz="2600" baseline="30000" dirty="0" smtClean="0">
                <a:solidFill>
                  <a:srgbClr val="FAC090"/>
                </a:solidFill>
                <a:latin typeface="Avenir Book"/>
                <a:cs typeface="Avenir Book"/>
              </a:rPr>
              <a:t>4</a:t>
            </a:r>
            <a:r>
              <a:rPr lang="en-US" sz="2600" dirty="0" smtClean="0">
                <a:solidFill>
                  <a:srgbClr val="FAC090"/>
                </a:solidFill>
                <a:latin typeface="Avenir Book"/>
                <a:cs typeface="Avenir Book"/>
              </a:rPr>
              <a:t> Did you suffer so many things in vain—if indeed it was in vain?</a:t>
            </a:r>
            <a:r>
              <a:rPr lang="en-US" sz="2600" baseline="30000" dirty="0" smtClean="0">
                <a:solidFill>
                  <a:srgbClr val="FAC090"/>
                </a:solidFill>
                <a:latin typeface="Avenir Book"/>
                <a:cs typeface="Avenir Book"/>
              </a:rPr>
              <a:t>5</a:t>
            </a:r>
            <a:r>
              <a:rPr lang="en-US" sz="2600" dirty="0" smtClean="0">
                <a:solidFill>
                  <a:srgbClr val="FAC090"/>
                </a:solidFill>
                <a:latin typeface="Avenir Book"/>
                <a:cs typeface="Avenir Book"/>
              </a:rPr>
              <a:t> Does He then, who provides you with the Spirit and works miracles among you, do it by the works of the Law, or by hearing with faith? </a:t>
            </a:r>
            <a:endParaRPr lang="en-US" sz="2600" dirty="0">
              <a:solidFill>
                <a:srgbClr val="FAC090"/>
              </a:solidFill>
              <a:latin typeface="Avenir Book"/>
              <a:cs typeface="Avenir Book"/>
            </a:endParaRPr>
          </a:p>
        </p:txBody>
      </p:sp>
      <p:sp>
        <p:nvSpPr>
          <p:cNvPr id="5" name="TextBox 4"/>
          <p:cNvSpPr txBox="1"/>
          <p:nvPr/>
        </p:nvSpPr>
        <p:spPr>
          <a:xfrm>
            <a:off x="389467" y="3734584"/>
            <a:ext cx="8438444" cy="2954655"/>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In </a:t>
            </a:r>
            <a:r>
              <a:rPr lang="en-US" sz="2400" dirty="0">
                <a:solidFill>
                  <a:schemeClr val="bg1"/>
                </a:solidFill>
                <a:latin typeface="Avenir Book"/>
                <a:cs typeface="Avenir Book"/>
              </a:rPr>
              <a:t>Him, you also, after listening to the message of truth, the gospel of your salvation—having also believed, you were sealed in Him with the Holy Spirit of promise</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who is given as a pledge of our inheritance, with a view to the redemption of God’s own possession, to the praise of His glory. </a:t>
            </a:r>
          </a:p>
          <a:p>
            <a:pPr algn="r"/>
            <a:r>
              <a:rPr lang="en-US" dirty="0" smtClean="0">
                <a:solidFill>
                  <a:schemeClr val="bg1"/>
                </a:solidFill>
                <a:latin typeface="Avenir Book"/>
                <a:cs typeface="Avenir Book"/>
              </a:rPr>
              <a:t>Ephesians 1:13-14</a:t>
            </a:r>
          </a:p>
        </p:txBody>
      </p:sp>
    </p:spTree>
    <p:extLst>
      <p:ext uri="{BB962C8B-B14F-4D97-AF65-F5344CB8AC3E}">
        <p14:creationId xmlns:p14="http://schemas.microsoft.com/office/powerpoint/2010/main" val="370153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a:t>
            </a: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 </a:t>
            </a:r>
            <a:r>
              <a:rPr lang="en-US" sz="2600" dirty="0" smtClean="0">
                <a:solidFill>
                  <a:srgbClr val="FAC090"/>
                </a:solidFill>
                <a:latin typeface="Avenir Book"/>
                <a:cs typeface="Avenir Book"/>
              </a:rPr>
              <a:t>You foolish Galatians, who has bewitched you, before whose eyes Jesus Christ was publicly portrayed as crucified?</a:t>
            </a:r>
            <a:r>
              <a:rPr lang="en-US" sz="2600" baseline="30000" dirty="0" smtClean="0">
                <a:solidFill>
                  <a:srgbClr val="FAC090"/>
                </a:solidFill>
                <a:latin typeface="Avenir Book"/>
                <a:cs typeface="Avenir Book"/>
              </a:rPr>
              <a:t>2</a:t>
            </a:r>
            <a:r>
              <a:rPr lang="en-US" sz="2600" dirty="0" smtClean="0">
                <a:solidFill>
                  <a:srgbClr val="FAC090"/>
                </a:solidFill>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effectLst>
                  <a:glow rad="101600">
                    <a:schemeClr val="accent6">
                      <a:satMod val="175000"/>
                      <a:alpha val="40000"/>
                    </a:schemeClr>
                  </a:glow>
                </a:effectLst>
                <a:latin typeface="Avenir Book"/>
                <a:cs typeface="Avenir Book"/>
              </a:rPr>
              <a:t>3</a:t>
            </a:r>
            <a:r>
              <a:rPr lang="en-US" sz="2600" dirty="0" smtClean="0">
                <a:solidFill>
                  <a:srgbClr val="FAC090"/>
                </a:solidFill>
                <a:effectLst>
                  <a:glow rad="101600">
                    <a:schemeClr val="accent6">
                      <a:satMod val="175000"/>
                      <a:alpha val="40000"/>
                    </a:schemeClr>
                  </a:glow>
                </a:effectLst>
                <a:latin typeface="Avenir Book"/>
                <a:cs typeface="Avenir Book"/>
              </a:rPr>
              <a:t> Are you so foolish? Having begun by the Spirit, are you now being perfected by the flesh?</a:t>
            </a:r>
            <a:r>
              <a:rPr lang="en-US" sz="2600" baseline="30000" dirty="0" smtClean="0">
                <a:solidFill>
                  <a:srgbClr val="FAC090"/>
                </a:solidFill>
                <a:latin typeface="Avenir Book"/>
                <a:cs typeface="Avenir Book"/>
              </a:rPr>
              <a:t>4</a:t>
            </a:r>
            <a:r>
              <a:rPr lang="en-US" sz="2600" dirty="0" smtClean="0">
                <a:solidFill>
                  <a:srgbClr val="FAC090"/>
                </a:solidFill>
                <a:latin typeface="Avenir Book"/>
                <a:cs typeface="Avenir Book"/>
              </a:rPr>
              <a:t> Did you suffer so many things in vain—if indeed it was in vain?</a:t>
            </a:r>
            <a:r>
              <a:rPr lang="en-US" sz="2600" baseline="30000" dirty="0" smtClean="0">
                <a:solidFill>
                  <a:srgbClr val="FAC090"/>
                </a:solidFill>
                <a:latin typeface="Avenir Book"/>
                <a:cs typeface="Avenir Book"/>
              </a:rPr>
              <a:t>5</a:t>
            </a:r>
            <a:r>
              <a:rPr lang="en-US" sz="2600" dirty="0" smtClean="0">
                <a:solidFill>
                  <a:srgbClr val="FAC090"/>
                </a:solidFill>
                <a:latin typeface="Avenir Book"/>
                <a:cs typeface="Avenir Book"/>
              </a:rPr>
              <a:t> Does He then, who provides you with the Spirit and works miracles among you, do it by the works of the Law, or by hearing with faith? </a:t>
            </a:r>
            <a:endParaRPr lang="en-US" sz="2600" dirty="0">
              <a:solidFill>
                <a:srgbClr val="FAC090"/>
              </a:solidFill>
              <a:latin typeface="Avenir Book"/>
              <a:cs typeface="Avenir Book"/>
            </a:endParaRPr>
          </a:p>
        </p:txBody>
      </p:sp>
      <p:sp>
        <p:nvSpPr>
          <p:cNvPr id="5" name="TextBox 4"/>
          <p:cNvSpPr txBox="1"/>
          <p:nvPr/>
        </p:nvSpPr>
        <p:spPr>
          <a:xfrm>
            <a:off x="352778" y="1677184"/>
            <a:ext cx="8438444" cy="1477327"/>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You </a:t>
            </a:r>
            <a:r>
              <a:rPr lang="en-US" sz="2400" dirty="0">
                <a:solidFill>
                  <a:schemeClr val="bg1"/>
                </a:solidFill>
                <a:latin typeface="Avenir Book"/>
                <a:cs typeface="Avenir Book"/>
              </a:rPr>
              <a:t>were running well; who hindered you from obeying the truth? </a:t>
            </a:r>
          </a:p>
          <a:p>
            <a:pPr algn="r"/>
            <a:r>
              <a:rPr lang="en-US" dirty="0" smtClean="0">
                <a:solidFill>
                  <a:schemeClr val="bg1"/>
                </a:solidFill>
                <a:latin typeface="Avenir Book"/>
                <a:cs typeface="Avenir Book"/>
              </a:rPr>
              <a:t>Galatians 5:7</a:t>
            </a:r>
          </a:p>
        </p:txBody>
      </p:sp>
    </p:spTree>
    <p:extLst>
      <p:ext uri="{BB962C8B-B14F-4D97-AF65-F5344CB8AC3E}">
        <p14:creationId xmlns:p14="http://schemas.microsoft.com/office/powerpoint/2010/main" val="108436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a:t>
            </a: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 </a:t>
            </a:r>
            <a:r>
              <a:rPr lang="en-US" sz="2600" dirty="0" smtClean="0">
                <a:solidFill>
                  <a:srgbClr val="FAC090"/>
                </a:solidFill>
                <a:latin typeface="Avenir Book"/>
                <a:cs typeface="Avenir Book"/>
              </a:rPr>
              <a:t>You foolish Galatians, who has bewitched you, before whose eyes Jesus Christ was publicly portrayed as crucified?</a:t>
            </a:r>
            <a:r>
              <a:rPr lang="en-US" sz="2600" baseline="30000" dirty="0" smtClean="0">
                <a:solidFill>
                  <a:srgbClr val="FAC090"/>
                </a:solidFill>
                <a:latin typeface="Avenir Book"/>
                <a:cs typeface="Avenir Book"/>
              </a:rPr>
              <a:t>2</a:t>
            </a:r>
            <a:r>
              <a:rPr lang="en-US" sz="2600" dirty="0" smtClean="0">
                <a:solidFill>
                  <a:srgbClr val="FAC090"/>
                </a:solidFill>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latin typeface="Avenir Book"/>
                <a:cs typeface="Avenir Book"/>
              </a:rPr>
              <a:t>3</a:t>
            </a:r>
            <a:r>
              <a:rPr lang="en-US" sz="2600" dirty="0" smtClean="0">
                <a:solidFill>
                  <a:srgbClr val="FAC090"/>
                </a:solidFill>
                <a:latin typeface="Avenir Book"/>
                <a:cs typeface="Avenir Book"/>
              </a:rPr>
              <a:t> Are you so foolish? Having begun by the Spirit, are you now being perfected by the flesh?</a:t>
            </a:r>
            <a:r>
              <a:rPr lang="en-US" sz="2600" baseline="30000" dirty="0" smtClean="0">
                <a:solidFill>
                  <a:srgbClr val="FAC090"/>
                </a:solidFill>
                <a:effectLst>
                  <a:glow rad="101600">
                    <a:schemeClr val="accent6">
                      <a:satMod val="175000"/>
                      <a:alpha val="40000"/>
                    </a:schemeClr>
                  </a:glow>
                </a:effectLst>
                <a:latin typeface="Avenir Book"/>
                <a:cs typeface="Avenir Book"/>
              </a:rPr>
              <a:t>4</a:t>
            </a:r>
            <a:r>
              <a:rPr lang="en-US" sz="2600" dirty="0" smtClean="0">
                <a:solidFill>
                  <a:srgbClr val="FAC090"/>
                </a:solidFill>
                <a:effectLst>
                  <a:glow rad="101600">
                    <a:schemeClr val="accent6">
                      <a:satMod val="175000"/>
                      <a:alpha val="40000"/>
                    </a:schemeClr>
                  </a:glow>
                </a:effectLst>
                <a:latin typeface="Avenir Book"/>
                <a:cs typeface="Avenir Book"/>
              </a:rPr>
              <a:t> Did you suffer so many things in vain—if indeed it was in vain?</a:t>
            </a:r>
            <a:r>
              <a:rPr lang="en-US" sz="2600" baseline="30000" dirty="0" smtClean="0">
                <a:solidFill>
                  <a:srgbClr val="FAC090"/>
                </a:solidFill>
                <a:latin typeface="Avenir Book"/>
                <a:cs typeface="Avenir Book"/>
              </a:rPr>
              <a:t>5</a:t>
            </a:r>
            <a:r>
              <a:rPr lang="en-US" sz="2600" dirty="0" smtClean="0">
                <a:solidFill>
                  <a:srgbClr val="FAC090"/>
                </a:solidFill>
                <a:latin typeface="Avenir Book"/>
                <a:cs typeface="Avenir Book"/>
              </a:rPr>
              <a:t> Does He then, who provides you with the Spirit and works miracles among you, do it by the works of the Law, or by hearing with faith? </a:t>
            </a:r>
            <a:endParaRPr lang="en-US" sz="2600" dirty="0">
              <a:solidFill>
                <a:srgbClr val="FAC090"/>
              </a:solidFill>
              <a:latin typeface="Avenir Book"/>
              <a:cs typeface="Avenir Book"/>
            </a:endParaRPr>
          </a:p>
        </p:txBody>
      </p:sp>
    </p:spTree>
    <p:extLst>
      <p:ext uri="{BB962C8B-B14F-4D97-AF65-F5344CB8AC3E}">
        <p14:creationId xmlns:p14="http://schemas.microsoft.com/office/powerpoint/2010/main" val="288691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a:t>
            </a: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 </a:t>
            </a:r>
            <a:r>
              <a:rPr lang="en-US" sz="2600" dirty="0" smtClean="0">
                <a:solidFill>
                  <a:srgbClr val="FAC090"/>
                </a:solidFill>
                <a:latin typeface="Avenir Book"/>
                <a:cs typeface="Avenir Book"/>
              </a:rPr>
              <a:t>You foolish Galatians, who has bewitched you, before whose eyes Jesus Christ was publicly portrayed as crucified?</a:t>
            </a:r>
            <a:r>
              <a:rPr lang="en-US" sz="2600" baseline="30000" dirty="0" smtClean="0">
                <a:solidFill>
                  <a:srgbClr val="FAC090"/>
                </a:solidFill>
                <a:latin typeface="Avenir Book"/>
                <a:cs typeface="Avenir Book"/>
              </a:rPr>
              <a:t>2</a:t>
            </a:r>
            <a:r>
              <a:rPr lang="en-US" sz="2600" dirty="0" smtClean="0">
                <a:solidFill>
                  <a:srgbClr val="FAC090"/>
                </a:solidFill>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latin typeface="Avenir Book"/>
                <a:cs typeface="Avenir Book"/>
              </a:rPr>
              <a:t>3</a:t>
            </a:r>
            <a:r>
              <a:rPr lang="en-US" sz="2600" dirty="0" smtClean="0">
                <a:solidFill>
                  <a:srgbClr val="FAC090"/>
                </a:solidFill>
                <a:latin typeface="Avenir Book"/>
                <a:cs typeface="Avenir Book"/>
              </a:rPr>
              <a:t> Are you so foolish? Having begun by the Spirit, are you now being perfected by the flesh?</a:t>
            </a:r>
            <a:r>
              <a:rPr lang="en-US" sz="2600" baseline="30000" dirty="0" smtClean="0">
                <a:solidFill>
                  <a:srgbClr val="FAC090"/>
                </a:solidFill>
                <a:latin typeface="Avenir Book"/>
                <a:cs typeface="Avenir Book"/>
              </a:rPr>
              <a:t>4</a:t>
            </a:r>
            <a:r>
              <a:rPr lang="en-US" sz="2600" dirty="0" smtClean="0">
                <a:solidFill>
                  <a:srgbClr val="FAC090"/>
                </a:solidFill>
                <a:latin typeface="Avenir Book"/>
                <a:cs typeface="Avenir Book"/>
              </a:rPr>
              <a:t> Did you suffer so many things in vain—if indeed it was in vain?</a:t>
            </a:r>
            <a:r>
              <a:rPr lang="en-US" sz="2600" baseline="30000" dirty="0" smtClean="0">
                <a:solidFill>
                  <a:srgbClr val="FAC090"/>
                </a:solidFill>
                <a:effectLst>
                  <a:glow rad="101600">
                    <a:schemeClr val="accent6">
                      <a:satMod val="175000"/>
                      <a:alpha val="40000"/>
                    </a:schemeClr>
                  </a:glow>
                </a:effectLst>
                <a:latin typeface="Avenir Book"/>
                <a:cs typeface="Avenir Book"/>
              </a:rPr>
              <a:t>5</a:t>
            </a:r>
            <a:r>
              <a:rPr lang="en-US" sz="2600" dirty="0" smtClean="0">
                <a:solidFill>
                  <a:srgbClr val="FAC090"/>
                </a:solidFill>
                <a:effectLst>
                  <a:glow rad="101600">
                    <a:schemeClr val="accent6">
                      <a:satMod val="175000"/>
                      <a:alpha val="40000"/>
                    </a:schemeClr>
                  </a:glow>
                </a:effectLst>
                <a:latin typeface="Avenir Book"/>
                <a:cs typeface="Avenir Book"/>
              </a:rPr>
              <a:t> Does He then, who provides you with the Spirit and works miracles among you, do it by the works of the Law, or by hearing with faith? </a:t>
            </a:r>
            <a:endParaRPr lang="en-US" sz="2600" dirty="0">
              <a:solidFill>
                <a:srgbClr val="FAC090"/>
              </a:solidFill>
              <a:effectLst>
                <a:glow rad="101600">
                  <a:schemeClr val="accent6">
                    <a:satMod val="175000"/>
                    <a:alpha val="40000"/>
                  </a:schemeClr>
                </a:glow>
              </a:effectLst>
              <a:latin typeface="Avenir Book"/>
              <a:cs typeface="Avenir Book"/>
            </a:endParaRPr>
          </a:p>
        </p:txBody>
      </p:sp>
    </p:spTree>
    <p:extLst>
      <p:ext uri="{BB962C8B-B14F-4D97-AF65-F5344CB8AC3E}">
        <p14:creationId xmlns:p14="http://schemas.microsoft.com/office/powerpoint/2010/main" val="22719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56919" y="591540"/>
            <a:ext cx="3865881" cy="584776"/>
          </a:xfrm>
          <a:prstGeom prst="rect">
            <a:avLst/>
          </a:prstGeom>
          <a:solidFill>
            <a:srgbClr val="07111E"/>
          </a:solid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TIMELINE</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70873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txBox="1">
            <a:spLocks noGrp="1"/>
          </p:cNvSpPr>
          <p:nvPr>
            <p:ph idx="1"/>
          </p:nvPr>
        </p:nvSpPr>
        <p:spPr>
          <a:prstGeom prst="rect">
            <a:avLst/>
          </a:prstGeom>
          <a:solidFill>
            <a:schemeClr val="bg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a:bodyPr>
          <a:lstStyle/>
          <a:p>
            <a:r>
              <a:rPr lang="en-US" sz="2400" b="1" dirty="0">
                <a:solidFill>
                  <a:srgbClr val="000000"/>
                </a:solidFill>
                <a:latin typeface="Avenir Book"/>
                <a:cs typeface="Avenir Book"/>
              </a:rPr>
              <a:t>“That God does not respect man for his person was evidenced by the fact that Paul’s knowledge of the gospel was already so complete and his work was so </a:t>
            </a:r>
            <a:r>
              <a:rPr lang="en-US" sz="2400" b="1" dirty="0" err="1">
                <a:solidFill>
                  <a:srgbClr val="000000"/>
                </a:solidFill>
                <a:latin typeface="Avenir Book"/>
                <a:cs typeface="Avenir Book"/>
              </a:rPr>
              <a:t>honoured</a:t>
            </a:r>
            <a:r>
              <a:rPr lang="en-US" sz="2400" b="1" dirty="0">
                <a:solidFill>
                  <a:srgbClr val="000000"/>
                </a:solidFill>
                <a:latin typeface="Avenir Book"/>
                <a:cs typeface="Avenir Book"/>
              </a:rPr>
              <a:t> by God, that those whose person seemed to many so markedly superior to his, found that all they had to do was to frankly recognize his teaching as already adequate and complete, and his work as standing on a perfectly equal footing with their own.</a:t>
            </a:r>
            <a:r>
              <a:rPr lang="en-US" sz="2400" b="1" dirty="0" smtClean="0">
                <a:solidFill>
                  <a:srgbClr val="000000"/>
                </a:solidFill>
                <a:latin typeface="Avenir Book"/>
                <a:cs typeface="Avenir Book"/>
              </a:rPr>
              <a:t>”</a:t>
            </a:r>
          </a:p>
          <a:p>
            <a:pPr algn="r"/>
            <a:r>
              <a:rPr lang="en-US" b="1" i="1" dirty="0" smtClean="0">
                <a:solidFill>
                  <a:srgbClr val="000000"/>
                </a:solidFill>
                <a:latin typeface="Avenir Book"/>
                <a:cs typeface="Avenir Book"/>
              </a:rPr>
              <a:t>-Pulpit Commentary</a:t>
            </a:r>
            <a:endParaRPr lang="en-US" b="1" i="1" dirty="0">
              <a:solidFill>
                <a:srgbClr val="000000"/>
              </a:solidFill>
              <a:latin typeface="Avenir Book"/>
              <a:cs typeface="Avenir Book"/>
            </a:endParaRPr>
          </a:p>
        </p:txBody>
      </p:sp>
    </p:spTree>
    <p:extLst>
      <p:ext uri="{BB962C8B-B14F-4D97-AF65-F5344CB8AC3E}">
        <p14:creationId xmlns:p14="http://schemas.microsoft.com/office/powerpoint/2010/main" val="1120789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39907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59918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5" name="TextBox 4"/>
          <p:cNvSpPr txBox="1"/>
          <p:nvPr/>
        </p:nvSpPr>
        <p:spPr>
          <a:xfrm>
            <a:off x="397828" y="1490296"/>
            <a:ext cx="8348345" cy="4955203"/>
          </a:xfrm>
          <a:prstGeom prst="rect">
            <a:avLst/>
          </a:prstGeom>
          <a:noFill/>
        </p:spPr>
        <p:txBody>
          <a:bodyPr wrap="square" rtlCol="0">
            <a:spAutoFit/>
          </a:bodyPr>
          <a:lstStyle/>
          <a:p>
            <a:pPr algn="ctr"/>
            <a:r>
              <a:rPr lang="en-US" sz="3200" b="1" u="sng"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Four Principles Stated in Galatians 2:15-21</a:t>
            </a:r>
          </a:p>
          <a:p>
            <a:pPr algn="ctr"/>
            <a:endParaRPr lang="en-US" sz="14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endParaRPr>
          </a:p>
          <a:p>
            <a:pPr marL="571500" indent="-571500">
              <a:buFont typeface="+mj-lt"/>
              <a:buAutoNum type="romanUcPeriod"/>
            </a:pP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Justification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is through faith in Christ, not by the works of the Law</a:t>
            </a: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p>
          <a:p>
            <a:pPr marL="285750" indent="-285750">
              <a:buFont typeface="+mj-lt"/>
              <a:buAutoNum type="romanUcPeriod"/>
            </a:pPr>
            <a:endParaRPr lang="en-US" sz="1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endParaRPr>
          </a:p>
          <a:p>
            <a:pPr marL="571500" indent="-571500">
              <a:buFont typeface="+mj-lt"/>
              <a:buAutoNum type="romanUcPeriod"/>
            </a:pP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Seeking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to be justified by the Law </a:t>
            </a: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only results in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sin</a:t>
            </a: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p>
          <a:p>
            <a:pPr marL="285750" indent="-285750">
              <a:buFont typeface="+mj-lt"/>
              <a:buAutoNum type="romanUcPeriod"/>
            </a:pPr>
            <a:endParaRPr lang="en-US" sz="1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endParaRPr>
          </a:p>
          <a:p>
            <a:pPr marL="571500" indent="-571500">
              <a:buFont typeface="+mj-lt"/>
              <a:buAutoNum type="romanUcPeriod"/>
            </a:pP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We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live by faith in Christ Jesus, not by the works of the Law</a:t>
            </a: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a:t>
            </a:r>
          </a:p>
          <a:p>
            <a:pPr marL="285750" indent="-285750">
              <a:buFont typeface="+mj-lt"/>
              <a:buAutoNum type="romanUcPeriod"/>
            </a:pPr>
            <a:endParaRPr lang="en-US" sz="1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endParaRPr>
          </a:p>
          <a:p>
            <a:pPr marL="571500" indent="-571500">
              <a:buFont typeface="+mj-lt"/>
              <a:buAutoNum type="romanUcPeriod"/>
            </a:pPr>
            <a:r>
              <a:rPr lang="en-US" sz="28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If </a:t>
            </a:r>
            <a:r>
              <a:rPr lang="en-US" sz="28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justification comes through the Law, then Christ died needlessly.</a:t>
            </a:r>
            <a:endParaRPr lang="en-US" sz="2800" b="1" dirty="0">
              <a:solidFill>
                <a:srgbClr val="FAC090"/>
              </a:solidFill>
              <a:latin typeface="Avenir Black"/>
              <a:cs typeface="Avenir Black"/>
            </a:endParaRPr>
          </a:p>
          <a:p>
            <a:pPr lvl="1"/>
            <a:endParaRPr lang="en-US" sz="1000" dirty="0" smtClean="0">
              <a:solidFill>
                <a:srgbClr val="FAC090"/>
              </a:solidFill>
              <a:latin typeface="Avenir Black"/>
              <a:cs typeface="Avenir Black"/>
            </a:endParaRPr>
          </a:p>
        </p:txBody>
      </p:sp>
    </p:spTree>
    <p:extLst>
      <p:ext uri="{BB962C8B-B14F-4D97-AF65-F5344CB8AC3E}">
        <p14:creationId xmlns:p14="http://schemas.microsoft.com/office/powerpoint/2010/main" val="125514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effectLst>
                  <a:glow rad="101600">
                    <a:schemeClr val="accent6">
                      <a:satMod val="175000"/>
                      <a:alpha val="40000"/>
                    </a:schemeClr>
                  </a:glow>
                </a:effectLst>
                <a:latin typeface="Avenir Book"/>
                <a:cs typeface="Avenir Book"/>
              </a:rPr>
              <a:t>15</a:t>
            </a:r>
            <a:r>
              <a:rPr lang="en-US" sz="2100" dirty="0" smtClean="0">
                <a:solidFill>
                  <a:srgbClr val="FAC090"/>
                </a:solidFill>
                <a:effectLst>
                  <a:glow rad="101600">
                    <a:schemeClr val="accent6">
                      <a:satMod val="175000"/>
                      <a:alpha val="40000"/>
                    </a:schemeClr>
                  </a:glow>
                </a:effectLst>
                <a:latin typeface="Avenir Book"/>
                <a:cs typeface="Avenir Book"/>
              </a:rPr>
              <a:t> </a:t>
            </a:r>
            <a:r>
              <a:rPr lang="en-US" sz="2100" dirty="0">
                <a:solidFill>
                  <a:srgbClr val="FAC090"/>
                </a:solidFill>
                <a:effectLst>
                  <a:glow rad="101600">
                    <a:schemeClr val="accent6">
                      <a:satMod val="175000"/>
                      <a:alpha val="40000"/>
                    </a:schemeClr>
                  </a:glow>
                </a:effectLst>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350434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effectLst>
                  <a:glow rad="101600">
                    <a:schemeClr val="accent6">
                      <a:satMod val="175000"/>
                      <a:alpha val="40000"/>
                    </a:schemeClr>
                  </a:glow>
                </a:effectLst>
                <a:latin typeface="Avenir Book"/>
                <a:cs typeface="Avenir Book"/>
              </a:rPr>
              <a:t>16</a:t>
            </a:r>
            <a:r>
              <a:rPr lang="en-US" sz="2100" dirty="0">
                <a:solidFill>
                  <a:srgbClr val="FAC090"/>
                </a:solidFill>
                <a:effectLst>
                  <a:glow rad="101600">
                    <a:schemeClr val="accent6">
                      <a:satMod val="175000"/>
                      <a:alpha val="40000"/>
                    </a:schemeClr>
                  </a:glow>
                </a:effectLst>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164985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dirty="0" smtClean="0">
                <a:solidFill>
                  <a:srgbClr val="FAC090"/>
                </a:solidFill>
                <a:latin typeface="Avenir Book"/>
                <a:cs typeface="Avenir Book"/>
              </a:rPr>
              <a:t>.</a:t>
            </a:r>
            <a:r>
              <a:rPr lang="en-US" sz="2100" baseline="30000" dirty="0" smtClean="0">
                <a:solidFill>
                  <a:srgbClr val="FAC090"/>
                </a:solidFill>
                <a:effectLst>
                  <a:glow rad="101600">
                    <a:schemeClr val="accent6">
                      <a:satMod val="175000"/>
                      <a:alpha val="40000"/>
                    </a:schemeClr>
                  </a:glow>
                </a:effectLst>
                <a:latin typeface="Avenir Book"/>
                <a:cs typeface="Avenir Book"/>
              </a:rPr>
              <a:t>17</a:t>
            </a:r>
            <a:r>
              <a:rPr lang="en-US" sz="2100" dirty="0" smtClean="0">
                <a:solidFill>
                  <a:srgbClr val="FAC090"/>
                </a:solidFill>
                <a:effectLst>
                  <a:glow rad="101600">
                    <a:schemeClr val="accent6">
                      <a:satMod val="175000"/>
                      <a:alpha val="40000"/>
                    </a:schemeClr>
                  </a:glow>
                </a:effectLst>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a:t>
            </a:r>
            <a:r>
              <a:rPr lang="en-US" sz="2100" dirty="0" smtClean="0">
                <a:solidFill>
                  <a:srgbClr val="FAC090"/>
                </a:solidFill>
                <a:latin typeface="Avenir Book"/>
                <a:cs typeface="Avenir Book"/>
              </a:rPr>
              <a:t>“For </a:t>
            </a:r>
            <a:r>
              <a:rPr lang="en-US" sz="2100" dirty="0">
                <a:solidFill>
                  <a:srgbClr val="FAC090"/>
                </a:solidFill>
                <a:latin typeface="Avenir Book"/>
                <a:cs typeface="Avenir Book"/>
              </a:rPr>
              <a:t>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Tree>
    <p:extLst>
      <p:ext uri="{BB962C8B-B14F-4D97-AF65-F5344CB8AC3E}">
        <p14:creationId xmlns:p14="http://schemas.microsoft.com/office/powerpoint/2010/main" val="119638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effectLst>
                  <a:glow rad="101600">
                    <a:schemeClr val="accent6">
                      <a:satMod val="175000"/>
                      <a:alpha val="40000"/>
                    </a:schemeClr>
                  </a:glow>
                </a:effectLst>
                <a:latin typeface="Avenir Book"/>
                <a:cs typeface="Avenir Book"/>
              </a:rPr>
              <a:t>18</a:t>
            </a:r>
            <a:r>
              <a:rPr lang="en-US" sz="2100" dirty="0">
                <a:solidFill>
                  <a:srgbClr val="FAC090"/>
                </a:solidFill>
                <a:effectLst>
                  <a:glow rad="101600">
                    <a:schemeClr val="accent6">
                      <a:satMod val="175000"/>
                      <a:alpha val="40000"/>
                    </a:schemeClr>
                  </a:glow>
                </a:effectLst>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
        <p:nvSpPr>
          <p:cNvPr id="5" name="Content Placeholder 3"/>
          <p:cNvSpPr txBox="1">
            <a:spLocks noGrp="1"/>
          </p:cNvSpPr>
          <p:nvPr>
            <p:ph idx="1"/>
          </p:nvPr>
        </p:nvSpPr>
        <p:spPr>
          <a:xfrm>
            <a:off x="352778" y="3005770"/>
            <a:ext cx="8438444" cy="2825389"/>
          </a:xfrm>
          <a:prstGeom prst="rect">
            <a:avLst/>
          </a:prstGeom>
          <a:solidFill>
            <a:schemeClr val="bg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a:bodyPr>
          <a:lstStyle/>
          <a:p>
            <a:pPr marL="0" indent="0">
              <a:buNone/>
            </a:pPr>
            <a:r>
              <a:rPr lang="en-US" sz="2400" b="1" dirty="0">
                <a:solidFill>
                  <a:srgbClr val="000000"/>
                </a:solidFill>
                <a:latin typeface="Avenir Book"/>
                <a:cs typeface="Avenir Book"/>
              </a:rPr>
              <a:t>“Peter, by his shifts had contradicted himself helplessly as Paul shows by this condition. When he lived like a Gentile, he tore down the ceremonial law. When he lived like a Jew, he tore down salvation by grace.</a:t>
            </a:r>
            <a:r>
              <a:rPr lang="en-US" sz="2400" b="1" dirty="0" smtClean="0">
                <a:solidFill>
                  <a:srgbClr val="000000"/>
                </a:solidFill>
                <a:latin typeface="Avenir Book"/>
                <a:cs typeface="Avenir Book"/>
              </a:rPr>
              <a:t>”</a:t>
            </a:r>
          </a:p>
          <a:p>
            <a:pPr marL="0" indent="0" algn="r">
              <a:buNone/>
            </a:pPr>
            <a:endParaRPr lang="en-US" sz="2400" b="1" i="1" dirty="0" smtClean="0">
              <a:solidFill>
                <a:srgbClr val="000000"/>
              </a:solidFill>
              <a:latin typeface="Avenir Book"/>
              <a:cs typeface="Avenir Book"/>
            </a:endParaRPr>
          </a:p>
          <a:p>
            <a:pPr marL="0" indent="0" algn="r">
              <a:buNone/>
            </a:pPr>
            <a:r>
              <a:rPr lang="en-US" sz="2400" b="1" i="1" dirty="0" smtClean="0">
                <a:solidFill>
                  <a:srgbClr val="000000"/>
                </a:solidFill>
                <a:latin typeface="Avenir Book"/>
                <a:cs typeface="Avenir Book"/>
              </a:rPr>
              <a:t>-</a:t>
            </a:r>
            <a:r>
              <a:rPr lang="en-US" sz="2400" b="1" dirty="0" smtClean="0">
                <a:solidFill>
                  <a:srgbClr val="000000"/>
                </a:solidFill>
                <a:latin typeface="Avenir Book"/>
                <a:cs typeface="Avenir Book"/>
              </a:rPr>
              <a:t>Robertson’s </a:t>
            </a:r>
            <a:r>
              <a:rPr lang="en-US" sz="2400" b="1" i="1" dirty="0" smtClean="0">
                <a:solidFill>
                  <a:srgbClr val="000000"/>
                </a:solidFill>
                <a:latin typeface="Avenir Book"/>
                <a:cs typeface="Avenir Book"/>
              </a:rPr>
              <a:t>Word Pictures in the New Testament</a:t>
            </a:r>
            <a:endParaRPr lang="en-US" b="1" i="1" dirty="0">
              <a:solidFill>
                <a:srgbClr val="000000"/>
              </a:solidFill>
              <a:latin typeface="Avenir Book"/>
              <a:cs typeface="Avenir Book"/>
            </a:endParaRPr>
          </a:p>
        </p:txBody>
      </p:sp>
    </p:spTree>
    <p:extLst>
      <p:ext uri="{BB962C8B-B14F-4D97-AF65-F5344CB8AC3E}">
        <p14:creationId xmlns:p14="http://schemas.microsoft.com/office/powerpoint/2010/main" val="394423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2:15-21</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a:t>
            </a:r>
            <a:r>
              <a:rPr lang="en-US" sz="2100" dirty="0" smtClean="0">
                <a:solidFill>
                  <a:srgbClr val="FAC090"/>
                </a:solidFill>
                <a:latin typeface="Avenir Book"/>
                <a:cs typeface="Avenir Book"/>
              </a:rPr>
              <a:t>in </a:t>
            </a:r>
            <a:r>
              <a:rPr lang="en-US" sz="2100" dirty="0">
                <a:solidFill>
                  <a:srgbClr val="FAC090"/>
                </a:solidFill>
                <a:latin typeface="Avenir Book"/>
                <a:cs typeface="Avenir Book"/>
              </a:rPr>
              <a:t>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effectLst>
                  <a:glow rad="101600">
                    <a:schemeClr val="accent6">
                      <a:satMod val="175000"/>
                      <a:alpha val="40000"/>
                    </a:schemeClr>
                  </a:glow>
                </a:effectLst>
                <a:latin typeface="Avenir Book"/>
                <a:cs typeface="Avenir Book"/>
              </a:rPr>
              <a:t>19</a:t>
            </a:r>
            <a:r>
              <a:rPr lang="en-US" sz="2100" dirty="0">
                <a:solidFill>
                  <a:srgbClr val="FAC090"/>
                </a:solidFill>
                <a:effectLst>
                  <a:glow rad="101600">
                    <a:schemeClr val="accent6">
                      <a:satMod val="175000"/>
                      <a:alpha val="40000"/>
                    </a:schemeClr>
                  </a:glow>
                </a:effectLst>
                <a:latin typeface="Avenir Book"/>
                <a:cs typeface="Avenir Book"/>
              </a:rPr>
              <a:t> “For through the Law I died to the Law, that I might live to God.</a:t>
            </a:r>
            <a:r>
              <a:rPr lang="en-US" sz="2100" baseline="30000" dirty="0">
                <a:solidFill>
                  <a:srgbClr val="FAC090"/>
                </a:solidFill>
                <a:latin typeface="Avenir Book"/>
                <a:cs typeface="Avenir Book"/>
              </a:rPr>
              <a:t>20</a:t>
            </a:r>
            <a:r>
              <a:rPr lang="en-US" sz="2100" dirty="0">
                <a:solidFill>
                  <a:srgbClr val="FAC090"/>
                </a:solidFill>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
        <p:nvSpPr>
          <p:cNvPr id="5" name="TextBox 4"/>
          <p:cNvSpPr txBox="1"/>
          <p:nvPr/>
        </p:nvSpPr>
        <p:spPr>
          <a:xfrm>
            <a:off x="352778" y="1621470"/>
            <a:ext cx="8438444" cy="4708981"/>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Therefore</a:t>
            </a:r>
            <a:r>
              <a:rPr lang="en-US" sz="2400" dirty="0">
                <a:solidFill>
                  <a:schemeClr val="bg1"/>
                </a:solidFill>
                <a:latin typeface="Avenir Book"/>
                <a:cs typeface="Avenir Book"/>
              </a:rPr>
              <a:t>, my brethren, you also were made to die to the Law through the body of Christ, that you might be joined to another, to Him who was raised from the dead, that we might bear fruit for God</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For while we were in the flesh, the sinful passions, which were aroused by the Law, were at work in the members of our body to bear fruit for death</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But now we have been released from the Law, having died to that by which we were bound, so that we serve in newness of the Spirit and not in oldness of the letter. </a:t>
            </a:r>
          </a:p>
          <a:p>
            <a:pPr algn="r"/>
            <a:r>
              <a:rPr lang="en-US" dirty="0" smtClean="0">
                <a:solidFill>
                  <a:schemeClr val="bg1"/>
                </a:solidFill>
                <a:latin typeface="Avenir Book"/>
                <a:cs typeface="Avenir Book"/>
              </a:rPr>
              <a:t>Romans 7:4-6</a:t>
            </a:r>
          </a:p>
          <a:p>
            <a:pPr algn="r"/>
            <a:endParaRPr lang="en-US" dirty="0">
              <a:solidFill>
                <a:schemeClr val="bg1"/>
              </a:solidFill>
              <a:latin typeface="Avenir Book"/>
              <a:cs typeface="Avenir Book"/>
            </a:endParaRPr>
          </a:p>
        </p:txBody>
      </p:sp>
      <p:sp>
        <p:nvSpPr>
          <p:cNvPr id="6" name="TextBox 5"/>
          <p:cNvSpPr txBox="1"/>
          <p:nvPr/>
        </p:nvSpPr>
        <p:spPr>
          <a:xfrm>
            <a:off x="352778" y="1621470"/>
            <a:ext cx="8438444" cy="3508653"/>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And </a:t>
            </a:r>
            <a:r>
              <a:rPr lang="en-US" sz="2400" dirty="0">
                <a:solidFill>
                  <a:schemeClr val="bg1"/>
                </a:solidFill>
                <a:latin typeface="Avenir Book"/>
                <a:cs typeface="Avenir Book"/>
              </a:rPr>
              <a:t>when you were dead in your transgressions and the </a:t>
            </a:r>
            <a:r>
              <a:rPr lang="en-US" sz="2400" dirty="0" err="1">
                <a:solidFill>
                  <a:schemeClr val="bg1"/>
                </a:solidFill>
                <a:latin typeface="Avenir Book"/>
                <a:cs typeface="Avenir Book"/>
              </a:rPr>
              <a:t>uncircumcision</a:t>
            </a:r>
            <a:r>
              <a:rPr lang="en-US" sz="2400" dirty="0">
                <a:solidFill>
                  <a:schemeClr val="bg1"/>
                </a:solidFill>
                <a:latin typeface="Avenir Book"/>
                <a:cs typeface="Avenir Book"/>
              </a:rPr>
              <a:t> of your flesh, He made you alive together with Him, having forgiven us all our transgressions</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having canceled out the certificate of debt consisting of decrees against us and which was hostile to us; and He has taken it out of the way, having nailed it to the cross. </a:t>
            </a:r>
          </a:p>
          <a:p>
            <a:pPr algn="r"/>
            <a:endParaRPr lang="en-US" dirty="0" smtClean="0">
              <a:solidFill>
                <a:schemeClr val="bg1"/>
              </a:solidFill>
              <a:latin typeface="Avenir Book"/>
              <a:cs typeface="Avenir Book"/>
            </a:endParaRPr>
          </a:p>
          <a:p>
            <a:pPr algn="r"/>
            <a:r>
              <a:rPr lang="en-US" dirty="0" smtClean="0">
                <a:solidFill>
                  <a:schemeClr val="bg1"/>
                </a:solidFill>
                <a:latin typeface="Avenir Book"/>
                <a:cs typeface="Avenir Book"/>
              </a:rPr>
              <a:t>Colossians 2:13-14</a:t>
            </a:r>
          </a:p>
          <a:p>
            <a:pPr algn="r"/>
            <a:endParaRPr lang="en-US" dirty="0">
              <a:solidFill>
                <a:schemeClr val="bg1"/>
              </a:solidFill>
              <a:latin typeface="Avenir Book"/>
              <a:cs typeface="Avenir Book"/>
            </a:endParaRPr>
          </a:p>
        </p:txBody>
      </p:sp>
    </p:spTree>
    <p:extLst>
      <p:ext uri="{BB962C8B-B14F-4D97-AF65-F5344CB8AC3E}">
        <p14:creationId xmlns:p14="http://schemas.microsoft.com/office/powerpoint/2010/main" val="336691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2:11-14</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5032147"/>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100" baseline="30000" dirty="0" smtClean="0">
                <a:solidFill>
                  <a:srgbClr val="FAC090"/>
                </a:solidFill>
                <a:latin typeface="Avenir Book"/>
                <a:cs typeface="Avenir Book"/>
              </a:rPr>
              <a:t>15</a:t>
            </a:r>
            <a:r>
              <a:rPr lang="en-US" sz="2100" dirty="0" smtClean="0">
                <a:solidFill>
                  <a:srgbClr val="FAC090"/>
                </a:solidFill>
                <a:latin typeface="Avenir Book"/>
                <a:cs typeface="Avenir Book"/>
              </a:rPr>
              <a:t> </a:t>
            </a:r>
            <a:r>
              <a:rPr lang="en-US" sz="2100" dirty="0">
                <a:solidFill>
                  <a:srgbClr val="FAC090"/>
                </a:solidFill>
                <a:latin typeface="Avenir Book"/>
                <a:cs typeface="Avenir Book"/>
              </a:rPr>
              <a:t>“We are Jews by nature, and not sinners from among the Gentiles;</a:t>
            </a:r>
            <a:r>
              <a:rPr lang="en-US" sz="2100" baseline="30000" dirty="0">
                <a:solidFill>
                  <a:srgbClr val="FAC090"/>
                </a:solidFill>
                <a:latin typeface="Avenir Book"/>
                <a:cs typeface="Avenir Book"/>
              </a:rPr>
              <a:t>16</a:t>
            </a:r>
            <a:r>
              <a:rPr lang="en-US" sz="2100" dirty="0">
                <a:solidFill>
                  <a:srgbClr val="FAC090"/>
                </a:solidFill>
                <a:latin typeface="Avenir Book"/>
                <a:cs typeface="Avenir Book"/>
              </a:rPr>
              <a:t> nevertheless knowing that a man is not justified by the works of the Law but through faith in Christ Jesus, even we have believed in Christ Jesus, that we may be justified by faith in Christ, and not by the works of the Law; since by the works of the Law shall no flesh be justified.</a:t>
            </a:r>
            <a:r>
              <a:rPr lang="en-US" sz="2100" baseline="30000" dirty="0">
                <a:solidFill>
                  <a:srgbClr val="FAC090"/>
                </a:solidFill>
                <a:latin typeface="Avenir Book"/>
                <a:cs typeface="Avenir Book"/>
              </a:rPr>
              <a:t>17</a:t>
            </a:r>
            <a:r>
              <a:rPr lang="en-US" sz="2100" dirty="0">
                <a:solidFill>
                  <a:srgbClr val="FAC090"/>
                </a:solidFill>
                <a:latin typeface="Avenir Book"/>
                <a:cs typeface="Avenir Book"/>
              </a:rPr>
              <a:t> “But if, while seeking to be justified in Christ, we ourselves have also been found sinners, is Christ then a minister of sin? May it never be!</a:t>
            </a:r>
            <a:r>
              <a:rPr lang="en-US" sz="2100" baseline="30000" dirty="0">
                <a:solidFill>
                  <a:srgbClr val="FAC090"/>
                </a:solidFill>
                <a:latin typeface="Avenir Book"/>
                <a:cs typeface="Avenir Book"/>
              </a:rPr>
              <a:t>18</a:t>
            </a:r>
            <a:r>
              <a:rPr lang="en-US" sz="2100" dirty="0">
                <a:solidFill>
                  <a:srgbClr val="FAC090"/>
                </a:solidFill>
                <a:latin typeface="Avenir Book"/>
                <a:cs typeface="Avenir Book"/>
              </a:rPr>
              <a:t> “For if I rebuild what I have once destroyed, I prove myself to be a transgressor.</a:t>
            </a:r>
            <a:r>
              <a:rPr lang="en-US" sz="2100" baseline="30000" dirty="0">
                <a:solidFill>
                  <a:srgbClr val="FAC090"/>
                </a:solidFill>
                <a:latin typeface="Avenir Book"/>
                <a:cs typeface="Avenir Book"/>
              </a:rPr>
              <a:t>19</a:t>
            </a:r>
            <a:r>
              <a:rPr lang="en-US" sz="2100" dirty="0">
                <a:solidFill>
                  <a:srgbClr val="FAC090"/>
                </a:solidFill>
                <a:latin typeface="Avenir Book"/>
                <a:cs typeface="Avenir Book"/>
              </a:rPr>
              <a:t> “For through the Law I died to the Law, that I might live to God.</a:t>
            </a:r>
            <a:r>
              <a:rPr lang="en-US" sz="2100" baseline="30000" dirty="0">
                <a:solidFill>
                  <a:srgbClr val="FAC090"/>
                </a:solidFill>
                <a:effectLst>
                  <a:glow rad="101600">
                    <a:schemeClr val="accent6">
                      <a:satMod val="175000"/>
                      <a:alpha val="40000"/>
                    </a:schemeClr>
                  </a:glow>
                </a:effectLst>
                <a:latin typeface="Avenir Book"/>
                <a:cs typeface="Avenir Book"/>
              </a:rPr>
              <a:t>20</a:t>
            </a:r>
            <a:r>
              <a:rPr lang="en-US" sz="2100" dirty="0">
                <a:solidFill>
                  <a:srgbClr val="FAC090"/>
                </a:solidFill>
                <a:effectLst>
                  <a:glow rad="101600">
                    <a:schemeClr val="accent6">
                      <a:satMod val="175000"/>
                      <a:alpha val="40000"/>
                    </a:schemeClr>
                  </a:glow>
                </a:effectLst>
                <a:latin typeface="Avenir Book"/>
                <a:cs typeface="Avenir Book"/>
              </a:rPr>
              <a:t> “I have been crucified with Christ; and it is no longer I who live, but Christ lives in me; and the life which I now live in the flesh I live by faith in the Son of God, who loved me, and delivered Himself up for me.</a:t>
            </a:r>
            <a:r>
              <a:rPr lang="en-US" sz="2100" baseline="30000" dirty="0">
                <a:solidFill>
                  <a:srgbClr val="FAC090"/>
                </a:solidFill>
                <a:latin typeface="Avenir Book"/>
                <a:cs typeface="Avenir Book"/>
              </a:rPr>
              <a:t>21</a:t>
            </a:r>
            <a:r>
              <a:rPr lang="en-US" sz="2100" dirty="0">
                <a:solidFill>
                  <a:srgbClr val="FAC090"/>
                </a:solidFill>
                <a:latin typeface="Avenir Book"/>
                <a:cs typeface="Avenir Book"/>
              </a:rPr>
              <a:t> “I do not nullify the grace of God; for if righteousness comes through the Law, then Christ died needlessly.” </a:t>
            </a:r>
          </a:p>
        </p:txBody>
      </p:sp>
      <p:sp>
        <p:nvSpPr>
          <p:cNvPr id="5" name="TextBox 4"/>
          <p:cNvSpPr txBox="1"/>
          <p:nvPr/>
        </p:nvSpPr>
        <p:spPr>
          <a:xfrm>
            <a:off x="352778" y="1481770"/>
            <a:ext cx="8438444" cy="2954655"/>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Jesus </a:t>
            </a:r>
            <a:r>
              <a:rPr lang="en-US" sz="2400" dirty="0">
                <a:solidFill>
                  <a:schemeClr val="bg1"/>
                </a:solidFill>
                <a:latin typeface="Avenir Book"/>
                <a:cs typeface="Avenir Book"/>
              </a:rPr>
              <a:t>answered and said to him, “If anyone loves Me, he will keep My word; and My Father will love him, and We will come to him, and make Our abode with him</a:t>
            </a:r>
            <a:r>
              <a:rPr lang="en-US" sz="2400" dirty="0" smtClean="0">
                <a:solidFill>
                  <a:schemeClr val="bg1"/>
                </a:solidFill>
                <a:latin typeface="Avenir Book"/>
                <a:cs typeface="Avenir Book"/>
              </a:rPr>
              <a:t>. He </a:t>
            </a:r>
            <a:r>
              <a:rPr lang="en-US" sz="2400" dirty="0">
                <a:solidFill>
                  <a:schemeClr val="bg1"/>
                </a:solidFill>
                <a:latin typeface="Avenir Book"/>
                <a:cs typeface="Avenir Book"/>
              </a:rPr>
              <a:t>who does not love Me does not keep My words; and the word which you hear is not Mine, but the Father’s who sent Me</a:t>
            </a:r>
            <a:r>
              <a:rPr lang="en-US" sz="2400" dirty="0" smtClean="0">
                <a:solidFill>
                  <a:schemeClr val="bg1"/>
                </a:solidFill>
                <a:latin typeface="Avenir Book"/>
                <a:cs typeface="Avenir Book"/>
              </a:rPr>
              <a:t>.”</a:t>
            </a:r>
            <a:endParaRPr lang="en-US" dirty="0" smtClean="0">
              <a:solidFill>
                <a:schemeClr val="bg1"/>
              </a:solidFill>
              <a:latin typeface="Avenir Book"/>
              <a:cs typeface="Avenir Book"/>
            </a:endParaRPr>
          </a:p>
          <a:p>
            <a:pPr algn="r"/>
            <a:r>
              <a:rPr lang="en-US" dirty="0" smtClean="0">
                <a:solidFill>
                  <a:schemeClr val="bg1"/>
                </a:solidFill>
                <a:latin typeface="Avenir Book"/>
                <a:cs typeface="Avenir Book"/>
              </a:rPr>
              <a:t>John 14:23-</a:t>
            </a:r>
            <a:r>
              <a:rPr lang="en-US" dirty="0" smtClean="0">
                <a:solidFill>
                  <a:schemeClr val="bg1"/>
                </a:solidFill>
                <a:latin typeface="Avenir Book"/>
                <a:cs typeface="Avenir Book"/>
              </a:rPr>
              <a:t>24</a:t>
            </a:r>
          </a:p>
        </p:txBody>
      </p:sp>
    </p:spTree>
    <p:extLst>
      <p:ext uri="{BB962C8B-B14F-4D97-AF65-F5344CB8AC3E}">
        <p14:creationId xmlns:p14="http://schemas.microsoft.com/office/powerpoint/2010/main" val="3911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2297</TotalTime>
  <Words>3405</Words>
  <Application>Microsoft Macintosh PowerPoint</Application>
  <PresentationFormat>On-screen Show (4:3)</PresentationFormat>
  <Paragraphs>66</Paragraphs>
  <Slides>19</Slides>
  <Notes>0</Notes>
  <HiddenSlides>2</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Harrington</dc:creator>
  <cp:lastModifiedBy>Rick Harrington</cp:lastModifiedBy>
  <cp:revision>109</cp:revision>
  <dcterms:created xsi:type="dcterms:W3CDTF">2015-04-28T09:11:35Z</dcterms:created>
  <dcterms:modified xsi:type="dcterms:W3CDTF">2015-07-08T19:08:08Z</dcterms:modified>
</cp:coreProperties>
</file>