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7" r:id="rId2"/>
    <p:sldId id="260" r:id="rId3"/>
    <p:sldId id="327" r:id="rId4"/>
    <p:sldId id="337" r:id="rId5"/>
    <p:sldId id="340" r:id="rId6"/>
    <p:sldId id="341" r:id="rId7"/>
    <p:sldId id="353" r:id="rId8"/>
    <p:sldId id="343" r:id="rId9"/>
    <p:sldId id="352" r:id="rId10"/>
    <p:sldId id="344" r:id="rId11"/>
    <p:sldId id="345" r:id="rId12"/>
    <p:sldId id="347" r:id="rId13"/>
    <p:sldId id="348" r:id="rId14"/>
    <p:sldId id="349" r:id="rId15"/>
    <p:sldId id="350" r:id="rId16"/>
    <p:sldId id="351" r:id="rId17"/>
    <p:sldId id="324" r:id="rId18"/>
    <p:sldId id="342"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C090"/>
    <a:srgbClr val="BA8C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0" d="100"/>
          <a:sy n="100" d="100"/>
        </p:scale>
        <p:origin x="-2424" y="-33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9D1E39-2BE4-474D-98ED-B08095429CC1}" type="datetimeFigureOut">
              <a:rPr lang="en-US" smtClean="0"/>
              <a:t>7/1/15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F1396B-8BC0-8149-BF7A-99B7903E2DAD}" type="slidenum">
              <a:rPr lang="en-US" smtClean="0"/>
              <a:t>‹#›</a:t>
            </a:fld>
            <a:endParaRPr lang="en-US"/>
          </a:p>
        </p:txBody>
      </p:sp>
    </p:spTree>
    <p:extLst>
      <p:ext uri="{BB962C8B-B14F-4D97-AF65-F5344CB8AC3E}">
        <p14:creationId xmlns:p14="http://schemas.microsoft.com/office/powerpoint/2010/main" val="6889849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2AAE44-4CFF-1446-B950-80EE38EB88A1}" type="datetimeFigureOut">
              <a:rPr lang="en-US" smtClean="0"/>
              <a:t>7/1/15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2347532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2AAE44-4CFF-1446-B950-80EE38EB88A1}" type="datetimeFigureOut">
              <a:rPr lang="en-US" smtClean="0"/>
              <a:t>7/1/15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140589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2AAE44-4CFF-1446-B950-80EE38EB88A1}" type="datetimeFigureOut">
              <a:rPr lang="en-US" smtClean="0"/>
              <a:t>7/1/15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456352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2AAE44-4CFF-1446-B950-80EE38EB88A1}" type="datetimeFigureOut">
              <a:rPr lang="en-US" smtClean="0"/>
              <a:t>7/1/15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167133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2AAE44-4CFF-1446-B950-80EE38EB88A1}" type="datetimeFigureOut">
              <a:rPr lang="en-US" smtClean="0"/>
              <a:t>7/1/15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2159569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2AAE44-4CFF-1446-B950-80EE38EB88A1}" type="datetimeFigureOut">
              <a:rPr lang="en-US" smtClean="0"/>
              <a:t>7/1/15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1606176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2AAE44-4CFF-1446-B950-80EE38EB88A1}" type="datetimeFigureOut">
              <a:rPr lang="en-US" smtClean="0"/>
              <a:t>7/1/15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3317488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D2AAE44-4CFF-1446-B950-80EE38EB88A1}" type="datetimeFigureOut">
              <a:rPr lang="en-US" smtClean="0"/>
              <a:t>7/1/15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667596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2AAE44-4CFF-1446-B950-80EE38EB88A1}" type="datetimeFigureOut">
              <a:rPr lang="en-US" smtClean="0"/>
              <a:t>7/1/15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2179384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2AAE44-4CFF-1446-B950-80EE38EB88A1}" type="datetimeFigureOut">
              <a:rPr lang="en-US" smtClean="0"/>
              <a:t>7/1/15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2152549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2AAE44-4CFF-1446-B950-80EE38EB88A1}" type="datetimeFigureOut">
              <a:rPr lang="en-US" smtClean="0"/>
              <a:t>7/1/15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6960398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2AAE44-4CFF-1446-B950-80EE38EB88A1}" type="datetimeFigureOut">
              <a:rPr lang="en-US" smtClean="0"/>
              <a:t>7/1/15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8056FF-8515-E04D-B87E-10EA13926C12}" type="slidenum">
              <a:rPr lang="en-US" smtClean="0"/>
              <a:t>‹#›</a:t>
            </a:fld>
            <a:endParaRPr lang="en-US"/>
          </a:p>
        </p:txBody>
      </p:sp>
    </p:spTree>
    <p:extLst>
      <p:ext uri="{BB962C8B-B14F-4D97-AF65-F5344CB8AC3E}">
        <p14:creationId xmlns:p14="http://schemas.microsoft.com/office/powerpoint/2010/main" val="1211266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1971698" y="3934180"/>
            <a:ext cx="5200605" cy="584776"/>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lack"/>
                <a:cs typeface="Avenir Black"/>
              </a:rPr>
              <a:t>Chapter 2:11-21</a:t>
            </a:r>
          </a:p>
        </p:txBody>
      </p:sp>
    </p:spTree>
    <p:extLst>
      <p:ext uri="{BB962C8B-B14F-4D97-AF65-F5344CB8AC3E}">
        <p14:creationId xmlns:p14="http://schemas.microsoft.com/office/powerpoint/2010/main" val="16347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2:15-21</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5032147"/>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100" baseline="30000" dirty="0" smtClean="0">
                <a:solidFill>
                  <a:srgbClr val="FAC090"/>
                </a:solidFill>
                <a:effectLst>
                  <a:glow rad="101600">
                    <a:schemeClr val="accent6">
                      <a:satMod val="175000"/>
                      <a:alpha val="40000"/>
                    </a:schemeClr>
                  </a:glow>
                </a:effectLst>
                <a:latin typeface="Avenir Book"/>
                <a:cs typeface="Avenir Book"/>
              </a:rPr>
              <a:t>15</a:t>
            </a:r>
            <a:r>
              <a:rPr lang="en-US" sz="2100" dirty="0" smtClean="0">
                <a:solidFill>
                  <a:srgbClr val="FAC090"/>
                </a:solidFill>
                <a:effectLst>
                  <a:glow rad="101600">
                    <a:schemeClr val="accent6">
                      <a:satMod val="175000"/>
                      <a:alpha val="40000"/>
                    </a:schemeClr>
                  </a:glow>
                </a:effectLst>
                <a:latin typeface="Avenir Book"/>
                <a:cs typeface="Avenir Book"/>
              </a:rPr>
              <a:t> </a:t>
            </a:r>
            <a:r>
              <a:rPr lang="en-US" sz="2100" dirty="0">
                <a:solidFill>
                  <a:srgbClr val="FAC090"/>
                </a:solidFill>
                <a:effectLst>
                  <a:glow rad="101600">
                    <a:schemeClr val="accent6">
                      <a:satMod val="175000"/>
                      <a:alpha val="40000"/>
                    </a:schemeClr>
                  </a:glow>
                </a:effectLst>
                <a:latin typeface="Avenir Book"/>
                <a:cs typeface="Avenir Book"/>
              </a:rPr>
              <a:t>“We are Jews by nature, and not sinners from among the Gentiles;</a:t>
            </a:r>
            <a:r>
              <a:rPr lang="en-US" sz="2100" baseline="30000" dirty="0">
                <a:solidFill>
                  <a:srgbClr val="FAC090"/>
                </a:solidFill>
                <a:latin typeface="Avenir Book"/>
                <a:cs typeface="Avenir Book"/>
              </a:rPr>
              <a:t>16</a:t>
            </a:r>
            <a:r>
              <a:rPr lang="en-US" sz="2100" dirty="0">
                <a:solidFill>
                  <a:srgbClr val="FAC090"/>
                </a:solidFill>
                <a:latin typeface="Avenir Book"/>
                <a:cs typeface="Avenir Book"/>
              </a:rPr>
              <a:t> nevertheless knowing that a man is not justified by the works of the Law but through faith in Christ Jesus, even we have believed in Christ Jesus, that we may be justified by faith in Christ, and not by the works of the Law; since by the works of the Law shall no flesh be justified.</a:t>
            </a:r>
            <a:r>
              <a:rPr lang="en-US" sz="2100" baseline="30000" dirty="0">
                <a:solidFill>
                  <a:srgbClr val="FAC090"/>
                </a:solidFill>
                <a:latin typeface="Avenir Book"/>
                <a:cs typeface="Avenir Book"/>
              </a:rPr>
              <a:t>17</a:t>
            </a:r>
            <a:r>
              <a:rPr lang="en-US" sz="2100" dirty="0">
                <a:solidFill>
                  <a:srgbClr val="FAC090"/>
                </a:solidFill>
                <a:latin typeface="Avenir Book"/>
                <a:cs typeface="Avenir Book"/>
              </a:rPr>
              <a:t> “But if, while seeking to be justified in Christ, we ourselves have also been found sinners, is Christ then a minister of sin? May it never be!</a:t>
            </a:r>
            <a:r>
              <a:rPr lang="en-US" sz="2100" baseline="30000" dirty="0">
                <a:solidFill>
                  <a:srgbClr val="FAC090"/>
                </a:solidFill>
                <a:latin typeface="Avenir Book"/>
                <a:cs typeface="Avenir Book"/>
              </a:rPr>
              <a:t>18</a:t>
            </a:r>
            <a:r>
              <a:rPr lang="en-US" sz="2100" dirty="0">
                <a:solidFill>
                  <a:srgbClr val="FAC090"/>
                </a:solidFill>
                <a:latin typeface="Avenir Book"/>
                <a:cs typeface="Avenir Book"/>
              </a:rPr>
              <a:t> “For if I rebuild what I have once destroyed, I prove myself to be a transgressor.</a:t>
            </a:r>
            <a:r>
              <a:rPr lang="en-US" sz="2100" baseline="30000" dirty="0">
                <a:solidFill>
                  <a:srgbClr val="FAC090"/>
                </a:solidFill>
                <a:latin typeface="Avenir Book"/>
                <a:cs typeface="Avenir Book"/>
              </a:rPr>
              <a:t>19</a:t>
            </a:r>
            <a:r>
              <a:rPr lang="en-US" sz="2100" dirty="0">
                <a:solidFill>
                  <a:srgbClr val="FAC090"/>
                </a:solidFill>
                <a:latin typeface="Avenir Book"/>
                <a:cs typeface="Avenir Book"/>
              </a:rPr>
              <a:t> “For through the Law I died to the Law, that I might live to God.</a:t>
            </a:r>
            <a:r>
              <a:rPr lang="en-US" sz="2100" baseline="30000" dirty="0">
                <a:solidFill>
                  <a:srgbClr val="FAC090"/>
                </a:solidFill>
                <a:latin typeface="Avenir Book"/>
                <a:cs typeface="Avenir Book"/>
              </a:rPr>
              <a:t>20</a:t>
            </a:r>
            <a:r>
              <a:rPr lang="en-US" sz="2100" dirty="0">
                <a:solidFill>
                  <a:srgbClr val="FAC090"/>
                </a:solidFill>
                <a:latin typeface="Avenir Book"/>
                <a:cs typeface="Avenir Book"/>
              </a:rPr>
              <a:t> “I have been crucified with Christ; and it is no longer I who live, but Christ lives in me; and the life which I now live in the flesh I live by faith in the Son of God, who loved me, and delivered Himself up for me.</a:t>
            </a:r>
            <a:r>
              <a:rPr lang="en-US" sz="2100" baseline="30000" dirty="0">
                <a:solidFill>
                  <a:srgbClr val="FAC090"/>
                </a:solidFill>
                <a:latin typeface="Avenir Book"/>
                <a:cs typeface="Avenir Book"/>
              </a:rPr>
              <a:t>21</a:t>
            </a:r>
            <a:r>
              <a:rPr lang="en-US" sz="2100" dirty="0">
                <a:solidFill>
                  <a:srgbClr val="FAC090"/>
                </a:solidFill>
                <a:latin typeface="Avenir Book"/>
                <a:cs typeface="Avenir Book"/>
              </a:rPr>
              <a:t> “I do not nullify the grace of God; for if righteousness comes through the Law, then Christ died needlessly.” </a:t>
            </a:r>
          </a:p>
        </p:txBody>
      </p:sp>
      <p:sp>
        <p:nvSpPr>
          <p:cNvPr id="5" name="TextBox 4"/>
          <p:cNvSpPr txBox="1"/>
          <p:nvPr/>
        </p:nvSpPr>
        <p:spPr>
          <a:xfrm>
            <a:off x="352778" y="2332670"/>
            <a:ext cx="8438444" cy="3600986"/>
          </a:xfrm>
          <a:prstGeom prst="rect">
            <a:avLst/>
          </a:prstGeom>
          <a:solidFill>
            <a:schemeClr val="tx1"/>
          </a:solidFill>
          <a:ln w="38100">
            <a:solidFill>
              <a:srgbClr val="FAC090"/>
            </a:solidFill>
          </a:ln>
          <a:effectLst>
            <a:outerShdw blurRad="50800" dist="38100" dir="5400000" sx="101000" sy="101000" algn="t" rotWithShape="0">
              <a:schemeClr val="tx1">
                <a:lumMod val="85000"/>
                <a:lumOff val="15000"/>
              </a:schemeClr>
            </a:outerShdw>
          </a:effectLst>
          <a:scene3d>
            <a:camera prst="orthographicFront"/>
            <a:lightRig rig="threePt" dir="t"/>
          </a:scene3d>
          <a:sp3d>
            <a:bevelT prst="relaxedInset"/>
          </a:sp3d>
        </p:spPr>
        <p:txBody>
          <a:bodyPr wrap="square" lIns="274320" tIns="228600" rIns="274320" bIns="228600" rtlCol="0">
            <a:spAutoFit/>
            <a:sp3d extrusionH="57150">
              <a:bevelT w="38100" h="38100" prst="convex"/>
            </a:sp3d>
          </a:bodyPr>
          <a:lstStyle/>
          <a:p>
            <a:r>
              <a:rPr lang="en-US" sz="2400" dirty="0" smtClean="0">
                <a:solidFill>
                  <a:schemeClr val="bg1"/>
                </a:solidFill>
                <a:latin typeface="Avenir Book"/>
                <a:cs typeface="Avenir Book"/>
              </a:rPr>
              <a:t>But </a:t>
            </a:r>
            <a:r>
              <a:rPr lang="en-US" sz="2400" dirty="0">
                <a:solidFill>
                  <a:schemeClr val="bg1"/>
                </a:solidFill>
                <a:latin typeface="Avenir Book"/>
                <a:cs typeface="Avenir Book"/>
              </a:rPr>
              <a:t>if you bear the name “Jew,” and rely upon the Law, and boast in God</a:t>
            </a:r>
            <a:r>
              <a:rPr lang="en-US" sz="2400" dirty="0" smtClean="0">
                <a:solidFill>
                  <a:schemeClr val="bg1"/>
                </a:solidFill>
                <a:latin typeface="Avenir Book"/>
                <a:cs typeface="Avenir Book"/>
              </a:rPr>
              <a:t>, </a:t>
            </a:r>
            <a:r>
              <a:rPr lang="en-US" sz="2400" dirty="0">
                <a:solidFill>
                  <a:schemeClr val="bg1"/>
                </a:solidFill>
                <a:latin typeface="Avenir Book"/>
                <a:cs typeface="Avenir Book"/>
              </a:rPr>
              <a:t>and know His will, and approve the things that are essential, being instructed out of the Law</a:t>
            </a:r>
            <a:r>
              <a:rPr lang="en-US" sz="2400" dirty="0" smtClean="0">
                <a:solidFill>
                  <a:schemeClr val="bg1"/>
                </a:solidFill>
                <a:latin typeface="Avenir Book"/>
                <a:cs typeface="Avenir Book"/>
              </a:rPr>
              <a:t>, </a:t>
            </a:r>
            <a:r>
              <a:rPr lang="en-US" sz="2400" dirty="0">
                <a:solidFill>
                  <a:schemeClr val="bg1"/>
                </a:solidFill>
                <a:latin typeface="Avenir Book"/>
                <a:cs typeface="Avenir Book"/>
              </a:rPr>
              <a:t>and are confident that you yourself are a guide to the blind, a light to those who are in darkness</a:t>
            </a:r>
            <a:r>
              <a:rPr lang="en-US" sz="2400" dirty="0" smtClean="0">
                <a:solidFill>
                  <a:schemeClr val="bg1"/>
                </a:solidFill>
                <a:latin typeface="Avenir Book"/>
                <a:cs typeface="Avenir Book"/>
              </a:rPr>
              <a:t>, </a:t>
            </a:r>
            <a:r>
              <a:rPr lang="en-US" sz="2400" dirty="0">
                <a:solidFill>
                  <a:schemeClr val="bg1"/>
                </a:solidFill>
                <a:latin typeface="Avenir Book"/>
                <a:cs typeface="Avenir Book"/>
              </a:rPr>
              <a:t>a corrector of the foolish, a teacher of the immature, having in the Law the embodiment of knowledge and of the truth, </a:t>
            </a:r>
          </a:p>
          <a:p>
            <a:pPr algn="r"/>
            <a:endParaRPr lang="en-US" dirty="0" smtClean="0">
              <a:solidFill>
                <a:schemeClr val="bg1"/>
              </a:solidFill>
              <a:latin typeface="Avenir Book"/>
              <a:cs typeface="Avenir Book"/>
            </a:endParaRPr>
          </a:p>
          <a:p>
            <a:pPr algn="r"/>
            <a:r>
              <a:rPr lang="en-US" dirty="0" smtClean="0">
                <a:solidFill>
                  <a:schemeClr val="bg1"/>
                </a:solidFill>
                <a:latin typeface="Avenir Book"/>
                <a:cs typeface="Avenir Book"/>
              </a:rPr>
              <a:t>Romans 2:17-20</a:t>
            </a:r>
            <a:endParaRPr lang="en-US" dirty="0">
              <a:solidFill>
                <a:schemeClr val="bg1"/>
              </a:solidFill>
              <a:latin typeface="Avenir Book"/>
              <a:cs typeface="Avenir Book"/>
            </a:endParaRPr>
          </a:p>
        </p:txBody>
      </p:sp>
    </p:spTree>
    <p:extLst>
      <p:ext uri="{BB962C8B-B14F-4D97-AF65-F5344CB8AC3E}">
        <p14:creationId xmlns:p14="http://schemas.microsoft.com/office/powerpoint/2010/main" val="304497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1000"/>
                                        <p:tgtEl>
                                          <p:spTgt spid="5"/>
                                        </p:tgtEl>
                                      </p:cBhvr>
                                    </p:animEffect>
                                    <p:set>
                                      <p:cBhvr>
                                        <p:cTn id="12"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2:15-21</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5032147"/>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100" baseline="30000" dirty="0" smtClean="0">
                <a:solidFill>
                  <a:srgbClr val="FAC090"/>
                </a:solidFill>
                <a:latin typeface="Avenir Book"/>
                <a:cs typeface="Avenir Book"/>
              </a:rPr>
              <a:t>15</a:t>
            </a:r>
            <a:r>
              <a:rPr lang="en-US" sz="2100" dirty="0" smtClean="0">
                <a:solidFill>
                  <a:srgbClr val="FAC090"/>
                </a:solidFill>
                <a:latin typeface="Avenir Book"/>
                <a:cs typeface="Avenir Book"/>
              </a:rPr>
              <a:t> </a:t>
            </a:r>
            <a:r>
              <a:rPr lang="en-US" sz="2100" dirty="0">
                <a:solidFill>
                  <a:srgbClr val="FAC090"/>
                </a:solidFill>
                <a:latin typeface="Avenir Book"/>
                <a:cs typeface="Avenir Book"/>
              </a:rPr>
              <a:t>“We are Jews by nature, and not sinners from among the Gentiles;</a:t>
            </a:r>
            <a:r>
              <a:rPr lang="en-US" sz="2100" baseline="30000" dirty="0">
                <a:solidFill>
                  <a:srgbClr val="FAC090"/>
                </a:solidFill>
                <a:effectLst>
                  <a:glow rad="101600">
                    <a:schemeClr val="accent6">
                      <a:satMod val="175000"/>
                      <a:alpha val="40000"/>
                    </a:schemeClr>
                  </a:glow>
                </a:effectLst>
                <a:latin typeface="Avenir Book"/>
                <a:cs typeface="Avenir Book"/>
              </a:rPr>
              <a:t>16</a:t>
            </a:r>
            <a:r>
              <a:rPr lang="en-US" sz="2100" dirty="0">
                <a:solidFill>
                  <a:srgbClr val="FAC090"/>
                </a:solidFill>
                <a:effectLst>
                  <a:glow rad="101600">
                    <a:schemeClr val="accent6">
                      <a:satMod val="175000"/>
                      <a:alpha val="40000"/>
                    </a:schemeClr>
                  </a:glow>
                </a:effectLst>
                <a:latin typeface="Avenir Book"/>
                <a:cs typeface="Avenir Book"/>
              </a:rPr>
              <a:t> nevertheless knowing that a man is not justified by the works of the Law but through faith in Christ Jesus, even we have believed in Christ Jesus, that we may be justified by faith in Christ, and not by the works of the Law; since by the works of the Law shall no flesh be justified.</a:t>
            </a:r>
            <a:r>
              <a:rPr lang="en-US" sz="2100" baseline="30000" dirty="0">
                <a:solidFill>
                  <a:srgbClr val="FAC090"/>
                </a:solidFill>
                <a:latin typeface="Avenir Book"/>
                <a:cs typeface="Avenir Book"/>
              </a:rPr>
              <a:t>17</a:t>
            </a:r>
            <a:r>
              <a:rPr lang="en-US" sz="2100" dirty="0">
                <a:solidFill>
                  <a:srgbClr val="FAC090"/>
                </a:solidFill>
                <a:latin typeface="Avenir Book"/>
                <a:cs typeface="Avenir Book"/>
              </a:rPr>
              <a:t> “But if, while seeking to be justified in Christ, we ourselves have also been found sinners, is Christ then a minister of sin? May it never be!</a:t>
            </a:r>
            <a:r>
              <a:rPr lang="en-US" sz="2100" baseline="30000" dirty="0">
                <a:solidFill>
                  <a:srgbClr val="FAC090"/>
                </a:solidFill>
                <a:latin typeface="Avenir Book"/>
                <a:cs typeface="Avenir Book"/>
              </a:rPr>
              <a:t>18</a:t>
            </a:r>
            <a:r>
              <a:rPr lang="en-US" sz="2100" dirty="0">
                <a:solidFill>
                  <a:srgbClr val="FAC090"/>
                </a:solidFill>
                <a:latin typeface="Avenir Book"/>
                <a:cs typeface="Avenir Book"/>
              </a:rPr>
              <a:t> “For if I rebuild what I have once destroyed, I prove myself to be a transgressor.</a:t>
            </a:r>
            <a:r>
              <a:rPr lang="en-US" sz="2100" baseline="30000" dirty="0">
                <a:solidFill>
                  <a:srgbClr val="FAC090"/>
                </a:solidFill>
                <a:latin typeface="Avenir Book"/>
                <a:cs typeface="Avenir Book"/>
              </a:rPr>
              <a:t>19</a:t>
            </a:r>
            <a:r>
              <a:rPr lang="en-US" sz="2100" dirty="0">
                <a:solidFill>
                  <a:srgbClr val="FAC090"/>
                </a:solidFill>
                <a:latin typeface="Avenir Book"/>
                <a:cs typeface="Avenir Book"/>
              </a:rPr>
              <a:t> “For through the Law I died to the Law, that I might live to God.</a:t>
            </a:r>
            <a:r>
              <a:rPr lang="en-US" sz="2100" baseline="30000" dirty="0">
                <a:solidFill>
                  <a:srgbClr val="FAC090"/>
                </a:solidFill>
                <a:latin typeface="Avenir Book"/>
                <a:cs typeface="Avenir Book"/>
              </a:rPr>
              <a:t>20</a:t>
            </a:r>
            <a:r>
              <a:rPr lang="en-US" sz="2100" dirty="0">
                <a:solidFill>
                  <a:srgbClr val="FAC090"/>
                </a:solidFill>
                <a:latin typeface="Avenir Book"/>
                <a:cs typeface="Avenir Book"/>
              </a:rPr>
              <a:t> “I have been crucified with Christ; and it is no longer I who live, but Christ lives in me; and the life which I now live in the flesh I live by faith in the Son of God, who loved me, and delivered Himself up for me.</a:t>
            </a:r>
            <a:r>
              <a:rPr lang="en-US" sz="2100" baseline="30000" dirty="0">
                <a:solidFill>
                  <a:srgbClr val="FAC090"/>
                </a:solidFill>
                <a:latin typeface="Avenir Book"/>
                <a:cs typeface="Avenir Book"/>
              </a:rPr>
              <a:t>21</a:t>
            </a:r>
            <a:r>
              <a:rPr lang="en-US" sz="2100" dirty="0">
                <a:solidFill>
                  <a:srgbClr val="FAC090"/>
                </a:solidFill>
                <a:latin typeface="Avenir Book"/>
                <a:cs typeface="Avenir Book"/>
              </a:rPr>
              <a:t> “I do not nullify the grace of God; for if righteousness comes through the Law, then Christ died needlessly.” </a:t>
            </a:r>
          </a:p>
        </p:txBody>
      </p:sp>
      <p:sp>
        <p:nvSpPr>
          <p:cNvPr id="5" name="TextBox 4"/>
          <p:cNvSpPr txBox="1"/>
          <p:nvPr/>
        </p:nvSpPr>
        <p:spPr>
          <a:xfrm>
            <a:off x="352778" y="2993070"/>
            <a:ext cx="8438444" cy="3323987"/>
          </a:xfrm>
          <a:prstGeom prst="rect">
            <a:avLst/>
          </a:prstGeom>
          <a:solidFill>
            <a:schemeClr val="tx1"/>
          </a:solidFill>
          <a:ln w="38100">
            <a:solidFill>
              <a:srgbClr val="FAC090"/>
            </a:solidFill>
          </a:ln>
          <a:effectLst>
            <a:outerShdw blurRad="50800" dist="38100" dir="5400000" sx="101000" sy="101000" algn="t" rotWithShape="0">
              <a:schemeClr val="tx1">
                <a:lumMod val="85000"/>
                <a:lumOff val="15000"/>
              </a:schemeClr>
            </a:outerShdw>
          </a:effectLst>
          <a:scene3d>
            <a:camera prst="orthographicFront"/>
            <a:lightRig rig="threePt" dir="t"/>
          </a:scene3d>
          <a:sp3d>
            <a:bevelT prst="relaxedInset"/>
          </a:sp3d>
        </p:spPr>
        <p:txBody>
          <a:bodyPr wrap="square" lIns="274320" tIns="228600" rIns="274320" bIns="228600" rtlCol="0">
            <a:spAutoFit/>
            <a:sp3d extrusionH="57150">
              <a:bevelT w="38100" h="38100" prst="convex"/>
            </a:sp3d>
          </a:bodyPr>
          <a:lstStyle/>
          <a:p>
            <a:r>
              <a:rPr lang="en-US" sz="2400" dirty="0" smtClean="0">
                <a:solidFill>
                  <a:schemeClr val="bg1"/>
                </a:solidFill>
                <a:latin typeface="Avenir Book"/>
                <a:cs typeface="Avenir Book"/>
              </a:rPr>
              <a:t>“</a:t>
            </a:r>
            <a:r>
              <a:rPr lang="en-US" sz="2400" dirty="0">
                <a:solidFill>
                  <a:schemeClr val="bg1"/>
                </a:solidFill>
                <a:latin typeface="Avenir Book"/>
                <a:cs typeface="Avenir Book"/>
              </a:rPr>
              <a:t>Men of Israel, listen to these words: Jesus the Nazarene, a man attested to you by God with miracles and wonders and signs which God performed through Him in your midst, just as you yourselves </a:t>
            </a:r>
            <a:r>
              <a:rPr lang="en-US" sz="2400" dirty="0" smtClean="0">
                <a:solidFill>
                  <a:schemeClr val="bg1"/>
                </a:solidFill>
                <a:latin typeface="Avenir Book"/>
                <a:cs typeface="Avenir Book"/>
              </a:rPr>
              <a:t>know—this </a:t>
            </a:r>
            <a:r>
              <a:rPr lang="en-US" sz="2400" dirty="0">
                <a:solidFill>
                  <a:schemeClr val="bg1"/>
                </a:solidFill>
                <a:latin typeface="Avenir Book"/>
                <a:cs typeface="Avenir Book"/>
              </a:rPr>
              <a:t>Man, delivered up by the predetermined plan and foreknowledge of God, </a:t>
            </a:r>
            <a:r>
              <a:rPr lang="en-US" sz="2400" dirty="0">
                <a:solidFill>
                  <a:srgbClr val="FFFF00"/>
                </a:solidFill>
                <a:latin typeface="Avenir Book"/>
                <a:cs typeface="Avenir Book"/>
              </a:rPr>
              <a:t>you nailed to a cross by the hands of godless men and put Him to death</a:t>
            </a:r>
            <a:r>
              <a:rPr lang="en-US" sz="2400" dirty="0" smtClean="0">
                <a:solidFill>
                  <a:srgbClr val="FFFF00"/>
                </a:solidFill>
                <a:latin typeface="Avenir Book"/>
                <a:cs typeface="Avenir Book"/>
              </a:rPr>
              <a:t>.”</a:t>
            </a:r>
            <a:endParaRPr lang="en-US" dirty="0" smtClean="0">
              <a:solidFill>
                <a:schemeClr val="bg1"/>
              </a:solidFill>
              <a:latin typeface="Avenir Book"/>
              <a:cs typeface="Avenir Book"/>
            </a:endParaRPr>
          </a:p>
          <a:p>
            <a:pPr algn="r"/>
            <a:r>
              <a:rPr lang="en-US" dirty="0" smtClean="0">
                <a:solidFill>
                  <a:schemeClr val="bg1"/>
                </a:solidFill>
                <a:latin typeface="Avenir Book"/>
                <a:cs typeface="Avenir Book"/>
              </a:rPr>
              <a:t>Acts 2:22-23</a:t>
            </a:r>
            <a:endParaRPr lang="en-US" dirty="0">
              <a:solidFill>
                <a:schemeClr val="bg1"/>
              </a:solidFill>
              <a:latin typeface="Avenir Book"/>
              <a:cs typeface="Avenir Book"/>
            </a:endParaRPr>
          </a:p>
        </p:txBody>
      </p:sp>
      <p:sp>
        <p:nvSpPr>
          <p:cNvPr id="6" name="TextBox 5"/>
          <p:cNvSpPr txBox="1"/>
          <p:nvPr/>
        </p:nvSpPr>
        <p:spPr>
          <a:xfrm>
            <a:off x="352778" y="2993070"/>
            <a:ext cx="8438444" cy="1846659"/>
          </a:xfrm>
          <a:prstGeom prst="rect">
            <a:avLst/>
          </a:prstGeom>
          <a:solidFill>
            <a:schemeClr val="tx1"/>
          </a:solidFill>
          <a:ln w="38100">
            <a:solidFill>
              <a:srgbClr val="FAC090"/>
            </a:solidFill>
          </a:ln>
          <a:effectLst>
            <a:outerShdw blurRad="50800" dist="38100" dir="5400000" sx="101000" sy="101000" algn="t" rotWithShape="0">
              <a:schemeClr val="tx1">
                <a:lumMod val="85000"/>
                <a:lumOff val="15000"/>
              </a:schemeClr>
            </a:outerShdw>
          </a:effectLst>
          <a:scene3d>
            <a:camera prst="orthographicFront"/>
            <a:lightRig rig="threePt" dir="t"/>
          </a:scene3d>
          <a:sp3d>
            <a:bevelT prst="relaxedInset"/>
          </a:sp3d>
        </p:spPr>
        <p:txBody>
          <a:bodyPr wrap="square" lIns="274320" tIns="228600" rIns="274320" bIns="228600" rtlCol="0">
            <a:spAutoFit/>
            <a:sp3d extrusionH="57150">
              <a:bevelT w="38100" h="38100" prst="convex"/>
            </a:sp3d>
          </a:bodyPr>
          <a:lstStyle/>
          <a:p>
            <a:r>
              <a:rPr lang="en-US" sz="2400" dirty="0" smtClean="0">
                <a:solidFill>
                  <a:schemeClr val="bg1"/>
                </a:solidFill>
                <a:latin typeface="Avenir Book"/>
                <a:cs typeface="Avenir Book"/>
              </a:rPr>
              <a:t>…because </a:t>
            </a:r>
            <a:r>
              <a:rPr lang="en-US" sz="2400" dirty="0">
                <a:solidFill>
                  <a:schemeClr val="bg1"/>
                </a:solidFill>
                <a:latin typeface="Avenir Book"/>
                <a:cs typeface="Avenir Book"/>
              </a:rPr>
              <a:t>by the works of the Law no flesh will be justified in His sight; for through the Law comes the knowledge of sin. </a:t>
            </a:r>
            <a:endParaRPr lang="en-US" sz="2400" dirty="0" smtClean="0">
              <a:solidFill>
                <a:schemeClr val="bg1"/>
              </a:solidFill>
              <a:latin typeface="Avenir Book"/>
              <a:cs typeface="Avenir Book"/>
            </a:endParaRPr>
          </a:p>
          <a:p>
            <a:pPr algn="r"/>
            <a:r>
              <a:rPr lang="en-US" dirty="0" smtClean="0">
                <a:solidFill>
                  <a:schemeClr val="bg1"/>
                </a:solidFill>
                <a:latin typeface="Avenir Book"/>
                <a:cs typeface="Avenir Book"/>
              </a:rPr>
              <a:t>Romans 3:20</a:t>
            </a:r>
            <a:endParaRPr lang="en-US" dirty="0">
              <a:solidFill>
                <a:schemeClr val="bg1"/>
              </a:solidFill>
              <a:latin typeface="Avenir Book"/>
              <a:cs typeface="Avenir Book"/>
            </a:endParaRPr>
          </a:p>
        </p:txBody>
      </p:sp>
      <p:sp>
        <p:nvSpPr>
          <p:cNvPr id="4" name="Content Placeholder 3"/>
          <p:cNvSpPr>
            <a:spLocks noGrp="1"/>
          </p:cNvSpPr>
          <p:nvPr>
            <p:ph idx="1"/>
          </p:nvPr>
        </p:nvSpPr>
        <p:spPr/>
        <p:txBody>
          <a:bodyPr/>
          <a:lstStyle/>
          <a:p>
            <a:endParaRPr lang="en-US" dirty="0"/>
          </a:p>
        </p:txBody>
      </p:sp>
    </p:spTree>
    <p:extLst>
      <p:ext uri="{BB962C8B-B14F-4D97-AF65-F5344CB8AC3E}">
        <p14:creationId xmlns:p14="http://schemas.microsoft.com/office/powerpoint/2010/main" val="72395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1000"/>
                                        <p:tgtEl>
                                          <p:spTgt spid="5"/>
                                        </p:tgtEl>
                                      </p:cBhvr>
                                    </p:animEffect>
                                    <p:set>
                                      <p:cBhvr>
                                        <p:cTn id="12" dur="1" fill="hold">
                                          <p:stCondLst>
                                            <p:cond delay="999"/>
                                          </p:stCondLst>
                                        </p:cTn>
                                        <p:tgtEl>
                                          <p:spTgt spid="5"/>
                                        </p:tgtEl>
                                        <p:attrNameLst>
                                          <p:attrName>style.visibility</p:attrName>
                                        </p:attrNameLst>
                                      </p:cBhvr>
                                      <p:to>
                                        <p:strVal val="hidden"/>
                                      </p:to>
                                    </p:set>
                                  </p:childTnLst>
                                </p:cTn>
                              </p:par>
                              <p:par>
                                <p:cTn id="13" presetID="9"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1" nodeType="clickEffect">
                                  <p:stCondLst>
                                    <p:cond delay="0"/>
                                  </p:stCondLst>
                                  <p:childTnLst>
                                    <p:animEffect transition="out" filter="dissolve">
                                      <p:cBhvr>
                                        <p:cTn id="19" dur="1000"/>
                                        <p:tgtEl>
                                          <p:spTgt spid="6"/>
                                        </p:tgtEl>
                                      </p:cBhvr>
                                    </p:animEffect>
                                    <p:set>
                                      <p:cBhvr>
                                        <p:cTn id="20"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2:15-21</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5032147"/>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100" baseline="30000" dirty="0" smtClean="0">
                <a:solidFill>
                  <a:srgbClr val="FAC090"/>
                </a:solidFill>
                <a:latin typeface="Avenir Book"/>
                <a:cs typeface="Avenir Book"/>
              </a:rPr>
              <a:t>15</a:t>
            </a:r>
            <a:r>
              <a:rPr lang="en-US" sz="2100" dirty="0" smtClean="0">
                <a:solidFill>
                  <a:srgbClr val="FAC090"/>
                </a:solidFill>
                <a:latin typeface="Avenir Book"/>
                <a:cs typeface="Avenir Book"/>
              </a:rPr>
              <a:t> </a:t>
            </a:r>
            <a:r>
              <a:rPr lang="en-US" sz="2100" dirty="0">
                <a:solidFill>
                  <a:srgbClr val="FAC090"/>
                </a:solidFill>
                <a:latin typeface="Avenir Book"/>
                <a:cs typeface="Avenir Book"/>
              </a:rPr>
              <a:t>“We are Jews by nature, and not sinners from among the Gentiles;</a:t>
            </a:r>
            <a:r>
              <a:rPr lang="en-US" sz="2100" baseline="30000" dirty="0">
                <a:solidFill>
                  <a:srgbClr val="FAC090"/>
                </a:solidFill>
                <a:latin typeface="Avenir Book"/>
                <a:cs typeface="Avenir Book"/>
              </a:rPr>
              <a:t>16</a:t>
            </a:r>
            <a:r>
              <a:rPr lang="en-US" sz="2100" dirty="0">
                <a:solidFill>
                  <a:srgbClr val="FAC090"/>
                </a:solidFill>
                <a:latin typeface="Avenir Book"/>
                <a:cs typeface="Avenir Book"/>
              </a:rPr>
              <a:t> nevertheless knowing that a man is not justified by the works of the Law but through faith in Christ Jesus, even we have believed in Christ Jesus, that we may be justified by faith in Christ, and not by the works of the Law; since by the works of the Law shall no flesh be justified</a:t>
            </a:r>
            <a:r>
              <a:rPr lang="en-US" sz="2100" dirty="0" smtClean="0">
                <a:solidFill>
                  <a:srgbClr val="FAC090"/>
                </a:solidFill>
                <a:latin typeface="Avenir Book"/>
                <a:cs typeface="Avenir Book"/>
              </a:rPr>
              <a:t>.</a:t>
            </a:r>
            <a:r>
              <a:rPr lang="en-US" sz="2100" baseline="30000" dirty="0" smtClean="0">
                <a:solidFill>
                  <a:srgbClr val="FAC090"/>
                </a:solidFill>
                <a:effectLst>
                  <a:glow rad="101600">
                    <a:schemeClr val="accent6">
                      <a:satMod val="175000"/>
                      <a:alpha val="40000"/>
                    </a:schemeClr>
                  </a:glow>
                </a:effectLst>
                <a:latin typeface="Avenir Book"/>
                <a:cs typeface="Avenir Book"/>
              </a:rPr>
              <a:t>17</a:t>
            </a:r>
            <a:r>
              <a:rPr lang="en-US" sz="2100" dirty="0" smtClean="0">
                <a:solidFill>
                  <a:srgbClr val="FAC090"/>
                </a:solidFill>
                <a:effectLst>
                  <a:glow rad="101600">
                    <a:schemeClr val="accent6">
                      <a:satMod val="175000"/>
                      <a:alpha val="40000"/>
                    </a:schemeClr>
                  </a:glow>
                </a:effectLst>
                <a:latin typeface="Avenir Book"/>
                <a:cs typeface="Avenir Book"/>
              </a:rPr>
              <a:t> “But if, while seeking to be justified in Christ, we ourselves have also been found sinners, is Christ then a minister of sin? May it never be!</a:t>
            </a:r>
            <a:r>
              <a:rPr lang="en-US" sz="2100" baseline="30000" dirty="0">
                <a:solidFill>
                  <a:srgbClr val="FAC090"/>
                </a:solidFill>
                <a:latin typeface="Avenir Book"/>
                <a:cs typeface="Avenir Book"/>
              </a:rPr>
              <a:t>18</a:t>
            </a:r>
            <a:r>
              <a:rPr lang="en-US" sz="2100" dirty="0">
                <a:solidFill>
                  <a:srgbClr val="FAC090"/>
                </a:solidFill>
                <a:latin typeface="Avenir Book"/>
                <a:cs typeface="Avenir Book"/>
              </a:rPr>
              <a:t> </a:t>
            </a:r>
            <a:r>
              <a:rPr lang="en-US" sz="2100" dirty="0" smtClean="0">
                <a:solidFill>
                  <a:srgbClr val="FAC090"/>
                </a:solidFill>
                <a:latin typeface="Avenir Book"/>
                <a:cs typeface="Avenir Book"/>
              </a:rPr>
              <a:t>“For </a:t>
            </a:r>
            <a:r>
              <a:rPr lang="en-US" sz="2100" dirty="0">
                <a:solidFill>
                  <a:srgbClr val="FAC090"/>
                </a:solidFill>
                <a:latin typeface="Avenir Book"/>
                <a:cs typeface="Avenir Book"/>
              </a:rPr>
              <a:t>if I rebuild what I have once destroyed, I prove myself to be a transgressor.</a:t>
            </a:r>
            <a:r>
              <a:rPr lang="en-US" sz="2100" baseline="30000" dirty="0">
                <a:solidFill>
                  <a:srgbClr val="FAC090"/>
                </a:solidFill>
                <a:latin typeface="Avenir Book"/>
                <a:cs typeface="Avenir Book"/>
              </a:rPr>
              <a:t>19</a:t>
            </a:r>
            <a:r>
              <a:rPr lang="en-US" sz="2100" dirty="0">
                <a:solidFill>
                  <a:srgbClr val="FAC090"/>
                </a:solidFill>
                <a:latin typeface="Avenir Book"/>
                <a:cs typeface="Avenir Book"/>
              </a:rPr>
              <a:t> “For through the Law I died to the Law, that I might live to God.</a:t>
            </a:r>
            <a:r>
              <a:rPr lang="en-US" sz="2100" baseline="30000" dirty="0">
                <a:solidFill>
                  <a:srgbClr val="FAC090"/>
                </a:solidFill>
                <a:latin typeface="Avenir Book"/>
                <a:cs typeface="Avenir Book"/>
              </a:rPr>
              <a:t>20</a:t>
            </a:r>
            <a:r>
              <a:rPr lang="en-US" sz="2100" dirty="0">
                <a:solidFill>
                  <a:srgbClr val="FAC090"/>
                </a:solidFill>
                <a:latin typeface="Avenir Book"/>
                <a:cs typeface="Avenir Book"/>
              </a:rPr>
              <a:t> “I have been crucified with Christ; and it is no longer I who live, but Christ lives in me; and the life which I now live in the flesh I live by faith in the Son of God, who loved me, and delivered Himself up for me.</a:t>
            </a:r>
            <a:r>
              <a:rPr lang="en-US" sz="2100" baseline="30000" dirty="0">
                <a:solidFill>
                  <a:srgbClr val="FAC090"/>
                </a:solidFill>
                <a:latin typeface="Avenir Book"/>
                <a:cs typeface="Avenir Book"/>
              </a:rPr>
              <a:t>21</a:t>
            </a:r>
            <a:r>
              <a:rPr lang="en-US" sz="2100" dirty="0">
                <a:solidFill>
                  <a:srgbClr val="FAC090"/>
                </a:solidFill>
                <a:latin typeface="Avenir Book"/>
                <a:cs typeface="Avenir Book"/>
              </a:rPr>
              <a:t> “I do not nullify the grace of God; for if righteousness comes through the Law, then Christ died needlessly.” </a:t>
            </a:r>
          </a:p>
        </p:txBody>
      </p:sp>
    </p:spTree>
    <p:extLst>
      <p:ext uri="{BB962C8B-B14F-4D97-AF65-F5344CB8AC3E}">
        <p14:creationId xmlns:p14="http://schemas.microsoft.com/office/powerpoint/2010/main" val="119638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2:15-21</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5032147"/>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100" baseline="30000" dirty="0" smtClean="0">
                <a:solidFill>
                  <a:srgbClr val="FAC090"/>
                </a:solidFill>
                <a:latin typeface="Avenir Book"/>
                <a:cs typeface="Avenir Book"/>
              </a:rPr>
              <a:t>15</a:t>
            </a:r>
            <a:r>
              <a:rPr lang="en-US" sz="2100" dirty="0" smtClean="0">
                <a:solidFill>
                  <a:srgbClr val="FAC090"/>
                </a:solidFill>
                <a:latin typeface="Avenir Book"/>
                <a:cs typeface="Avenir Book"/>
              </a:rPr>
              <a:t> </a:t>
            </a:r>
            <a:r>
              <a:rPr lang="en-US" sz="2100" dirty="0">
                <a:solidFill>
                  <a:srgbClr val="FAC090"/>
                </a:solidFill>
                <a:latin typeface="Avenir Book"/>
                <a:cs typeface="Avenir Book"/>
              </a:rPr>
              <a:t>“We are Jews by nature, and not sinners from among the Gentiles;</a:t>
            </a:r>
            <a:r>
              <a:rPr lang="en-US" sz="2100" baseline="30000" dirty="0">
                <a:solidFill>
                  <a:srgbClr val="FAC090"/>
                </a:solidFill>
                <a:latin typeface="Avenir Book"/>
                <a:cs typeface="Avenir Book"/>
              </a:rPr>
              <a:t>16</a:t>
            </a:r>
            <a:r>
              <a:rPr lang="en-US" sz="2100" dirty="0">
                <a:solidFill>
                  <a:srgbClr val="FAC090"/>
                </a:solidFill>
                <a:latin typeface="Avenir Book"/>
                <a:cs typeface="Avenir Book"/>
              </a:rPr>
              <a:t> nevertheless knowing that a man is not justified by the works of the Law but through faith in Christ Jesus, even we have believed in Christ Jesus, that we may be justified by faith in Christ, and not by the works of the Law; since by the works of the Law shall no flesh be justified.</a:t>
            </a:r>
            <a:r>
              <a:rPr lang="en-US" sz="2100" baseline="30000" dirty="0">
                <a:solidFill>
                  <a:srgbClr val="FAC090"/>
                </a:solidFill>
                <a:latin typeface="Avenir Book"/>
                <a:cs typeface="Avenir Book"/>
              </a:rPr>
              <a:t>17</a:t>
            </a:r>
            <a:r>
              <a:rPr lang="en-US" sz="2100" dirty="0">
                <a:solidFill>
                  <a:srgbClr val="FAC090"/>
                </a:solidFill>
                <a:latin typeface="Avenir Book"/>
                <a:cs typeface="Avenir Book"/>
              </a:rPr>
              <a:t> “But if, while seeking to be justified in Christ, we ourselves have also been found sinners, is Christ then a minister of sin? May it never be!</a:t>
            </a:r>
            <a:r>
              <a:rPr lang="en-US" sz="2100" baseline="30000" dirty="0">
                <a:solidFill>
                  <a:srgbClr val="FAC090"/>
                </a:solidFill>
                <a:effectLst>
                  <a:glow rad="101600">
                    <a:schemeClr val="accent6">
                      <a:satMod val="175000"/>
                      <a:alpha val="40000"/>
                    </a:schemeClr>
                  </a:glow>
                </a:effectLst>
                <a:latin typeface="Avenir Book"/>
                <a:cs typeface="Avenir Book"/>
              </a:rPr>
              <a:t>18</a:t>
            </a:r>
            <a:r>
              <a:rPr lang="en-US" sz="2100" dirty="0">
                <a:solidFill>
                  <a:srgbClr val="FAC090"/>
                </a:solidFill>
                <a:effectLst>
                  <a:glow rad="101600">
                    <a:schemeClr val="accent6">
                      <a:satMod val="175000"/>
                      <a:alpha val="40000"/>
                    </a:schemeClr>
                  </a:glow>
                </a:effectLst>
                <a:latin typeface="Avenir Book"/>
                <a:cs typeface="Avenir Book"/>
              </a:rPr>
              <a:t> “For if I rebuild what I have once destroyed, I prove myself to be a transgressor.</a:t>
            </a:r>
            <a:r>
              <a:rPr lang="en-US" sz="2100" baseline="30000" dirty="0">
                <a:solidFill>
                  <a:srgbClr val="FAC090"/>
                </a:solidFill>
                <a:latin typeface="Avenir Book"/>
                <a:cs typeface="Avenir Book"/>
              </a:rPr>
              <a:t>19</a:t>
            </a:r>
            <a:r>
              <a:rPr lang="en-US" sz="2100" dirty="0">
                <a:solidFill>
                  <a:srgbClr val="FAC090"/>
                </a:solidFill>
                <a:latin typeface="Avenir Book"/>
                <a:cs typeface="Avenir Book"/>
              </a:rPr>
              <a:t> “For through the Law I died to the Law, that I might live to God.</a:t>
            </a:r>
            <a:r>
              <a:rPr lang="en-US" sz="2100" baseline="30000" dirty="0">
                <a:solidFill>
                  <a:srgbClr val="FAC090"/>
                </a:solidFill>
                <a:latin typeface="Avenir Book"/>
                <a:cs typeface="Avenir Book"/>
              </a:rPr>
              <a:t>20</a:t>
            </a:r>
            <a:r>
              <a:rPr lang="en-US" sz="2100" dirty="0">
                <a:solidFill>
                  <a:srgbClr val="FAC090"/>
                </a:solidFill>
                <a:latin typeface="Avenir Book"/>
                <a:cs typeface="Avenir Book"/>
              </a:rPr>
              <a:t> “I have been crucified with Christ; and it is no longer I who live, but Christ lives in me; and the life which I now live in the flesh I live by faith in the Son of God, who loved me, and delivered Himself up for me.</a:t>
            </a:r>
            <a:r>
              <a:rPr lang="en-US" sz="2100" baseline="30000" dirty="0">
                <a:solidFill>
                  <a:srgbClr val="FAC090"/>
                </a:solidFill>
                <a:latin typeface="Avenir Book"/>
                <a:cs typeface="Avenir Book"/>
              </a:rPr>
              <a:t>21</a:t>
            </a:r>
            <a:r>
              <a:rPr lang="en-US" sz="2100" dirty="0">
                <a:solidFill>
                  <a:srgbClr val="FAC090"/>
                </a:solidFill>
                <a:latin typeface="Avenir Book"/>
                <a:cs typeface="Avenir Book"/>
              </a:rPr>
              <a:t> “I do not nullify the grace of God; for if righteousness comes through the Law, then Christ died needlessly.” </a:t>
            </a:r>
          </a:p>
        </p:txBody>
      </p:sp>
      <p:sp>
        <p:nvSpPr>
          <p:cNvPr id="5" name="Content Placeholder 3"/>
          <p:cNvSpPr txBox="1">
            <a:spLocks noGrp="1"/>
          </p:cNvSpPr>
          <p:nvPr>
            <p:ph idx="1"/>
          </p:nvPr>
        </p:nvSpPr>
        <p:spPr>
          <a:xfrm>
            <a:off x="352778" y="3005770"/>
            <a:ext cx="8438444" cy="2825389"/>
          </a:xfrm>
          <a:prstGeom prst="rect">
            <a:avLst/>
          </a:prstGeom>
          <a:solidFill>
            <a:schemeClr val="bg1"/>
          </a:solidFill>
          <a:ln w="38100">
            <a:solidFill>
              <a:srgbClr val="FAC090"/>
            </a:solidFill>
          </a:ln>
          <a:effectLst>
            <a:outerShdw blurRad="50800" dist="38100" dir="5400000" sx="101000" sy="101000" algn="t" rotWithShape="0">
              <a:schemeClr val="tx1">
                <a:lumMod val="85000"/>
                <a:lumOff val="15000"/>
              </a:schemeClr>
            </a:outerShdw>
          </a:effectLst>
          <a:scene3d>
            <a:camera prst="orthographicFront"/>
            <a:lightRig rig="threePt" dir="t"/>
          </a:scene3d>
          <a:sp3d>
            <a:bevelT prst="relaxedInset"/>
          </a:sp3d>
        </p:spPr>
        <p:txBody>
          <a:bodyPr wrap="square" lIns="274320" tIns="228600" rIns="274320" bIns="228600" rtlCol="0">
            <a:spAutoFit/>
            <a:sp3d/>
          </a:bodyPr>
          <a:lstStyle/>
          <a:p>
            <a:pPr marL="0" indent="0">
              <a:buNone/>
            </a:pPr>
            <a:r>
              <a:rPr lang="en-US" sz="2400" b="1" dirty="0">
                <a:solidFill>
                  <a:srgbClr val="000000"/>
                </a:solidFill>
                <a:latin typeface="Avenir Book"/>
                <a:cs typeface="Avenir Book"/>
              </a:rPr>
              <a:t>“Peter, by his shifts had contradicted himself helplessly as Paul shows by this condition. When he lived like a Gentile, he tore down the ceremonial law. When he lived like a Jew, he tore down salvation by grace.</a:t>
            </a:r>
            <a:r>
              <a:rPr lang="en-US" sz="2400" b="1" dirty="0" smtClean="0">
                <a:solidFill>
                  <a:srgbClr val="000000"/>
                </a:solidFill>
                <a:latin typeface="Avenir Book"/>
                <a:cs typeface="Avenir Book"/>
              </a:rPr>
              <a:t>”</a:t>
            </a:r>
          </a:p>
          <a:p>
            <a:pPr marL="0" indent="0" algn="r">
              <a:buNone/>
            </a:pPr>
            <a:endParaRPr lang="en-US" sz="2400" b="1" i="1" dirty="0" smtClean="0">
              <a:solidFill>
                <a:srgbClr val="000000"/>
              </a:solidFill>
              <a:latin typeface="Avenir Book"/>
              <a:cs typeface="Avenir Book"/>
            </a:endParaRPr>
          </a:p>
          <a:p>
            <a:pPr marL="0" indent="0" algn="r">
              <a:buNone/>
            </a:pPr>
            <a:r>
              <a:rPr lang="en-US" sz="2400" b="1" i="1" dirty="0" smtClean="0">
                <a:solidFill>
                  <a:srgbClr val="000000"/>
                </a:solidFill>
                <a:latin typeface="Avenir Book"/>
                <a:cs typeface="Avenir Book"/>
              </a:rPr>
              <a:t>-</a:t>
            </a:r>
            <a:r>
              <a:rPr lang="en-US" sz="2400" b="1" dirty="0" smtClean="0">
                <a:solidFill>
                  <a:srgbClr val="000000"/>
                </a:solidFill>
                <a:latin typeface="Avenir Book"/>
                <a:cs typeface="Avenir Book"/>
              </a:rPr>
              <a:t>Robertson’s </a:t>
            </a:r>
            <a:r>
              <a:rPr lang="en-US" sz="2400" b="1" i="1" dirty="0" smtClean="0">
                <a:solidFill>
                  <a:srgbClr val="000000"/>
                </a:solidFill>
                <a:latin typeface="Avenir Book"/>
                <a:cs typeface="Avenir Book"/>
              </a:rPr>
              <a:t>Word Pictures in the New Testament</a:t>
            </a:r>
            <a:endParaRPr lang="en-US" b="1" i="1" dirty="0">
              <a:solidFill>
                <a:srgbClr val="000000"/>
              </a:solidFill>
              <a:latin typeface="Avenir Book"/>
              <a:cs typeface="Avenir Book"/>
            </a:endParaRPr>
          </a:p>
        </p:txBody>
      </p:sp>
    </p:spTree>
    <p:extLst>
      <p:ext uri="{BB962C8B-B14F-4D97-AF65-F5344CB8AC3E}">
        <p14:creationId xmlns:p14="http://schemas.microsoft.com/office/powerpoint/2010/main" val="394423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2:15-21</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5032147"/>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100" baseline="30000" dirty="0" smtClean="0">
                <a:solidFill>
                  <a:srgbClr val="FAC090"/>
                </a:solidFill>
                <a:latin typeface="Avenir Book"/>
                <a:cs typeface="Avenir Book"/>
              </a:rPr>
              <a:t>15</a:t>
            </a:r>
            <a:r>
              <a:rPr lang="en-US" sz="2100" dirty="0" smtClean="0">
                <a:solidFill>
                  <a:srgbClr val="FAC090"/>
                </a:solidFill>
                <a:latin typeface="Avenir Book"/>
                <a:cs typeface="Avenir Book"/>
              </a:rPr>
              <a:t> </a:t>
            </a:r>
            <a:r>
              <a:rPr lang="en-US" sz="2100" dirty="0">
                <a:solidFill>
                  <a:srgbClr val="FAC090"/>
                </a:solidFill>
                <a:latin typeface="Avenir Book"/>
                <a:cs typeface="Avenir Book"/>
              </a:rPr>
              <a:t>“We are Jews by nature, and not sinners from among the Gentiles;</a:t>
            </a:r>
            <a:r>
              <a:rPr lang="en-US" sz="2100" baseline="30000" dirty="0">
                <a:solidFill>
                  <a:srgbClr val="FAC090"/>
                </a:solidFill>
                <a:latin typeface="Avenir Book"/>
                <a:cs typeface="Avenir Book"/>
              </a:rPr>
              <a:t>16</a:t>
            </a:r>
            <a:r>
              <a:rPr lang="en-US" sz="2100" dirty="0">
                <a:solidFill>
                  <a:srgbClr val="FAC090"/>
                </a:solidFill>
                <a:latin typeface="Avenir Book"/>
                <a:cs typeface="Avenir Book"/>
              </a:rPr>
              <a:t> nevertheless knowing that a man is not justified by the works of the Law but through faith in Christ Jesus, even we have believed in Christ Jesus, that we may be justified by faith in Christ, and not by the works of the Law; since by the works of the Law shall no flesh be justified.</a:t>
            </a:r>
            <a:r>
              <a:rPr lang="en-US" sz="2100" baseline="30000" dirty="0">
                <a:solidFill>
                  <a:srgbClr val="FAC090"/>
                </a:solidFill>
                <a:latin typeface="Avenir Book"/>
                <a:cs typeface="Avenir Book"/>
              </a:rPr>
              <a:t>17</a:t>
            </a:r>
            <a:r>
              <a:rPr lang="en-US" sz="2100" dirty="0">
                <a:solidFill>
                  <a:srgbClr val="FAC090"/>
                </a:solidFill>
                <a:latin typeface="Avenir Book"/>
                <a:cs typeface="Avenir Book"/>
              </a:rPr>
              <a:t> “But if, while seeking to be justified in Christ, we ourselves have also been found sinners, is Christ then a minister of sin? May it never be!</a:t>
            </a:r>
            <a:r>
              <a:rPr lang="en-US" sz="2100" baseline="30000" dirty="0">
                <a:solidFill>
                  <a:srgbClr val="FAC090"/>
                </a:solidFill>
                <a:latin typeface="Avenir Book"/>
                <a:cs typeface="Avenir Book"/>
              </a:rPr>
              <a:t>18</a:t>
            </a:r>
            <a:r>
              <a:rPr lang="en-US" sz="2100" dirty="0">
                <a:solidFill>
                  <a:srgbClr val="FAC090"/>
                </a:solidFill>
                <a:latin typeface="Avenir Book"/>
                <a:cs typeface="Avenir Book"/>
              </a:rPr>
              <a:t> “For if I rebuild what I have once destroyed, I prove myself to be a transgressor.</a:t>
            </a:r>
            <a:r>
              <a:rPr lang="en-US" sz="2100" baseline="30000" dirty="0">
                <a:solidFill>
                  <a:srgbClr val="FAC090"/>
                </a:solidFill>
                <a:effectLst>
                  <a:glow rad="101600">
                    <a:schemeClr val="accent6">
                      <a:satMod val="175000"/>
                      <a:alpha val="40000"/>
                    </a:schemeClr>
                  </a:glow>
                </a:effectLst>
                <a:latin typeface="Avenir Book"/>
                <a:cs typeface="Avenir Book"/>
              </a:rPr>
              <a:t>19</a:t>
            </a:r>
            <a:r>
              <a:rPr lang="en-US" sz="2100" dirty="0">
                <a:solidFill>
                  <a:srgbClr val="FAC090"/>
                </a:solidFill>
                <a:effectLst>
                  <a:glow rad="101600">
                    <a:schemeClr val="accent6">
                      <a:satMod val="175000"/>
                      <a:alpha val="40000"/>
                    </a:schemeClr>
                  </a:glow>
                </a:effectLst>
                <a:latin typeface="Avenir Book"/>
                <a:cs typeface="Avenir Book"/>
              </a:rPr>
              <a:t> “For through the Law I died to the Law, that I might live to God.</a:t>
            </a:r>
            <a:r>
              <a:rPr lang="en-US" sz="2100" baseline="30000" dirty="0">
                <a:solidFill>
                  <a:srgbClr val="FAC090"/>
                </a:solidFill>
                <a:latin typeface="Avenir Book"/>
                <a:cs typeface="Avenir Book"/>
              </a:rPr>
              <a:t>20</a:t>
            </a:r>
            <a:r>
              <a:rPr lang="en-US" sz="2100" dirty="0">
                <a:solidFill>
                  <a:srgbClr val="FAC090"/>
                </a:solidFill>
                <a:latin typeface="Avenir Book"/>
                <a:cs typeface="Avenir Book"/>
              </a:rPr>
              <a:t> “I have been crucified with Christ; and it is no longer I who live, but Christ lives in me; and the life which I now live in the flesh I live by faith in the Son of God, who loved me, and delivered Himself up for me.</a:t>
            </a:r>
            <a:r>
              <a:rPr lang="en-US" sz="2100" baseline="30000" dirty="0">
                <a:solidFill>
                  <a:srgbClr val="FAC090"/>
                </a:solidFill>
                <a:latin typeface="Avenir Book"/>
                <a:cs typeface="Avenir Book"/>
              </a:rPr>
              <a:t>21</a:t>
            </a:r>
            <a:r>
              <a:rPr lang="en-US" sz="2100" dirty="0">
                <a:solidFill>
                  <a:srgbClr val="FAC090"/>
                </a:solidFill>
                <a:latin typeface="Avenir Book"/>
                <a:cs typeface="Avenir Book"/>
              </a:rPr>
              <a:t> “I do not nullify the grace of God; for if righteousness comes through the Law, then Christ died needlessly.” </a:t>
            </a:r>
          </a:p>
        </p:txBody>
      </p:sp>
    </p:spTree>
    <p:extLst>
      <p:ext uri="{BB962C8B-B14F-4D97-AF65-F5344CB8AC3E}">
        <p14:creationId xmlns:p14="http://schemas.microsoft.com/office/powerpoint/2010/main" val="336691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2:11-14</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5032147"/>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100" baseline="30000" dirty="0" smtClean="0">
                <a:solidFill>
                  <a:srgbClr val="FAC090"/>
                </a:solidFill>
                <a:latin typeface="Avenir Book"/>
                <a:cs typeface="Avenir Book"/>
              </a:rPr>
              <a:t>15</a:t>
            </a:r>
            <a:r>
              <a:rPr lang="en-US" sz="2100" dirty="0" smtClean="0">
                <a:solidFill>
                  <a:srgbClr val="FAC090"/>
                </a:solidFill>
                <a:latin typeface="Avenir Book"/>
                <a:cs typeface="Avenir Book"/>
              </a:rPr>
              <a:t> </a:t>
            </a:r>
            <a:r>
              <a:rPr lang="en-US" sz="2100" dirty="0">
                <a:solidFill>
                  <a:srgbClr val="FAC090"/>
                </a:solidFill>
                <a:latin typeface="Avenir Book"/>
                <a:cs typeface="Avenir Book"/>
              </a:rPr>
              <a:t>“We are Jews by nature, and not sinners from among the Gentiles;</a:t>
            </a:r>
            <a:r>
              <a:rPr lang="en-US" sz="2100" baseline="30000" dirty="0">
                <a:solidFill>
                  <a:srgbClr val="FAC090"/>
                </a:solidFill>
                <a:latin typeface="Avenir Book"/>
                <a:cs typeface="Avenir Book"/>
              </a:rPr>
              <a:t>16</a:t>
            </a:r>
            <a:r>
              <a:rPr lang="en-US" sz="2100" dirty="0">
                <a:solidFill>
                  <a:srgbClr val="FAC090"/>
                </a:solidFill>
                <a:latin typeface="Avenir Book"/>
                <a:cs typeface="Avenir Book"/>
              </a:rPr>
              <a:t> nevertheless knowing that a man is not justified by the works of the Law but through faith in Christ Jesus, even we have believed in Christ Jesus, that we may be justified by faith in Christ, and not by the works of the Law; since by the works of the Law shall no flesh be justified.</a:t>
            </a:r>
            <a:r>
              <a:rPr lang="en-US" sz="2100" baseline="30000" dirty="0">
                <a:solidFill>
                  <a:srgbClr val="FAC090"/>
                </a:solidFill>
                <a:latin typeface="Avenir Book"/>
                <a:cs typeface="Avenir Book"/>
              </a:rPr>
              <a:t>17</a:t>
            </a:r>
            <a:r>
              <a:rPr lang="en-US" sz="2100" dirty="0">
                <a:solidFill>
                  <a:srgbClr val="FAC090"/>
                </a:solidFill>
                <a:latin typeface="Avenir Book"/>
                <a:cs typeface="Avenir Book"/>
              </a:rPr>
              <a:t> “But if, while seeking to be justified in Christ, we ourselves have also been found sinners, is Christ then a minister of sin? May it never be!</a:t>
            </a:r>
            <a:r>
              <a:rPr lang="en-US" sz="2100" baseline="30000" dirty="0">
                <a:solidFill>
                  <a:srgbClr val="FAC090"/>
                </a:solidFill>
                <a:latin typeface="Avenir Book"/>
                <a:cs typeface="Avenir Book"/>
              </a:rPr>
              <a:t>18</a:t>
            </a:r>
            <a:r>
              <a:rPr lang="en-US" sz="2100" dirty="0">
                <a:solidFill>
                  <a:srgbClr val="FAC090"/>
                </a:solidFill>
                <a:latin typeface="Avenir Book"/>
                <a:cs typeface="Avenir Book"/>
              </a:rPr>
              <a:t> “For if I rebuild what I have once destroyed, I prove myself to be a transgressor.</a:t>
            </a:r>
            <a:r>
              <a:rPr lang="en-US" sz="2100" baseline="30000" dirty="0">
                <a:solidFill>
                  <a:srgbClr val="FAC090"/>
                </a:solidFill>
                <a:latin typeface="Avenir Book"/>
                <a:cs typeface="Avenir Book"/>
              </a:rPr>
              <a:t>19</a:t>
            </a:r>
            <a:r>
              <a:rPr lang="en-US" sz="2100" dirty="0">
                <a:solidFill>
                  <a:srgbClr val="FAC090"/>
                </a:solidFill>
                <a:latin typeface="Avenir Book"/>
                <a:cs typeface="Avenir Book"/>
              </a:rPr>
              <a:t> “For through the Law I died to the Law, that I might live to God.</a:t>
            </a:r>
            <a:r>
              <a:rPr lang="en-US" sz="2100" baseline="30000" dirty="0">
                <a:solidFill>
                  <a:srgbClr val="FAC090"/>
                </a:solidFill>
                <a:effectLst>
                  <a:glow rad="101600">
                    <a:schemeClr val="accent6">
                      <a:satMod val="175000"/>
                      <a:alpha val="40000"/>
                    </a:schemeClr>
                  </a:glow>
                </a:effectLst>
                <a:latin typeface="Avenir Book"/>
                <a:cs typeface="Avenir Book"/>
              </a:rPr>
              <a:t>20</a:t>
            </a:r>
            <a:r>
              <a:rPr lang="en-US" sz="2100" dirty="0">
                <a:solidFill>
                  <a:srgbClr val="FAC090"/>
                </a:solidFill>
                <a:effectLst>
                  <a:glow rad="101600">
                    <a:schemeClr val="accent6">
                      <a:satMod val="175000"/>
                      <a:alpha val="40000"/>
                    </a:schemeClr>
                  </a:glow>
                </a:effectLst>
                <a:latin typeface="Avenir Book"/>
                <a:cs typeface="Avenir Book"/>
              </a:rPr>
              <a:t> “I have been crucified with Christ; and it is no longer I who live, but Christ lives in me; and the life which I now live in the flesh I live by faith in the Son of God, who loved me, and delivered Himself up for me.</a:t>
            </a:r>
            <a:r>
              <a:rPr lang="en-US" sz="2100" baseline="30000" dirty="0">
                <a:solidFill>
                  <a:srgbClr val="FAC090"/>
                </a:solidFill>
                <a:latin typeface="Avenir Book"/>
                <a:cs typeface="Avenir Book"/>
              </a:rPr>
              <a:t>21</a:t>
            </a:r>
            <a:r>
              <a:rPr lang="en-US" sz="2100" dirty="0">
                <a:solidFill>
                  <a:srgbClr val="FAC090"/>
                </a:solidFill>
                <a:latin typeface="Avenir Book"/>
                <a:cs typeface="Avenir Book"/>
              </a:rPr>
              <a:t> “I do not nullify the grace of God; for if righteousness comes through the Law, then Christ died needlessly.” </a:t>
            </a:r>
          </a:p>
        </p:txBody>
      </p:sp>
      <p:sp>
        <p:nvSpPr>
          <p:cNvPr id="5" name="TextBox 4"/>
          <p:cNvSpPr txBox="1"/>
          <p:nvPr/>
        </p:nvSpPr>
        <p:spPr>
          <a:xfrm>
            <a:off x="352778" y="1748470"/>
            <a:ext cx="8438444" cy="2954655"/>
          </a:xfrm>
          <a:prstGeom prst="rect">
            <a:avLst/>
          </a:prstGeom>
          <a:solidFill>
            <a:schemeClr val="tx1"/>
          </a:solidFill>
          <a:ln w="38100">
            <a:solidFill>
              <a:srgbClr val="FAC090"/>
            </a:solidFill>
          </a:ln>
          <a:effectLst>
            <a:outerShdw blurRad="50800" dist="38100" dir="5400000" sx="101000" sy="101000" algn="t" rotWithShape="0">
              <a:schemeClr val="tx1">
                <a:lumMod val="85000"/>
                <a:lumOff val="15000"/>
              </a:schemeClr>
            </a:outerShdw>
          </a:effectLst>
          <a:scene3d>
            <a:camera prst="orthographicFront"/>
            <a:lightRig rig="threePt" dir="t"/>
          </a:scene3d>
          <a:sp3d>
            <a:bevelT prst="relaxedInset"/>
          </a:sp3d>
        </p:spPr>
        <p:txBody>
          <a:bodyPr wrap="square" lIns="274320" tIns="228600" rIns="274320" bIns="228600" rtlCol="0">
            <a:spAutoFit/>
            <a:sp3d extrusionH="57150">
              <a:bevelT w="38100" h="38100" prst="convex"/>
            </a:sp3d>
          </a:bodyPr>
          <a:lstStyle/>
          <a:p>
            <a:r>
              <a:rPr lang="en-US" sz="2400" dirty="0" smtClean="0">
                <a:solidFill>
                  <a:schemeClr val="bg1"/>
                </a:solidFill>
                <a:latin typeface="Avenir Book"/>
                <a:cs typeface="Avenir Book"/>
              </a:rPr>
              <a:t>Jesus </a:t>
            </a:r>
            <a:r>
              <a:rPr lang="en-US" sz="2400" dirty="0">
                <a:solidFill>
                  <a:schemeClr val="bg1"/>
                </a:solidFill>
                <a:latin typeface="Avenir Book"/>
                <a:cs typeface="Avenir Book"/>
              </a:rPr>
              <a:t>answered and said to him, “If anyone loves Me, he will keep My word; and My Father will love him, and We will come to him, and make Our abode with him</a:t>
            </a:r>
            <a:r>
              <a:rPr lang="en-US" sz="2400" dirty="0" smtClean="0">
                <a:solidFill>
                  <a:schemeClr val="bg1"/>
                </a:solidFill>
                <a:latin typeface="Avenir Book"/>
                <a:cs typeface="Avenir Book"/>
              </a:rPr>
              <a:t>. He </a:t>
            </a:r>
            <a:r>
              <a:rPr lang="en-US" sz="2400" dirty="0">
                <a:solidFill>
                  <a:schemeClr val="bg1"/>
                </a:solidFill>
                <a:latin typeface="Avenir Book"/>
                <a:cs typeface="Avenir Book"/>
              </a:rPr>
              <a:t>who does not love Me does not keep My words; and the word which you hear is not Mine, but the Father’s who sent Me</a:t>
            </a:r>
            <a:r>
              <a:rPr lang="en-US" sz="2400" dirty="0" smtClean="0">
                <a:solidFill>
                  <a:schemeClr val="bg1"/>
                </a:solidFill>
                <a:latin typeface="Avenir Book"/>
                <a:cs typeface="Avenir Book"/>
              </a:rPr>
              <a:t>.”</a:t>
            </a:r>
            <a:endParaRPr lang="en-US" dirty="0" smtClean="0">
              <a:solidFill>
                <a:schemeClr val="bg1"/>
              </a:solidFill>
              <a:latin typeface="Avenir Book"/>
              <a:cs typeface="Avenir Book"/>
            </a:endParaRPr>
          </a:p>
          <a:p>
            <a:pPr algn="r"/>
            <a:r>
              <a:rPr lang="en-US" dirty="0" smtClean="0">
                <a:solidFill>
                  <a:schemeClr val="bg1"/>
                </a:solidFill>
                <a:latin typeface="Avenir Book"/>
                <a:cs typeface="Avenir Book"/>
              </a:rPr>
              <a:t>John 14:23-24</a:t>
            </a:r>
            <a:endParaRPr lang="en-US" dirty="0">
              <a:solidFill>
                <a:schemeClr val="bg1"/>
              </a:solidFill>
              <a:latin typeface="Avenir Book"/>
              <a:cs typeface="Avenir Book"/>
            </a:endParaRPr>
          </a:p>
        </p:txBody>
      </p:sp>
    </p:spTree>
    <p:extLst>
      <p:ext uri="{BB962C8B-B14F-4D97-AF65-F5344CB8AC3E}">
        <p14:creationId xmlns:p14="http://schemas.microsoft.com/office/powerpoint/2010/main" val="39111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1000"/>
                                        <p:tgtEl>
                                          <p:spTgt spid="5"/>
                                        </p:tgtEl>
                                      </p:cBhvr>
                                    </p:animEffect>
                                    <p:set>
                                      <p:cBhvr>
                                        <p:cTn id="12"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2:11-14</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5032147"/>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100" baseline="30000" dirty="0" smtClean="0">
                <a:solidFill>
                  <a:srgbClr val="FAC090"/>
                </a:solidFill>
                <a:latin typeface="Avenir Book"/>
                <a:cs typeface="Avenir Book"/>
              </a:rPr>
              <a:t>15</a:t>
            </a:r>
            <a:r>
              <a:rPr lang="en-US" sz="2100" dirty="0" smtClean="0">
                <a:solidFill>
                  <a:srgbClr val="FAC090"/>
                </a:solidFill>
                <a:latin typeface="Avenir Book"/>
                <a:cs typeface="Avenir Book"/>
              </a:rPr>
              <a:t> </a:t>
            </a:r>
            <a:r>
              <a:rPr lang="en-US" sz="2100" dirty="0">
                <a:solidFill>
                  <a:srgbClr val="FAC090"/>
                </a:solidFill>
                <a:latin typeface="Avenir Book"/>
                <a:cs typeface="Avenir Book"/>
              </a:rPr>
              <a:t>“We are Jews by nature, and not sinners from among the Gentiles;</a:t>
            </a:r>
            <a:r>
              <a:rPr lang="en-US" sz="2100" baseline="30000" dirty="0">
                <a:solidFill>
                  <a:srgbClr val="FAC090"/>
                </a:solidFill>
                <a:latin typeface="Avenir Book"/>
                <a:cs typeface="Avenir Book"/>
              </a:rPr>
              <a:t>16</a:t>
            </a:r>
            <a:r>
              <a:rPr lang="en-US" sz="2100" dirty="0">
                <a:solidFill>
                  <a:srgbClr val="FAC090"/>
                </a:solidFill>
                <a:latin typeface="Avenir Book"/>
                <a:cs typeface="Avenir Book"/>
              </a:rPr>
              <a:t> nevertheless knowing that a man is not justified by the works of the Law but through faith in Christ Jesus, even we have believed in Christ Jesus, that we may be justified by faith in Christ, and not by the works of the Law; since by the works of the Law shall no flesh be justified.</a:t>
            </a:r>
            <a:r>
              <a:rPr lang="en-US" sz="2100" baseline="30000" dirty="0">
                <a:solidFill>
                  <a:srgbClr val="FAC090"/>
                </a:solidFill>
                <a:latin typeface="Avenir Book"/>
                <a:cs typeface="Avenir Book"/>
              </a:rPr>
              <a:t>17</a:t>
            </a:r>
            <a:r>
              <a:rPr lang="en-US" sz="2100" dirty="0">
                <a:solidFill>
                  <a:srgbClr val="FAC090"/>
                </a:solidFill>
                <a:latin typeface="Avenir Book"/>
                <a:cs typeface="Avenir Book"/>
              </a:rPr>
              <a:t> “But if, while seeking to be justified in Christ, we ourselves have also been found sinners, is Christ then a minister of sin? May it never be!</a:t>
            </a:r>
            <a:r>
              <a:rPr lang="en-US" sz="2100" baseline="30000" dirty="0">
                <a:solidFill>
                  <a:srgbClr val="FAC090"/>
                </a:solidFill>
                <a:latin typeface="Avenir Book"/>
                <a:cs typeface="Avenir Book"/>
              </a:rPr>
              <a:t>18</a:t>
            </a:r>
            <a:r>
              <a:rPr lang="en-US" sz="2100" dirty="0">
                <a:solidFill>
                  <a:srgbClr val="FAC090"/>
                </a:solidFill>
                <a:latin typeface="Avenir Book"/>
                <a:cs typeface="Avenir Book"/>
              </a:rPr>
              <a:t> “For if I rebuild what I have once destroyed, I prove myself to be a transgressor.</a:t>
            </a:r>
            <a:r>
              <a:rPr lang="en-US" sz="2100" baseline="30000" dirty="0">
                <a:solidFill>
                  <a:srgbClr val="FAC090"/>
                </a:solidFill>
                <a:latin typeface="Avenir Book"/>
                <a:cs typeface="Avenir Book"/>
              </a:rPr>
              <a:t>19</a:t>
            </a:r>
            <a:r>
              <a:rPr lang="en-US" sz="2100" dirty="0">
                <a:solidFill>
                  <a:srgbClr val="FAC090"/>
                </a:solidFill>
                <a:latin typeface="Avenir Book"/>
                <a:cs typeface="Avenir Book"/>
              </a:rPr>
              <a:t> “For through the Law I died to the Law, that I might live to God.</a:t>
            </a:r>
            <a:r>
              <a:rPr lang="en-US" sz="2100" baseline="30000" dirty="0">
                <a:solidFill>
                  <a:srgbClr val="FAC090"/>
                </a:solidFill>
                <a:latin typeface="Avenir Book"/>
                <a:cs typeface="Avenir Book"/>
              </a:rPr>
              <a:t>20</a:t>
            </a:r>
            <a:r>
              <a:rPr lang="en-US" sz="2100" dirty="0">
                <a:solidFill>
                  <a:srgbClr val="FAC090"/>
                </a:solidFill>
                <a:latin typeface="Avenir Book"/>
                <a:cs typeface="Avenir Book"/>
              </a:rPr>
              <a:t> “I have been crucified with Christ; and it is no longer I who live, but Christ lives in me; and the life which I now live in the flesh I live by faith in the Son of God, who loved me, and delivered Himself up for me.</a:t>
            </a:r>
            <a:r>
              <a:rPr lang="en-US" sz="2100" baseline="30000" dirty="0">
                <a:solidFill>
                  <a:srgbClr val="FAC090"/>
                </a:solidFill>
                <a:effectLst>
                  <a:glow rad="101600">
                    <a:schemeClr val="accent6">
                      <a:satMod val="175000"/>
                      <a:alpha val="40000"/>
                    </a:schemeClr>
                  </a:glow>
                </a:effectLst>
                <a:latin typeface="Avenir Book"/>
                <a:cs typeface="Avenir Book"/>
              </a:rPr>
              <a:t>21</a:t>
            </a:r>
            <a:r>
              <a:rPr lang="en-US" sz="2100" dirty="0">
                <a:solidFill>
                  <a:srgbClr val="FAC090"/>
                </a:solidFill>
                <a:effectLst>
                  <a:glow rad="101600">
                    <a:schemeClr val="accent6">
                      <a:satMod val="175000"/>
                      <a:alpha val="40000"/>
                    </a:schemeClr>
                  </a:glow>
                </a:effectLst>
                <a:latin typeface="Avenir Book"/>
                <a:cs typeface="Avenir Book"/>
              </a:rPr>
              <a:t> “I do not nullify the grace of God; for if righteousness comes through the Law, then Christ died needlessly.” </a:t>
            </a:r>
          </a:p>
        </p:txBody>
      </p:sp>
    </p:spTree>
    <p:extLst>
      <p:ext uri="{BB962C8B-B14F-4D97-AF65-F5344CB8AC3E}">
        <p14:creationId xmlns:p14="http://schemas.microsoft.com/office/powerpoint/2010/main" val="66918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756919" y="591540"/>
            <a:ext cx="3865881" cy="584776"/>
          </a:xfrm>
          <a:prstGeom prst="rect">
            <a:avLst/>
          </a:prstGeom>
          <a:solidFill>
            <a:srgbClr val="07111E"/>
          </a:solid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TIMELINE</a:t>
            </a:r>
            <a:endParaRPr lang="en-US" sz="3200" dirty="0">
              <a:solidFill>
                <a:schemeClr val="bg2">
                  <a:lumMod val="75000"/>
                </a:schemeClr>
              </a:solidFill>
              <a:latin typeface="Avenir Book"/>
              <a:cs typeface="Avenir Book"/>
            </a:endParaRPr>
          </a:p>
        </p:txBody>
      </p:sp>
    </p:spTree>
    <p:extLst>
      <p:ext uri="{BB962C8B-B14F-4D97-AF65-F5344CB8AC3E}">
        <p14:creationId xmlns:p14="http://schemas.microsoft.com/office/powerpoint/2010/main" val="3708730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txBox="1">
            <a:spLocks noGrp="1"/>
          </p:cNvSpPr>
          <p:nvPr>
            <p:ph idx="1"/>
          </p:nvPr>
        </p:nvSpPr>
        <p:spPr>
          <a:prstGeom prst="rect">
            <a:avLst/>
          </a:prstGeom>
          <a:solidFill>
            <a:schemeClr val="bg1"/>
          </a:solidFill>
          <a:ln w="38100">
            <a:solidFill>
              <a:srgbClr val="FAC090"/>
            </a:solidFill>
          </a:ln>
          <a:effectLst>
            <a:outerShdw blurRad="50800" dist="38100" dir="5400000" sx="101000" sy="101000" algn="t" rotWithShape="0">
              <a:schemeClr val="tx1">
                <a:lumMod val="85000"/>
                <a:lumOff val="15000"/>
              </a:schemeClr>
            </a:outerShdw>
          </a:effectLst>
          <a:scene3d>
            <a:camera prst="orthographicFront"/>
            <a:lightRig rig="threePt" dir="t"/>
          </a:scene3d>
          <a:sp3d>
            <a:bevelT prst="relaxedInset"/>
          </a:sp3d>
        </p:spPr>
        <p:txBody>
          <a:bodyPr wrap="square" lIns="274320" tIns="228600" rIns="274320" bIns="228600" rtlCol="0">
            <a:spAutoFit/>
            <a:sp3d/>
          </a:bodyPr>
          <a:lstStyle/>
          <a:p>
            <a:r>
              <a:rPr lang="en-US" sz="2400" b="1" dirty="0">
                <a:solidFill>
                  <a:srgbClr val="000000"/>
                </a:solidFill>
                <a:latin typeface="Avenir Book"/>
                <a:cs typeface="Avenir Book"/>
              </a:rPr>
              <a:t>“That God does not respect man for his person was evidenced by the fact that Paul’s knowledge of the gospel was already so complete and his work was so </a:t>
            </a:r>
            <a:r>
              <a:rPr lang="en-US" sz="2400" b="1" dirty="0" err="1">
                <a:solidFill>
                  <a:srgbClr val="000000"/>
                </a:solidFill>
                <a:latin typeface="Avenir Book"/>
                <a:cs typeface="Avenir Book"/>
              </a:rPr>
              <a:t>honoured</a:t>
            </a:r>
            <a:r>
              <a:rPr lang="en-US" sz="2400" b="1" dirty="0">
                <a:solidFill>
                  <a:srgbClr val="000000"/>
                </a:solidFill>
                <a:latin typeface="Avenir Book"/>
                <a:cs typeface="Avenir Book"/>
              </a:rPr>
              <a:t> by God, that those whose person seemed to many so markedly superior to his, found that all they had to do was to frankly recognize his teaching as already adequate and complete, and his work as standing on a perfectly equal footing with their own.</a:t>
            </a:r>
            <a:r>
              <a:rPr lang="en-US" sz="2400" b="1" dirty="0" smtClean="0">
                <a:solidFill>
                  <a:srgbClr val="000000"/>
                </a:solidFill>
                <a:latin typeface="Avenir Book"/>
                <a:cs typeface="Avenir Book"/>
              </a:rPr>
              <a:t>”</a:t>
            </a:r>
          </a:p>
          <a:p>
            <a:pPr algn="r"/>
            <a:r>
              <a:rPr lang="en-US" b="1" i="1" dirty="0" smtClean="0">
                <a:solidFill>
                  <a:srgbClr val="000000"/>
                </a:solidFill>
                <a:latin typeface="Avenir Book"/>
                <a:cs typeface="Avenir Book"/>
              </a:rPr>
              <a:t>-Pulpit Commentary</a:t>
            </a:r>
            <a:endParaRPr lang="en-US" b="1" i="1" dirty="0">
              <a:solidFill>
                <a:srgbClr val="000000"/>
              </a:solidFill>
              <a:latin typeface="Avenir Book"/>
              <a:cs typeface="Avenir Book"/>
            </a:endParaRPr>
          </a:p>
        </p:txBody>
      </p:sp>
    </p:spTree>
    <p:extLst>
      <p:ext uri="{BB962C8B-B14F-4D97-AF65-F5344CB8AC3E}">
        <p14:creationId xmlns:p14="http://schemas.microsoft.com/office/powerpoint/2010/main" val="11207890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756919" y="591540"/>
            <a:ext cx="3225801"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rgbClr val="FAC090"/>
                </a:solidFill>
                <a:latin typeface="Avenir Book"/>
                <a:cs typeface="Avenir Book"/>
              </a:rPr>
              <a:t>OUTLINE</a:t>
            </a:r>
            <a:endParaRPr lang="en-US" sz="3200" dirty="0">
              <a:solidFill>
                <a:srgbClr val="FAC090"/>
              </a:solidFill>
              <a:latin typeface="Avenir Book"/>
              <a:cs typeface="Avenir Book"/>
            </a:endParaRPr>
          </a:p>
        </p:txBody>
      </p:sp>
      <p:sp>
        <p:nvSpPr>
          <p:cNvPr id="5" name="TextBox 4"/>
          <p:cNvSpPr txBox="1"/>
          <p:nvPr/>
        </p:nvSpPr>
        <p:spPr>
          <a:xfrm>
            <a:off x="647700" y="1585604"/>
            <a:ext cx="7848601" cy="4893647"/>
          </a:xfrm>
          <a:prstGeom prst="rect">
            <a:avLst/>
          </a:prstGeom>
          <a:noFill/>
        </p:spPr>
        <p:txBody>
          <a:bodyPr wrap="square" rtlCol="0">
            <a:spAutoFit/>
            <a:scene3d>
              <a:camera prst="orthographicFront"/>
              <a:lightRig rig="threePt" dir="t"/>
            </a:scene3d>
            <a:sp3d extrusionH="57150">
              <a:bevelT w="38100" h="38100" prst="convex"/>
            </a:sp3d>
          </a:bodyPr>
          <a:lstStyle/>
          <a:p>
            <a:pPr marL="342900" indent="-342900">
              <a:buFont typeface="Wingdings" charset="2"/>
              <a:buChar char="§"/>
            </a:pPr>
            <a:r>
              <a:rPr lang="en-US" sz="2400" u="sng" dirty="0" smtClean="0">
                <a:solidFill>
                  <a:srgbClr val="FAC090"/>
                </a:solidFill>
                <a:latin typeface="Avenir Book"/>
                <a:cs typeface="Avenir Book"/>
              </a:rPr>
              <a:t>Personal Portion</a:t>
            </a:r>
            <a:r>
              <a:rPr lang="en-US" sz="2400" dirty="0">
                <a:solidFill>
                  <a:srgbClr val="FAC090"/>
                </a:solidFill>
                <a:latin typeface="Avenir Book"/>
                <a:cs typeface="Avenir Book"/>
              </a:rPr>
              <a:t>: </a:t>
            </a:r>
            <a:r>
              <a:rPr lang="en-US" sz="2400" i="1" dirty="0">
                <a:solidFill>
                  <a:srgbClr val="FAC090"/>
                </a:solidFill>
                <a:effectLst>
                  <a:glow rad="101600">
                    <a:schemeClr val="accent6">
                      <a:satMod val="175000"/>
                      <a:alpha val="40000"/>
                    </a:schemeClr>
                  </a:glow>
                </a:effectLst>
                <a:latin typeface="Avenir Book"/>
                <a:cs typeface="Avenir Book"/>
              </a:rPr>
              <a:t>The </a:t>
            </a:r>
            <a:r>
              <a:rPr lang="en-US" sz="2400" i="1" dirty="0" smtClean="0">
                <a:solidFill>
                  <a:srgbClr val="FAC090"/>
                </a:solidFill>
                <a:effectLst>
                  <a:glow rad="101600">
                    <a:schemeClr val="accent6">
                      <a:satMod val="175000"/>
                      <a:alpha val="40000"/>
                    </a:schemeClr>
                  </a:glow>
                </a:effectLst>
                <a:latin typeface="Avenir Book"/>
                <a:cs typeface="Avenir Book"/>
              </a:rPr>
              <a:t>Apostle </a:t>
            </a:r>
            <a:r>
              <a:rPr lang="en-US" sz="2400" i="1" dirty="0">
                <a:solidFill>
                  <a:srgbClr val="FAC090"/>
                </a:solidFill>
                <a:effectLst>
                  <a:glow rad="101600">
                    <a:schemeClr val="accent6">
                      <a:satMod val="175000"/>
                      <a:alpha val="40000"/>
                    </a:schemeClr>
                  </a:glow>
                </a:effectLst>
                <a:latin typeface="Avenir Book"/>
                <a:cs typeface="Avenir Book"/>
              </a:rPr>
              <a:t>of </a:t>
            </a:r>
            <a:r>
              <a:rPr lang="en-US" sz="2400" i="1" dirty="0" smtClean="0">
                <a:solidFill>
                  <a:srgbClr val="FAC090"/>
                </a:solidFill>
                <a:effectLst>
                  <a:glow rad="101600">
                    <a:schemeClr val="accent6">
                      <a:satMod val="175000"/>
                      <a:alpha val="40000"/>
                    </a:schemeClr>
                  </a:glow>
                </a:effectLst>
                <a:latin typeface="Avenir Book"/>
                <a:cs typeface="Avenir Book"/>
              </a:rPr>
              <a:t>Liberty</a:t>
            </a:r>
            <a:r>
              <a:rPr lang="en-US" sz="2400" dirty="0">
                <a:solidFill>
                  <a:srgbClr val="FAC090"/>
                </a:solidFill>
                <a:effectLst>
                  <a:glow rad="101600">
                    <a:schemeClr val="accent6">
                      <a:satMod val="175000"/>
                      <a:alpha val="40000"/>
                    </a:schemeClr>
                  </a:glow>
                </a:effectLst>
                <a:latin typeface="Avenir Book"/>
                <a:cs typeface="Avenir Book"/>
              </a:rPr>
              <a:t>. </a:t>
            </a:r>
            <a:r>
              <a:rPr lang="en-US" sz="2400" dirty="0">
                <a:solidFill>
                  <a:srgbClr val="FAC090"/>
                </a:solidFill>
                <a:latin typeface="Avenir Book"/>
                <a:cs typeface="Avenir Book"/>
              </a:rPr>
              <a:t>Paul shows that he is an apostle equal in authority and knowledge to Peter, James, and John. </a:t>
            </a:r>
            <a:r>
              <a:rPr lang="en-US" sz="2400" u="sng" dirty="0" smtClean="0">
                <a:solidFill>
                  <a:srgbClr val="FAC090"/>
                </a:solidFill>
                <a:latin typeface="Avenir Book"/>
                <a:cs typeface="Avenir Book"/>
              </a:rPr>
              <a:t>Chapters 1-2</a:t>
            </a:r>
            <a:r>
              <a:rPr lang="en-US" sz="2400" dirty="0" smtClean="0">
                <a:solidFill>
                  <a:srgbClr val="FAC090"/>
                </a:solidFill>
                <a:latin typeface="Avenir Book"/>
                <a:cs typeface="Avenir Book"/>
              </a:rPr>
              <a:t>. </a:t>
            </a:r>
            <a:endParaRPr lang="en-US" sz="2400" dirty="0">
              <a:solidFill>
                <a:srgbClr val="FAC090"/>
              </a:solidFill>
              <a:latin typeface="Avenir Book"/>
              <a:cs typeface="Avenir Book"/>
            </a:endParaRPr>
          </a:p>
          <a:p>
            <a:pPr marL="342900" indent="-342900">
              <a:buFont typeface="Wingdings" charset="2"/>
              <a:buChar char="§"/>
            </a:pPr>
            <a:endParaRPr lang="en-US" sz="2400" dirty="0" smtClean="0">
              <a:solidFill>
                <a:srgbClr val="FAC090"/>
              </a:solidFill>
              <a:latin typeface="Avenir Book"/>
              <a:cs typeface="Avenir Book"/>
            </a:endParaRPr>
          </a:p>
          <a:p>
            <a:pPr marL="342900" indent="-342900">
              <a:buFont typeface="Wingdings" charset="2"/>
              <a:buChar char="§"/>
            </a:pPr>
            <a:r>
              <a:rPr lang="en-US" sz="2400" u="sng" dirty="0" smtClean="0">
                <a:solidFill>
                  <a:srgbClr val="FAC090"/>
                </a:solidFill>
                <a:latin typeface="Avenir Book"/>
                <a:cs typeface="Avenir Book"/>
              </a:rPr>
              <a:t>Doctrinal Portion</a:t>
            </a:r>
            <a:r>
              <a:rPr lang="en-US" sz="2400" dirty="0">
                <a:solidFill>
                  <a:srgbClr val="FAC090"/>
                </a:solidFill>
                <a:latin typeface="Avenir Book"/>
                <a:cs typeface="Avenir Book"/>
              </a:rPr>
              <a:t>: </a:t>
            </a:r>
            <a:r>
              <a:rPr lang="en-US" sz="2400" i="1" dirty="0">
                <a:solidFill>
                  <a:srgbClr val="FAC090"/>
                </a:solidFill>
                <a:effectLst>
                  <a:glow rad="101600">
                    <a:schemeClr val="accent6">
                      <a:satMod val="175000"/>
                      <a:alpha val="40000"/>
                    </a:schemeClr>
                  </a:glow>
                </a:effectLst>
                <a:latin typeface="Avenir Book"/>
                <a:cs typeface="Avenir Book"/>
              </a:rPr>
              <a:t>The </a:t>
            </a:r>
            <a:r>
              <a:rPr lang="en-US" sz="2400" i="1" dirty="0" smtClean="0">
                <a:solidFill>
                  <a:srgbClr val="FAC090"/>
                </a:solidFill>
                <a:effectLst>
                  <a:glow rad="101600">
                    <a:schemeClr val="accent6">
                      <a:satMod val="175000"/>
                      <a:alpha val="40000"/>
                    </a:schemeClr>
                  </a:glow>
                </a:effectLst>
                <a:latin typeface="Avenir Book"/>
                <a:cs typeface="Avenir Book"/>
              </a:rPr>
              <a:t>Doctrine </a:t>
            </a:r>
            <a:r>
              <a:rPr lang="en-US" sz="2400" i="1" dirty="0">
                <a:solidFill>
                  <a:srgbClr val="FAC090"/>
                </a:solidFill>
                <a:effectLst>
                  <a:glow rad="101600">
                    <a:schemeClr val="accent6">
                      <a:satMod val="175000"/>
                      <a:alpha val="40000"/>
                    </a:schemeClr>
                  </a:glow>
                </a:effectLst>
                <a:latin typeface="Avenir Book"/>
                <a:cs typeface="Avenir Book"/>
              </a:rPr>
              <a:t>of </a:t>
            </a:r>
            <a:r>
              <a:rPr lang="en-US" sz="2400" i="1" dirty="0" smtClean="0">
                <a:solidFill>
                  <a:srgbClr val="FAC090"/>
                </a:solidFill>
                <a:effectLst>
                  <a:glow rad="101600">
                    <a:schemeClr val="accent6">
                      <a:satMod val="175000"/>
                      <a:alpha val="40000"/>
                    </a:schemeClr>
                  </a:glow>
                </a:effectLst>
                <a:latin typeface="Avenir Book"/>
                <a:cs typeface="Avenir Book"/>
              </a:rPr>
              <a:t>Liberty</a:t>
            </a:r>
            <a:r>
              <a:rPr lang="en-US" sz="2400" dirty="0">
                <a:solidFill>
                  <a:srgbClr val="FAC090"/>
                </a:solidFill>
                <a:effectLst>
                  <a:glow rad="101600">
                    <a:schemeClr val="accent6">
                      <a:satMod val="175000"/>
                      <a:alpha val="40000"/>
                    </a:schemeClr>
                  </a:glow>
                </a:effectLst>
                <a:latin typeface="Avenir Book"/>
                <a:cs typeface="Avenir Book"/>
              </a:rPr>
              <a:t>. </a:t>
            </a:r>
            <a:r>
              <a:rPr lang="en-US" sz="2400" dirty="0">
                <a:solidFill>
                  <a:srgbClr val="FAC090"/>
                </a:solidFill>
                <a:latin typeface="Avenir Book"/>
                <a:cs typeface="Avenir Book"/>
              </a:rPr>
              <a:t>Paul shows that justification is by "faith working through love" instead of by "works of law." </a:t>
            </a:r>
            <a:r>
              <a:rPr lang="en-US" sz="2400" u="sng" dirty="0" smtClean="0">
                <a:solidFill>
                  <a:srgbClr val="FAC090"/>
                </a:solidFill>
                <a:latin typeface="Avenir Book"/>
                <a:cs typeface="Avenir Book"/>
              </a:rPr>
              <a:t>Chapters 3-4</a:t>
            </a:r>
            <a:r>
              <a:rPr lang="en-US" sz="2400" dirty="0" smtClean="0">
                <a:solidFill>
                  <a:srgbClr val="FAC090"/>
                </a:solidFill>
                <a:latin typeface="Avenir Book"/>
                <a:cs typeface="Avenir Book"/>
              </a:rPr>
              <a:t>. </a:t>
            </a:r>
            <a:endParaRPr lang="en-US" sz="2400" dirty="0">
              <a:solidFill>
                <a:srgbClr val="FAC090"/>
              </a:solidFill>
              <a:latin typeface="Avenir Book"/>
              <a:cs typeface="Avenir Book"/>
            </a:endParaRPr>
          </a:p>
          <a:p>
            <a:pPr marL="342900" indent="-342900">
              <a:buFont typeface="Wingdings" charset="2"/>
              <a:buChar char="§"/>
            </a:pPr>
            <a:endParaRPr lang="en-US" sz="2400" dirty="0" smtClean="0">
              <a:solidFill>
                <a:srgbClr val="FAC090"/>
              </a:solidFill>
              <a:latin typeface="Avenir Book"/>
              <a:cs typeface="Avenir Book"/>
            </a:endParaRPr>
          </a:p>
          <a:p>
            <a:pPr marL="342900" indent="-342900">
              <a:buFont typeface="Wingdings" charset="2"/>
              <a:buChar char="§"/>
            </a:pPr>
            <a:r>
              <a:rPr lang="en-US" sz="2400" u="sng" dirty="0" smtClean="0">
                <a:solidFill>
                  <a:srgbClr val="FAC090"/>
                </a:solidFill>
                <a:latin typeface="Avenir Book"/>
                <a:cs typeface="Avenir Book"/>
              </a:rPr>
              <a:t>Practical Portion</a:t>
            </a:r>
            <a:r>
              <a:rPr lang="en-US" sz="2400" dirty="0">
                <a:solidFill>
                  <a:srgbClr val="FAC090"/>
                </a:solidFill>
                <a:latin typeface="Avenir Book"/>
                <a:cs typeface="Avenir Book"/>
              </a:rPr>
              <a:t>: </a:t>
            </a:r>
            <a:r>
              <a:rPr lang="en-US" sz="2400" i="1" dirty="0">
                <a:solidFill>
                  <a:srgbClr val="FAC090"/>
                </a:solidFill>
                <a:effectLst>
                  <a:glow rad="101600">
                    <a:schemeClr val="accent6">
                      <a:satMod val="175000"/>
                      <a:alpha val="40000"/>
                    </a:schemeClr>
                  </a:glow>
                </a:effectLst>
                <a:latin typeface="Avenir Book"/>
                <a:cs typeface="Avenir Book"/>
              </a:rPr>
              <a:t>The </a:t>
            </a:r>
            <a:r>
              <a:rPr lang="en-US" sz="2400" i="1" dirty="0" smtClean="0">
                <a:solidFill>
                  <a:srgbClr val="FAC090"/>
                </a:solidFill>
                <a:effectLst>
                  <a:glow rad="101600">
                    <a:schemeClr val="accent6">
                      <a:satMod val="175000"/>
                      <a:alpha val="40000"/>
                    </a:schemeClr>
                  </a:glow>
                </a:effectLst>
                <a:latin typeface="Avenir Book"/>
                <a:cs typeface="Avenir Book"/>
              </a:rPr>
              <a:t>Life </a:t>
            </a:r>
            <a:r>
              <a:rPr lang="en-US" sz="2400" i="1" dirty="0">
                <a:solidFill>
                  <a:srgbClr val="FAC090"/>
                </a:solidFill>
                <a:effectLst>
                  <a:glow rad="101600">
                    <a:schemeClr val="accent6">
                      <a:satMod val="175000"/>
                      <a:alpha val="40000"/>
                    </a:schemeClr>
                  </a:glow>
                </a:effectLst>
                <a:latin typeface="Avenir Book"/>
                <a:cs typeface="Avenir Book"/>
              </a:rPr>
              <a:t>of </a:t>
            </a:r>
            <a:r>
              <a:rPr lang="en-US" sz="2400" i="1" dirty="0" smtClean="0">
                <a:solidFill>
                  <a:srgbClr val="FAC090"/>
                </a:solidFill>
                <a:effectLst>
                  <a:glow rad="101600">
                    <a:schemeClr val="accent6">
                      <a:satMod val="175000"/>
                      <a:alpha val="40000"/>
                    </a:schemeClr>
                  </a:glow>
                </a:effectLst>
                <a:latin typeface="Avenir Book"/>
                <a:cs typeface="Avenir Book"/>
              </a:rPr>
              <a:t>Liberty</a:t>
            </a:r>
            <a:r>
              <a:rPr lang="en-US" sz="2400" dirty="0">
                <a:solidFill>
                  <a:srgbClr val="FAC090"/>
                </a:solidFill>
                <a:effectLst>
                  <a:glow rad="101600">
                    <a:schemeClr val="accent6">
                      <a:satMod val="175000"/>
                      <a:alpha val="40000"/>
                    </a:schemeClr>
                  </a:glow>
                </a:effectLst>
                <a:latin typeface="Avenir Book"/>
                <a:cs typeface="Avenir Book"/>
              </a:rPr>
              <a:t>. </a:t>
            </a:r>
            <a:r>
              <a:rPr lang="en-US" sz="2400" dirty="0">
                <a:solidFill>
                  <a:srgbClr val="FAC090"/>
                </a:solidFill>
                <a:latin typeface="Avenir Book"/>
                <a:cs typeface="Avenir Book"/>
              </a:rPr>
              <a:t>Paul exhorts those "having begun in the Spirit" to "walk by the Spirit" and to bear "the fruit of the Spirit." </a:t>
            </a:r>
            <a:r>
              <a:rPr lang="en-US" sz="2400" u="sng" dirty="0" smtClean="0">
                <a:solidFill>
                  <a:srgbClr val="FAC090"/>
                </a:solidFill>
                <a:latin typeface="Avenir Book"/>
                <a:cs typeface="Avenir Book"/>
              </a:rPr>
              <a:t>Chapters 5-6</a:t>
            </a:r>
            <a:r>
              <a:rPr lang="en-US" sz="2400" dirty="0" smtClean="0">
                <a:solidFill>
                  <a:srgbClr val="FAC090"/>
                </a:solidFill>
                <a:latin typeface="Avenir Book"/>
                <a:cs typeface="Avenir Book"/>
              </a:rPr>
              <a:t>.</a:t>
            </a:r>
          </a:p>
          <a:p>
            <a:pPr indent="-274320" algn="r"/>
            <a:r>
              <a:rPr lang="en-US" sz="2400" dirty="0" smtClean="0">
                <a:solidFill>
                  <a:srgbClr val="FAC090"/>
                </a:solidFill>
                <a:latin typeface="Avenir Book"/>
                <a:cs typeface="Avenir Book"/>
              </a:rPr>
              <a:t>R.C. Bell</a:t>
            </a:r>
          </a:p>
        </p:txBody>
      </p:sp>
    </p:spTree>
    <p:extLst>
      <p:ext uri="{BB962C8B-B14F-4D97-AF65-F5344CB8AC3E}">
        <p14:creationId xmlns:p14="http://schemas.microsoft.com/office/powerpoint/2010/main" val="17793720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5" end="5"/>
                                            </p:txEl>
                                          </p:spTgt>
                                        </p:tgtEl>
                                        <p:attrNameLst>
                                          <p:attrName>style.visibility</p:attrName>
                                        </p:attrNameLst>
                                      </p:cBhvr>
                                      <p:to>
                                        <p:strVal val="visible"/>
                                      </p:to>
                                    </p:set>
                                    <p:animEffect transition="in" filter="dissolve">
                                      <p:cBhvr>
                                        <p:cTn id="10" dur="500"/>
                                        <p:tgtEl>
                                          <p:spTgt spid="5">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dissolv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dissolve">
                                      <p:cBhvr>
                                        <p:cTn id="2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756919" y="591540"/>
            <a:ext cx="3225801"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rgbClr val="FAC090"/>
                </a:solidFill>
                <a:effectLst>
                  <a:outerShdw blurRad="50800" dist="38100" dir="2700000" algn="tl" rotWithShape="0">
                    <a:prstClr val="black">
                      <a:alpha val="40000"/>
                    </a:prstClr>
                  </a:outerShdw>
                </a:effectLst>
                <a:latin typeface="Avenir Book"/>
                <a:cs typeface="Avenir Book"/>
              </a:rPr>
              <a:t>OUTLINE</a:t>
            </a:r>
            <a:endParaRPr lang="en-US" sz="3200" dirty="0">
              <a:solidFill>
                <a:srgbClr val="FAC090"/>
              </a:solidFill>
              <a:latin typeface="Avenir Book"/>
              <a:cs typeface="Avenir Book"/>
            </a:endParaRPr>
          </a:p>
        </p:txBody>
      </p:sp>
      <p:sp>
        <p:nvSpPr>
          <p:cNvPr id="5" name="TextBox 4"/>
          <p:cNvSpPr txBox="1"/>
          <p:nvPr/>
        </p:nvSpPr>
        <p:spPr>
          <a:xfrm>
            <a:off x="397828" y="1782396"/>
            <a:ext cx="8348345" cy="3293209"/>
          </a:xfrm>
          <a:prstGeom prst="rect">
            <a:avLst/>
          </a:prstGeom>
          <a:noFill/>
        </p:spPr>
        <p:txBody>
          <a:bodyPr wrap="square" rtlCol="0">
            <a:spAutoFit/>
            <a:scene3d>
              <a:camera prst="orthographicFront"/>
              <a:lightRig rig="threePt" dir="t"/>
            </a:scene3d>
            <a:sp3d extrusionH="57150">
              <a:bevelT w="38100" h="38100" prst="convex"/>
            </a:sp3d>
          </a:bodyPr>
          <a:lstStyle/>
          <a:p>
            <a:pPr lvl="1"/>
            <a:endParaRPr lang="en-US" sz="1000" dirty="0" smtClean="0">
              <a:solidFill>
                <a:srgbClr val="FAC090"/>
              </a:solidFill>
              <a:latin typeface="Avenir Black"/>
              <a:cs typeface="Avenir Black"/>
            </a:endParaRPr>
          </a:p>
          <a:p>
            <a:pPr marL="800100" lvl="1" indent="-342900">
              <a:buFont typeface="Arial"/>
              <a:buChar char="•"/>
            </a:pPr>
            <a:r>
              <a:rPr lang="en-US" sz="2400" dirty="0" smtClean="0">
                <a:solidFill>
                  <a:srgbClr val="FAC090"/>
                </a:solidFill>
                <a:effectLst/>
                <a:latin typeface="Avenir Black"/>
                <a:cs typeface="Avenir Black"/>
              </a:rPr>
              <a:t>AFFIRMATION 1:11-2:14</a:t>
            </a:r>
          </a:p>
          <a:p>
            <a:pPr marL="800100" lvl="1" indent="-342900">
              <a:buFont typeface="Arial"/>
              <a:buChar char="•"/>
            </a:pPr>
            <a:endParaRPr lang="en-US" sz="1000" dirty="0" smtClean="0">
              <a:solidFill>
                <a:srgbClr val="FAC090"/>
              </a:solidFill>
              <a:effectLst>
                <a:glow rad="101600">
                  <a:schemeClr val="accent6">
                    <a:satMod val="175000"/>
                    <a:alpha val="40000"/>
                  </a:schemeClr>
                </a:glow>
              </a:effectLst>
              <a:latin typeface="Avenir Black"/>
              <a:cs typeface="Avenir Black"/>
            </a:endParaRPr>
          </a:p>
          <a:p>
            <a:pPr marL="1257300" lvl="2" indent="-342900">
              <a:buSzPct val="50000"/>
              <a:buFont typeface="Courier New"/>
              <a:buChar char="o"/>
            </a:pPr>
            <a:r>
              <a:rPr lang="en-US" sz="2400" dirty="0" smtClean="0">
                <a:solidFill>
                  <a:srgbClr val="FAC090"/>
                </a:solidFill>
                <a:effectLst/>
                <a:latin typeface="Avenir Black"/>
                <a:cs typeface="Avenir Black"/>
              </a:rPr>
              <a:t>Paul’s Revelation Did Not Come From Man (1:11-24)</a:t>
            </a:r>
          </a:p>
          <a:p>
            <a:pPr marL="1257300" lvl="2" indent="-342900">
              <a:buSzPct val="50000"/>
              <a:buFont typeface="Courier New"/>
              <a:buChar char="o"/>
            </a:pPr>
            <a:endParaRPr lang="en-US" sz="1000" dirty="0" smtClean="0">
              <a:solidFill>
                <a:srgbClr val="FAC090"/>
              </a:solidFill>
              <a:effectLst/>
              <a:latin typeface="Avenir Black"/>
              <a:cs typeface="Avenir Black"/>
            </a:endParaRPr>
          </a:p>
          <a:p>
            <a:pPr marL="1257300" lvl="2" indent="-342900">
              <a:buSzPct val="50000"/>
              <a:buFont typeface="Courier New"/>
              <a:buChar char="o"/>
            </a:pPr>
            <a:r>
              <a:rPr lang="en-US" sz="2400" dirty="0" smtClean="0">
                <a:solidFill>
                  <a:srgbClr val="FAC090"/>
                </a:solidFill>
                <a:effectLst/>
                <a:latin typeface="Avenir Black"/>
                <a:cs typeface="Avenir Black"/>
              </a:rPr>
              <a:t>Paul’s Apostleship Had Been Received by the Other Apostles (2:1-10)</a:t>
            </a:r>
          </a:p>
          <a:p>
            <a:pPr marL="1257300" lvl="2" indent="-342900">
              <a:buSzPct val="50000"/>
              <a:buFont typeface="Courier New"/>
              <a:buChar char="o"/>
            </a:pPr>
            <a:endParaRPr lang="en-US" sz="1000" dirty="0" smtClean="0">
              <a:solidFill>
                <a:srgbClr val="FAC090"/>
              </a:solidFill>
              <a:effectLst/>
              <a:latin typeface="Avenir Black"/>
              <a:cs typeface="Avenir Black"/>
            </a:endParaRPr>
          </a:p>
          <a:p>
            <a:pPr marL="1257300" lvl="2" indent="-342900">
              <a:buSzPct val="50000"/>
              <a:buFont typeface="Courier New"/>
              <a:buChar char="o"/>
            </a:pPr>
            <a:r>
              <a:rPr lang="en-US" sz="2400" dirty="0" smtClean="0">
                <a:solidFill>
                  <a:srgbClr val="FAC090"/>
                </a:solidFill>
                <a:effectLst>
                  <a:glow rad="101600">
                    <a:schemeClr val="accent6">
                      <a:satMod val="175000"/>
                      <a:alpha val="40000"/>
                    </a:schemeClr>
                  </a:glow>
                </a:effectLst>
                <a:latin typeface="Avenir Black"/>
                <a:cs typeface="Avenir Black"/>
              </a:rPr>
              <a:t>Paul Himself Rebuked Peter (2:11-14)</a:t>
            </a:r>
          </a:p>
          <a:p>
            <a:pPr marL="342900" indent="-342900">
              <a:buFont typeface="Wingdings" charset="2"/>
              <a:buChar char="§"/>
            </a:pPr>
            <a:endParaRPr lang="en-US" sz="2400" dirty="0" smtClean="0">
              <a:solidFill>
                <a:srgbClr val="FAC090"/>
              </a:solidFill>
              <a:latin typeface="Avenir Black"/>
              <a:cs typeface="Avenir Black"/>
            </a:endParaRPr>
          </a:p>
        </p:txBody>
      </p:sp>
    </p:spTree>
    <p:extLst>
      <p:ext uri="{BB962C8B-B14F-4D97-AF65-F5344CB8AC3E}">
        <p14:creationId xmlns:p14="http://schemas.microsoft.com/office/powerpoint/2010/main" val="20812726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2:11-14</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4616648"/>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latin typeface="Avenir Book"/>
                <a:cs typeface="Avenir Book"/>
              </a:rPr>
              <a:t>11</a:t>
            </a:r>
            <a:r>
              <a:rPr lang="en-US" sz="2400" dirty="0" smtClean="0">
                <a:solidFill>
                  <a:srgbClr val="FAC090"/>
                </a:solidFill>
                <a:latin typeface="Avenir Book"/>
                <a:cs typeface="Avenir Book"/>
              </a:rPr>
              <a:t> </a:t>
            </a:r>
            <a:r>
              <a:rPr lang="en-US" sz="2400" dirty="0">
                <a:solidFill>
                  <a:srgbClr val="FAC090"/>
                </a:solidFill>
                <a:latin typeface="Avenir Book"/>
                <a:cs typeface="Avenir Book"/>
              </a:rPr>
              <a:t>But when Cephas came to Antioch, I opposed him to his face, because he stood condemned.</a:t>
            </a:r>
            <a:r>
              <a:rPr lang="en-US" sz="2400" baseline="30000" dirty="0">
                <a:solidFill>
                  <a:srgbClr val="FAC090"/>
                </a:solidFill>
                <a:latin typeface="Avenir Book"/>
                <a:cs typeface="Avenir Book"/>
              </a:rPr>
              <a:t>12</a:t>
            </a:r>
            <a:r>
              <a:rPr lang="en-US" sz="2400" dirty="0">
                <a:solidFill>
                  <a:srgbClr val="FAC090"/>
                </a:solidFill>
                <a:latin typeface="Avenir Book"/>
                <a:cs typeface="Avenir Book"/>
              </a:rPr>
              <a:t> For prior to the coming of certain men from James, he used to eat with the Gentiles; but when they came, he began to withdraw and hold himself aloof, fearing the party of the circumcision.</a:t>
            </a:r>
            <a:r>
              <a:rPr lang="en-US" sz="2400" baseline="30000" dirty="0">
                <a:solidFill>
                  <a:srgbClr val="FAC090"/>
                </a:solidFill>
                <a:latin typeface="Avenir Book"/>
                <a:cs typeface="Avenir Book"/>
              </a:rPr>
              <a:t>13</a:t>
            </a:r>
            <a:r>
              <a:rPr lang="en-US" sz="2400" dirty="0">
                <a:solidFill>
                  <a:srgbClr val="FAC090"/>
                </a:solidFill>
                <a:latin typeface="Avenir Book"/>
                <a:cs typeface="Avenir Book"/>
              </a:rPr>
              <a:t> And the rest of the Jews joined him in hypocrisy, with the result that even Barnabas was carried away by their hypocrisy.</a:t>
            </a:r>
            <a:r>
              <a:rPr lang="en-US" sz="2400" baseline="30000" dirty="0">
                <a:solidFill>
                  <a:srgbClr val="FAC090"/>
                </a:solidFill>
                <a:latin typeface="Avenir Book"/>
                <a:cs typeface="Avenir Book"/>
              </a:rPr>
              <a:t>14</a:t>
            </a:r>
            <a:r>
              <a:rPr lang="en-US" sz="2400" dirty="0">
                <a:solidFill>
                  <a:srgbClr val="FAC090"/>
                </a:solidFill>
                <a:latin typeface="Avenir Book"/>
                <a:cs typeface="Avenir Book"/>
              </a:rPr>
              <a:t> But when I saw that they were not straightforward about the truth of the gospel, I said to Cephas in the presence of all, “If you, being a Jew, live like the Gentiles and not like the Jews, how is it that you compel the Gentiles to live like Jews? </a:t>
            </a:r>
          </a:p>
        </p:txBody>
      </p:sp>
    </p:spTree>
    <p:extLst>
      <p:ext uri="{BB962C8B-B14F-4D97-AF65-F5344CB8AC3E}">
        <p14:creationId xmlns:p14="http://schemas.microsoft.com/office/powerpoint/2010/main" val="114967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2:11-14</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4616648"/>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latin typeface="Avenir Book"/>
                <a:cs typeface="Avenir Book"/>
              </a:rPr>
              <a:t>11</a:t>
            </a:r>
            <a:r>
              <a:rPr lang="en-US" sz="2400" dirty="0" smtClean="0">
                <a:solidFill>
                  <a:srgbClr val="FAC090"/>
                </a:solidFill>
                <a:latin typeface="Avenir Book"/>
                <a:cs typeface="Avenir Book"/>
              </a:rPr>
              <a:t> </a:t>
            </a:r>
            <a:r>
              <a:rPr lang="en-US" sz="2400" dirty="0">
                <a:solidFill>
                  <a:srgbClr val="FAC090"/>
                </a:solidFill>
                <a:latin typeface="Avenir Book"/>
                <a:cs typeface="Avenir Book"/>
              </a:rPr>
              <a:t>But when Cephas came to Antioch, I opposed him to his face, because he stood condemned.</a:t>
            </a:r>
            <a:r>
              <a:rPr lang="en-US" sz="2400" baseline="30000" dirty="0">
                <a:solidFill>
                  <a:srgbClr val="FAC090"/>
                </a:solidFill>
                <a:latin typeface="Avenir Book"/>
                <a:cs typeface="Avenir Book"/>
              </a:rPr>
              <a:t>12</a:t>
            </a:r>
            <a:r>
              <a:rPr lang="en-US" sz="2400" dirty="0">
                <a:solidFill>
                  <a:srgbClr val="FAC090"/>
                </a:solidFill>
                <a:latin typeface="Avenir Book"/>
                <a:cs typeface="Avenir Book"/>
              </a:rPr>
              <a:t> For prior to the coming of certain men from James, he used to eat with the Gentiles; but when they came, he began to withdraw and hold himself aloof, fearing the party of the circumcision.</a:t>
            </a:r>
            <a:r>
              <a:rPr lang="en-US" sz="2400" baseline="30000" dirty="0">
                <a:solidFill>
                  <a:srgbClr val="FAC090"/>
                </a:solidFill>
                <a:effectLst>
                  <a:glow rad="101600">
                    <a:schemeClr val="accent6">
                      <a:satMod val="175000"/>
                      <a:alpha val="40000"/>
                    </a:schemeClr>
                  </a:glow>
                </a:effectLst>
                <a:latin typeface="Avenir Book"/>
                <a:cs typeface="Avenir Book"/>
              </a:rPr>
              <a:t>13</a:t>
            </a:r>
            <a:r>
              <a:rPr lang="en-US" sz="2400" dirty="0">
                <a:solidFill>
                  <a:srgbClr val="FAC090"/>
                </a:solidFill>
                <a:effectLst>
                  <a:glow rad="101600">
                    <a:schemeClr val="accent6">
                      <a:satMod val="175000"/>
                      <a:alpha val="40000"/>
                    </a:schemeClr>
                  </a:glow>
                </a:effectLst>
                <a:latin typeface="Avenir Book"/>
                <a:cs typeface="Avenir Book"/>
              </a:rPr>
              <a:t> And the rest of the Jews joined him in hypocrisy, with the result that even Barnabas was carried away by their hypocrisy.</a:t>
            </a:r>
            <a:r>
              <a:rPr lang="en-US" sz="2400" baseline="30000" dirty="0">
                <a:solidFill>
                  <a:srgbClr val="FAC090"/>
                </a:solidFill>
                <a:latin typeface="Avenir Book"/>
                <a:cs typeface="Avenir Book"/>
              </a:rPr>
              <a:t>14</a:t>
            </a:r>
            <a:r>
              <a:rPr lang="en-US" sz="2400" dirty="0">
                <a:solidFill>
                  <a:srgbClr val="FAC090"/>
                </a:solidFill>
                <a:latin typeface="Avenir Book"/>
                <a:cs typeface="Avenir Book"/>
              </a:rPr>
              <a:t> But when I saw that they were not straightforward about the truth of the gospel, I said to Cephas in the presence of all, “If you, being a Jew, live like the Gentiles and not like the Jews, how is it that you compel the Gentiles to live like Jews? </a:t>
            </a:r>
          </a:p>
        </p:txBody>
      </p:sp>
      <p:sp>
        <p:nvSpPr>
          <p:cNvPr id="5" name="TextBox 4"/>
          <p:cNvSpPr txBox="1"/>
          <p:nvPr/>
        </p:nvSpPr>
        <p:spPr>
          <a:xfrm>
            <a:off x="352778" y="1540985"/>
            <a:ext cx="8438444" cy="1846659"/>
          </a:xfrm>
          <a:prstGeom prst="rect">
            <a:avLst/>
          </a:prstGeom>
          <a:solidFill>
            <a:schemeClr val="tx1"/>
          </a:solidFill>
          <a:ln w="38100">
            <a:solidFill>
              <a:srgbClr val="FAC090"/>
            </a:solidFill>
          </a:ln>
          <a:effectLst>
            <a:outerShdw blurRad="50800" dist="38100" dir="5400000" sx="101000" sy="101000" algn="t" rotWithShape="0">
              <a:schemeClr val="tx1">
                <a:lumMod val="85000"/>
                <a:lumOff val="15000"/>
              </a:schemeClr>
            </a:outerShdw>
          </a:effectLst>
          <a:scene3d>
            <a:camera prst="orthographicFront"/>
            <a:lightRig rig="threePt" dir="t"/>
          </a:scene3d>
          <a:sp3d>
            <a:bevelT prst="relaxedInset"/>
          </a:sp3d>
        </p:spPr>
        <p:txBody>
          <a:bodyPr wrap="square" lIns="274320" tIns="228600" rIns="274320" bIns="228600" rtlCol="0">
            <a:spAutoFit/>
            <a:sp3d extrusionH="57150">
              <a:bevelT w="38100" h="38100" prst="convex"/>
            </a:sp3d>
          </a:bodyPr>
          <a:lstStyle/>
          <a:p>
            <a:r>
              <a:rPr lang="en-US" sz="2400" dirty="0" smtClean="0">
                <a:solidFill>
                  <a:schemeClr val="bg1"/>
                </a:solidFill>
                <a:latin typeface="Avenir Book"/>
                <a:cs typeface="Avenir Book"/>
              </a:rPr>
              <a:t>But </a:t>
            </a:r>
            <a:r>
              <a:rPr lang="en-US" sz="2400" dirty="0">
                <a:solidFill>
                  <a:srgbClr val="FFFF00"/>
                </a:solidFill>
                <a:latin typeface="Avenir Book"/>
                <a:cs typeface="Avenir Book"/>
              </a:rPr>
              <a:t>even though we</a:t>
            </a:r>
            <a:r>
              <a:rPr lang="en-US" sz="2400" dirty="0">
                <a:solidFill>
                  <a:schemeClr val="bg1"/>
                </a:solidFill>
                <a:latin typeface="Avenir Book"/>
                <a:cs typeface="Avenir Book"/>
              </a:rPr>
              <a:t>, or an angel from heaven, should preach to you a gospel contrary to that which we have preached to you, let him be accursed. </a:t>
            </a:r>
          </a:p>
          <a:p>
            <a:pPr algn="r"/>
            <a:r>
              <a:rPr lang="en-US" dirty="0" smtClean="0">
                <a:solidFill>
                  <a:schemeClr val="bg1"/>
                </a:solidFill>
                <a:latin typeface="Avenir Book"/>
                <a:cs typeface="Avenir Book"/>
              </a:rPr>
              <a:t>Galatians 1:8</a:t>
            </a:r>
            <a:endParaRPr lang="en-US" dirty="0">
              <a:solidFill>
                <a:schemeClr val="bg1"/>
              </a:solidFill>
              <a:latin typeface="Avenir Book"/>
              <a:cs typeface="Avenir Book"/>
            </a:endParaRPr>
          </a:p>
        </p:txBody>
      </p:sp>
    </p:spTree>
    <p:extLst>
      <p:ext uri="{BB962C8B-B14F-4D97-AF65-F5344CB8AC3E}">
        <p14:creationId xmlns:p14="http://schemas.microsoft.com/office/powerpoint/2010/main" val="70790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1000"/>
                                        <p:tgtEl>
                                          <p:spTgt spid="5"/>
                                        </p:tgtEl>
                                      </p:cBhvr>
                                    </p:animEffect>
                                    <p:set>
                                      <p:cBhvr>
                                        <p:cTn id="12"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2:11-14</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4616648"/>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latin typeface="Avenir Book"/>
                <a:cs typeface="Avenir Book"/>
              </a:rPr>
              <a:t>11</a:t>
            </a:r>
            <a:r>
              <a:rPr lang="en-US" sz="2400" dirty="0" smtClean="0">
                <a:solidFill>
                  <a:srgbClr val="FAC090"/>
                </a:solidFill>
                <a:latin typeface="Avenir Book"/>
                <a:cs typeface="Avenir Book"/>
              </a:rPr>
              <a:t> </a:t>
            </a:r>
            <a:r>
              <a:rPr lang="en-US" sz="2400" dirty="0">
                <a:solidFill>
                  <a:srgbClr val="FAC090"/>
                </a:solidFill>
                <a:latin typeface="Avenir Book"/>
                <a:cs typeface="Avenir Book"/>
              </a:rPr>
              <a:t>But when Cephas came to Antioch, I opposed him to his face, because he stood condemned.</a:t>
            </a:r>
            <a:r>
              <a:rPr lang="en-US" sz="2400" baseline="30000" dirty="0">
                <a:solidFill>
                  <a:srgbClr val="FAC090"/>
                </a:solidFill>
                <a:latin typeface="Avenir Book"/>
                <a:cs typeface="Avenir Book"/>
              </a:rPr>
              <a:t>12</a:t>
            </a:r>
            <a:r>
              <a:rPr lang="en-US" sz="2400" dirty="0">
                <a:solidFill>
                  <a:srgbClr val="FAC090"/>
                </a:solidFill>
                <a:latin typeface="Avenir Book"/>
                <a:cs typeface="Avenir Book"/>
              </a:rPr>
              <a:t> For prior to the coming of certain men from James, he used to eat with the Gentiles; but when they came, he began to withdraw and hold himself aloof, fearing the party of the circumcision.</a:t>
            </a:r>
            <a:r>
              <a:rPr lang="en-US" sz="2400" baseline="30000" dirty="0">
                <a:solidFill>
                  <a:srgbClr val="FAC090"/>
                </a:solidFill>
                <a:latin typeface="Avenir Book"/>
                <a:cs typeface="Avenir Book"/>
              </a:rPr>
              <a:t>13</a:t>
            </a:r>
            <a:r>
              <a:rPr lang="en-US" sz="2400" dirty="0">
                <a:solidFill>
                  <a:srgbClr val="FAC090"/>
                </a:solidFill>
                <a:latin typeface="Avenir Book"/>
                <a:cs typeface="Avenir Book"/>
              </a:rPr>
              <a:t> And the rest of the Jews joined him in hypocrisy, with the result that even Barnabas was carried away by their hypocrisy.</a:t>
            </a:r>
            <a:r>
              <a:rPr lang="en-US" sz="2400" baseline="30000" dirty="0">
                <a:solidFill>
                  <a:srgbClr val="FAC090"/>
                </a:solidFill>
                <a:effectLst>
                  <a:glow rad="101600">
                    <a:schemeClr val="accent6">
                      <a:satMod val="175000"/>
                      <a:alpha val="40000"/>
                    </a:schemeClr>
                  </a:glow>
                </a:effectLst>
                <a:latin typeface="Avenir Book"/>
                <a:cs typeface="Avenir Book"/>
              </a:rPr>
              <a:t>14</a:t>
            </a:r>
            <a:r>
              <a:rPr lang="en-US" sz="2400" dirty="0">
                <a:solidFill>
                  <a:srgbClr val="FAC090"/>
                </a:solidFill>
                <a:effectLst>
                  <a:glow rad="101600">
                    <a:schemeClr val="accent6">
                      <a:satMod val="175000"/>
                      <a:alpha val="40000"/>
                    </a:schemeClr>
                  </a:glow>
                </a:effectLst>
                <a:latin typeface="Avenir Book"/>
                <a:cs typeface="Avenir Book"/>
              </a:rPr>
              <a:t> But when I saw that they were not straightforward about the truth of the gospel, </a:t>
            </a:r>
            <a:r>
              <a:rPr lang="en-US" sz="2400" dirty="0">
                <a:solidFill>
                  <a:srgbClr val="FAC090"/>
                </a:solidFill>
                <a:effectLst/>
                <a:latin typeface="Avenir Book"/>
                <a:cs typeface="Avenir Book"/>
              </a:rPr>
              <a:t>I said to Cephas in the presence of all, “If you, being a Jew, live like the Gentiles and not like the Jews, how is it that you compel the Gentiles to live like Jews? </a:t>
            </a:r>
          </a:p>
        </p:txBody>
      </p:sp>
      <p:sp>
        <p:nvSpPr>
          <p:cNvPr id="5" name="TextBox 4"/>
          <p:cNvSpPr txBox="1"/>
          <p:nvPr/>
        </p:nvSpPr>
        <p:spPr>
          <a:xfrm>
            <a:off x="352778" y="2277585"/>
            <a:ext cx="8438444" cy="1846659"/>
          </a:xfrm>
          <a:prstGeom prst="rect">
            <a:avLst/>
          </a:prstGeom>
          <a:solidFill>
            <a:schemeClr val="tx1"/>
          </a:solidFill>
          <a:ln w="38100">
            <a:solidFill>
              <a:srgbClr val="FAC090"/>
            </a:solidFill>
          </a:ln>
          <a:effectLst>
            <a:outerShdw blurRad="50800" dist="38100" dir="5400000" sx="101000" sy="101000" algn="t" rotWithShape="0">
              <a:schemeClr val="tx1">
                <a:lumMod val="85000"/>
                <a:lumOff val="15000"/>
              </a:schemeClr>
            </a:outerShdw>
          </a:effectLst>
          <a:scene3d>
            <a:camera prst="orthographicFront"/>
            <a:lightRig rig="threePt" dir="t"/>
          </a:scene3d>
          <a:sp3d>
            <a:bevelT prst="relaxedInset"/>
          </a:sp3d>
        </p:spPr>
        <p:txBody>
          <a:bodyPr wrap="square" lIns="274320" tIns="228600" rIns="274320" bIns="228600" rtlCol="0">
            <a:spAutoFit/>
            <a:sp3d extrusionH="57150">
              <a:bevelT w="38100" h="38100" prst="convex"/>
            </a:sp3d>
          </a:bodyPr>
          <a:lstStyle/>
          <a:p>
            <a:r>
              <a:rPr lang="en-US" sz="2400" dirty="0" smtClean="0">
                <a:solidFill>
                  <a:schemeClr val="bg1"/>
                </a:solidFill>
                <a:latin typeface="Avenir Book"/>
                <a:cs typeface="Avenir Book"/>
              </a:rPr>
              <a:t>But </a:t>
            </a:r>
            <a:r>
              <a:rPr lang="en-US" sz="2400" dirty="0">
                <a:solidFill>
                  <a:schemeClr val="bg1"/>
                </a:solidFill>
                <a:latin typeface="Avenir Book"/>
                <a:cs typeface="Avenir Book"/>
              </a:rPr>
              <a:t>we did not yield in subjection to them for even an ˚hour, so that </a:t>
            </a:r>
            <a:r>
              <a:rPr lang="en-US" sz="2400" dirty="0">
                <a:solidFill>
                  <a:srgbClr val="FFFF00"/>
                </a:solidFill>
                <a:latin typeface="Avenir Book"/>
                <a:cs typeface="Avenir Book"/>
              </a:rPr>
              <a:t>the truth of the gospel </a:t>
            </a:r>
            <a:r>
              <a:rPr lang="en-US" sz="2400" dirty="0">
                <a:solidFill>
                  <a:schemeClr val="bg1"/>
                </a:solidFill>
                <a:latin typeface="Avenir Book"/>
                <a:cs typeface="Avenir Book"/>
              </a:rPr>
              <a:t>might remain with you. </a:t>
            </a:r>
          </a:p>
          <a:p>
            <a:pPr algn="r"/>
            <a:r>
              <a:rPr lang="en-US" dirty="0" smtClean="0">
                <a:solidFill>
                  <a:schemeClr val="bg1"/>
                </a:solidFill>
                <a:latin typeface="Avenir Book"/>
                <a:cs typeface="Avenir Book"/>
              </a:rPr>
              <a:t>Galatians 2:5</a:t>
            </a:r>
            <a:endParaRPr lang="en-US" dirty="0">
              <a:solidFill>
                <a:schemeClr val="bg1"/>
              </a:solidFill>
              <a:latin typeface="Avenir Book"/>
              <a:cs typeface="Avenir Book"/>
            </a:endParaRPr>
          </a:p>
        </p:txBody>
      </p:sp>
      <p:sp>
        <p:nvSpPr>
          <p:cNvPr id="6" name="TextBox 5"/>
          <p:cNvSpPr txBox="1">
            <a:spLocks/>
          </p:cNvSpPr>
          <p:nvPr/>
        </p:nvSpPr>
        <p:spPr>
          <a:xfrm>
            <a:off x="119200" y="4462185"/>
            <a:ext cx="4570550" cy="861774"/>
          </a:xfrm>
          <a:prstGeom prst="rect">
            <a:avLst/>
          </a:prstGeom>
          <a:blipFill rotWithShape="1">
            <a:blip r:embed="rId3"/>
            <a:stretch>
              <a:fillRect/>
            </a:stretch>
          </a:blipFill>
          <a:ln w="12700">
            <a:solidFill>
              <a:srgbClr val="FAC090"/>
            </a:solidFill>
          </a:ln>
        </p:spPr>
        <p:txBody>
          <a:bodyPr wrap="none" tIns="91440" bIns="91440" rtlCol="0" anchor="ctr" anchorCtr="0">
            <a:spAutoFit/>
            <a:scene3d>
              <a:camera prst="orthographicFront"/>
              <a:lightRig rig="threePt" dir="t"/>
            </a:scene3d>
            <a:sp3d extrusionH="57150">
              <a:bevelT w="38100" h="38100" prst="convex"/>
            </a:sp3d>
          </a:bodyPr>
          <a:lstStyle/>
          <a:p>
            <a:pPr algn="ctr"/>
            <a:r>
              <a:rPr lang="en-US" sz="4400" dirty="0" smtClean="0">
                <a:solidFill>
                  <a:schemeClr val="accent6">
                    <a:lumMod val="60000"/>
                    <a:lumOff val="40000"/>
                  </a:schemeClr>
                </a:solidFill>
                <a:effectLst>
                  <a:glow rad="101600">
                    <a:schemeClr val="accent6">
                      <a:satMod val="175000"/>
                      <a:alpha val="40000"/>
                    </a:schemeClr>
                  </a:glow>
                  <a:outerShdw blurRad="50800" dist="38100" dir="2700000" algn="tl" rotWithShape="0">
                    <a:prstClr val="black">
                      <a:alpha val="40000"/>
                    </a:prstClr>
                  </a:outerShdw>
                </a:effectLst>
                <a:latin typeface="Avenir Book"/>
                <a:cs typeface="Avenir Book"/>
              </a:rPr>
              <a:t>“straightforward”</a:t>
            </a:r>
            <a:endParaRPr lang="en-US" sz="4400" dirty="0">
              <a:solidFill>
                <a:schemeClr val="bg2">
                  <a:lumMod val="75000"/>
                </a:schemeClr>
              </a:solidFill>
              <a:effectLst>
                <a:glow rad="101600">
                  <a:schemeClr val="accent6">
                    <a:satMod val="175000"/>
                    <a:alpha val="40000"/>
                  </a:schemeClr>
                </a:glow>
                <a:outerShdw blurRad="50800" dist="38100" dir="2700000" algn="tl" rotWithShape="0">
                  <a:prstClr val="black">
                    <a:alpha val="40000"/>
                  </a:prstClr>
                </a:outerShdw>
              </a:effectLst>
              <a:latin typeface="Avenir Book"/>
              <a:cs typeface="Avenir Book"/>
            </a:endParaRPr>
          </a:p>
        </p:txBody>
      </p:sp>
    </p:spTree>
    <p:extLst>
      <p:ext uri="{BB962C8B-B14F-4D97-AF65-F5344CB8AC3E}">
        <p14:creationId xmlns:p14="http://schemas.microsoft.com/office/powerpoint/2010/main" val="38641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1000"/>
                                        <p:tgtEl>
                                          <p:spTgt spid="5"/>
                                        </p:tgtEl>
                                      </p:cBhvr>
                                    </p:animEffect>
                                    <p:set>
                                      <p:cBhvr>
                                        <p:cTn id="12" dur="1" fill="hold">
                                          <p:stCondLst>
                                            <p:cond delay="999"/>
                                          </p:stCondLst>
                                        </p:cTn>
                                        <p:tgtEl>
                                          <p:spTgt spid="5"/>
                                        </p:tgtEl>
                                        <p:attrNameLst>
                                          <p:attrName>style.visibility</p:attrName>
                                        </p:attrNameLst>
                                      </p:cBhvr>
                                      <p:to>
                                        <p:strVal val="hidden"/>
                                      </p:to>
                                    </p:set>
                                  </p:childTnLst>
                                </p:cTn>
                              </p:par>
                              <p:par>
                                <p:cTn id="13" presetID="23"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grpId="1" nodeType="clickEffect">
                                  <p:stCondLst>
                                    <p:cond delay="0"/>
                                  </p:stCondLst>
                                  <p:childTnLst>
                                    <p:animEffect transition="out" filter="dissolv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2:11-14</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4616648"/>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latin typeface="Avenir Book"/>
                <a:cs typeface="Avenir Book"/>
              </a:rPr>
              <a:t>11</a:t>
            </a:r>
            <a:r>
              <a:rPr lang="en-US" sz="2400" dirty="0" smtClean="0">
                <a:solidFill>
                  <a:srgbClr val="FAC090"/>
                </a:solidFill>
                <a:latin typeface="Avenir Book"/>
                <a:cs typeface="Avenir Book"/>
              </a:rPr>
              <a:t> </a:t>
            </a:r>
            <a:r>
              <a:rPr lang="en-US" sz="2400" dirty="0">
                <a:solidFill>
                  <a:srgbClr val="FAC090"/>
                </a:solidFill>
                <a:latin typeface="Avenir Book"/>
                <a:cs typeface="Avenir Book"/>
              </a:rPr>
              <a:t>But when Cephas came to Antioch, I opposed him to his face, because he stood condemned.</a:t>
            </a:r>
            <a:r>
              <a:rPr lang="en-US" sz="2400" baseline="30000" dirty="0">
                <a:solidFill>
                  <a:srgbClr val="FAC090"/>
                </a:solidFill>
                <a:latin typeface="Avenir Book"/>
                <a:cs typeface="Avenir Book"/>
              </a:rPr>
              <a:t>12</a:t>
            </a:r>
            <a:r>
              <a:rPr lang="en-US" sz="2400" dirty="0">
                <a:solidFill>
                  <a:srgbClr val="FAC090"/>
                </a:solidFill>
                <a:latin typeface="Avenir Book"/>
                <a:cs typeface="Avenir Book"/>
              </a:rPr>
              <a:t> For prior to the coming of certain men from James, he used to eat with the Gentiles; but when they came, he began to withdraw and hold himself aloof, fearing the party of the circumcision.</a:t>
            </a:r>
            <a:r>
              <a:rPr lang="en-US" sz="2400" baseline="30000" dirty="0">
                <a:solidFill>
                  <a:srgbClr val="FAC090"/>
                </a:solidFill>
                <a:latin typeface="Avenir Book"/>
                <a:cs typeface="Avenir Book"/>
              </a:rPr>
              <a:t>13</a:t>
            </a:r>
            <a:r>
              <a:rPr lang="en-US" sz="2400" dirty="0">
                <a:solidFill>
                  <a:srgbClr val="FAC090"/>
                </a:solidFill>
                <a:latin typeface="Avenir Book"/>
                <a:cs typeface="Avenir Book"/>
              </a:rPr>
              <a:t> And the rest of the Jews joined him in hypocrisy, with the result that even Barnabas was carried away by their hypocrisy.</a:t>
            </a:r>
            <a:r>
              <a:rPr lang="en-US" sz="2400" baseline="30000" dirty="0">
                <a:solidFill>
                  <a:srgbClr val="FAC090"/>
                </a:solidFill>
                <a:effectLst/>
                <a:latin typeface="Avenir Book"/>
                <a:cs typeface="Avenir Book"/>
              </a:rPr>
              <a:t>14</a:t>
            </a:r>
            <a:r>
              <a:rPr lang="en-US" sz="2400" dirty="0">
                <a:solidFill>
                  <a:srgbClr val="FAC090"/>
                </a:solidFill>
                <a:effectLst/>
                <a:latin typeface="Avenir Book"/>
                <a:cs typeface="Avenir Book"/>
              </a:rPr>
              <a:t> But when I saw that they were not straightforward about the truth of the gospel, </a:t>
            </a:r>
            <a:r>
              <a:rPr lang="en-US" sz="2400" dirty="0">
                <a:solidFill>
                  <a:srgbClr val="FAC090"/>
                </a:solidFill>
                <a:effectLst>
                  <a:glow rad="101600">
                    <a:schemeClr val="accent6">
                      <a:satMod val="175000"/>
                      <a:alpha val="40000"/>
                    </a:schemeClr>
                  </a:glow>
                </a:effectLst>
                <a:latin typeface="Avenir Book"/>
                <a:cs typeface="Avenir Book"/>
              </a:rPr>
              <a:t>I said to Cephas in the presence of all, “If you, being a Jew, live like the Gentiles and not like the Jews, how is it that you compel the Gentiles to live like Jews? </a:t>
            </a:r>
          </a:p>
        </p:txBody>
      </p:sp>
      <p:sp>
        <p:nvSpPr>
          <p:cNvPr id="7" name="TextBox 6"/>
          <p:cNvSpPr txBox="1"/>
          <p:nvPr/>
        </p:nvSpPr>
        <p:spPr>
          <a:xfrm>
            <a:off x="352778" y="2277585"/>
            <a:ext cx="8438444" cy="2215991"/>
          </a:xfrm>
          <a:prstGeom prst="rect">
            <a:avLst/>
          </a:prstGeom>
          <a:solidFill>
            <a:schemeClr val="tx1"/>
          </a:solidFill>
          <a:ln w="38100">
            <a:solidFill>
              <a:srgbClr val="FAC090"/>
            </a:solidFill>
          </a:ln>
          <a:effectLst>
            <a:outerShdw blurRad="50800" dist="38100" dir="5400000" sx="101000" sy="101000" algn="t" rotWithShape="0">
              <a:schemeClr val="tx1">
                <a:lumMod val="85000"/>
                <a:lumOff val="15000"/>
              </a:schemeClr>
            </a:outerShdw>
          </a:effectLst>
          <a:scene3d>
            <a:camera prst="orthographicFront"/>
            <a:lightRig rig="threePt" dir="t"/>
          </a:scene3d>
          <a:sp3d>
            <a:bevelT prst="relaxedInset"/>
          </a:sp3d>
        </p:spPr>
        <p:txBody>
          <a:bodyPr wrap="square" lIns="274320" tIns="228600" rIns="274320" bIns="228600" rtlCol="0">
            <a:spAutoFit/>
            <a:sp3d extrusionH="57150">
              <a:bevelT w="38100" h="38100" prst="convex"/>
            </a:sp3d>
          </a:bodyPr>
          <a:lstStyle/>
          <a:p>
            <a:r>
              <a:rPr lang="en-US" sz="2400" dirty="0" smtClean="0">
                <a:solidFill>
                  <a:schemeClr val="bg1"/>
                </a:solidFill>
                <a:latin typeface="Avenir Book"/>
                <a:cs typeface="Avenir Book"/>
              </a:rPr>
              <a:t>Do </a:t>
            </a:r>
            <a:r>
              <a:rPr lang="en-US" sz="2400" dirty="0">
                <a:solidFill>
                  <a:schemeClr val="bg1"/>
                </a:solidFill>
                <a:latin typeface="Avenir Book"/>
                <a:cs typeface="Avenir Book"/>
              </a:rPr>
              <a:t>not receive an accusation against an elder except on the basis of two or three witnesses</a:t>
            </a:r>
            <a:r>
              <a:rPr lang="en-US" sz="2400" dirty="0" smtClean="0">
                <a:solidFill>
                  <a:schemeClr val="bg1"/>
                </a:solidFill>
                <a:latin typeface="Avenir Book"/>
                <a:cs typeface="Avenir Book"/>
              </a:rPr>
              <a:t>. </a:t>
            </a:r>
            <a:r>
              <a:rPr lang="en-US" sz="2400" dirty="0">
                <a:solidFill>
                  <a:schemeClr val="bg1"/>
                </a:solidFill>
                <a:latin typeface="Avenir Book"/>
                <a:cs typeface="Avenir Book"/>
              </a:rPr>
              <a:t>Those who continue in sin, </a:t>
            </a:r>
            <a:r>
              <a:rPr lang="en-US" sz="2400" dirty="0">
                <a:solidFill>
                  <a:srgbClr val="FFFF00"/>
                </a:solidFill>
                <a:latin typeface="Avenir Book"/>
                <a:cs typeface="Avenir Book"/>
              </a:rPr>
              <a:t>rebuke in the presence of all</a:t>
            </a:r>
            <a:r>
              <a:rPr lang="en-US" sz="2400" dirty="0">
                <a:solidFill>
                  <a:schemeClr val="bg1"/>
                </a:solidFill>
                <a:latin typeface="Avenir Book"/>
                <a:cs typeface="Avenir Book"/>
              </a:rPr>
              <a:t>, so that the rest also may be fearful of sinning. </a:t>
            </a:r>
          </a:p>
          <a:p>
            <a:pPr algn="r"/>
            <a:r>
              <a:rPr lang="en-US" dirty="0" smtClean="0">
                <a:solidFill>
                  <a:schemeClr val="bg1"/>
                </a:solidFill>
                <a:latin typeface="Avenir Book"/>
                <a:cs typeface="Avenir Book"/>
              </a:rPr>
              <a:t>1 Timothy 5:19-20</a:t>
            </a:r>
            <a:endParaRPr lang="en-US" dirty="0">
              <a:solidFill>
                <a:schemeClr val="bg1"/>
              </a:solidFill>
              <a:latin typeface="Avenir Book"/>
              <a:cs typeface="Avenir Book"/>
            </a:endParaRPr>
          </a:p>
        </p:txBody>
      </p:sp>
      <p:sp>
        <p:nvSpPr>
          <p:cNvPr id="9" name="TextBox 8"/>
          <p:cNvSpPr txBox="1"/>
          <p:nvPr/>
        </p:nvSpPr>
        <p:spPr>
          <a:xfrm>
            <a:off x="352778" y="1659570"/>
            <a:ext cx="8438444" cy="3600986"/>
          </a:xfrm>
          <a:prstGeom prst="rect">
            <a:avLst/>
          </a:prstGeom>
          <a:solidFill>
            <a:schemeClr val="tx1"/>
          </a:solidFill>
          <a:ln w="38100">
            <a:solidFill>
              <a:srgbClr val="FAC090"/>
            </a:solidFill>
          </a:ln>
          <a:effectLst>
            <a:outerShdw blurRad="50800" dist="38100" dir="5400000" sx="101000" sy="101000" algn="t" rotWithShape="0">
              <a:schemeClr val="tx1">
                <a:lumMod val="85000"/>
                <a:lumOff val="15000"/>
              </a:schemeClr>
            </a:outerShdw>
          </a:effectLst>
          <a:scene3d>
            <a:camera prst="orthographicFront"/>
            <a:lightRig rig="threePt" dir="t"/>
          </a:scene3d>
          <a:sp3d>
            <a:bevelT prst="relaxedInset"/>
          </a:sp3d>
        </p:spPr>
        <p:txBody>
          <a:bodyPr wrap="square" lIns="274320" tIns="228600" rIns="274320" bIns="228600" rtlCol="0">
            <a:spAutoFit/>
            <a:sp3d extrusionH="57150">
              <a:bevelT w="38100" h="38100" prst="convex"/>
            </a:sp3d>
          </a:bodyPr>
          <a:lstStyle/>
          <a:p>
            <a:r>
              <a:rPr lang="en-US" sz="2400" dirty="0" smtClean="0">
                <a:solidFill>
                  <a:schemeClr val="bg1"/>
                </a:solidFill>
                <a:latin typeface="Avenir Book"/>
                <a:cs typeface="Avenir Book"/>
              </a:rPr>
              <a:t>But </a:t>
            </a:r>
            <a:r>
              <a:rPr lang="en-US" sz="2400" dirty="0">
                <a:solidFill>
                  <a:schemeClr val="bg1"/>
                </a:solidFill>
                <a:latin typeface="Avenir Book"/>
                <a:cs typeface="Avenir Book"/>
              </a:rPr>
              <a:t>when he saw many of the Pharisees and Sadducees coming for baptism, he said to them, “You brood of vipers, who warned you to flee from the wrath to come</a:t>
            </a:r>
            <a:r>
              <a:rPr lang="en-US" sz="2400" dirty="0" smtClean="0">
                <a:solidFill>
                  <a:schemeClr val="bg1"/>
                </a:solidFill>
                <a:latin typeface="Avenir Book"/>
                <a:cs typeface="Avenir Book"/>
              </a:rPr>
              <a:t>? </a:t>
            </a:r>
            <a:r>
              <a:rPr lang="en-US" sz="2400" dirty="0">
                <a:solidFill>
                  <a:schemeClr val="bg1"/>
                </a:solidFill>
                <a:latin typeface="Avenir Book"/>
                <a:cs typeface="Avenir Book"/>
              </a:rPr>
              <a:t>“Therefore bring forth fruit in keeping with repentance</a:t>
            </a:r>
            <a:r>
              <a:rPr lang="en-US" sz="2400" dirty="0" smtClean="0">
                <a:solidFill>
                  <a:schemeClr val="bg1"/>
                </a:solidFill>
                <a:latin typeface="Avenir Book"/>
                <a:cs typeface="Avenir Book"/>
              </a:rPr>
              <a:t>; </a:t>
            </a:r>
            <a:r>
              <a:rPr lang="en-US" sz="2400" dirty="0">
                <a:solidFill>
                  <a:schemeClr val="bg1"/>
                </a:solidFill>
                <a:latin typeface="Avenir Book"/>
                <a:cs typeface="Avenir Book"/>
              </a:rPr>
              <a:t>and do not suppose that you can say to yourselves, ‘We have Abraham for our father’; for I say to you, that </a:t>
            </a:r>
            <a:r>
              <a:rPr lang="en-US" sz="2400" dirty="0">
                <a:solidFill>
                  <a:srgbClr val="FFFF00"/>
                </a:solidFill>
                <a:latin typeface="Avenir Book"/>
                <a:cs typeface="Avenir Book"/>
              </a:rPr>
              <a:t>God is able from these stones to raise up children to Abraham</a:t>
            </a:r>
            <a:r>
              <a:rPr lang="en-US" sz="2400" dirty="0" smtClean="0">
                <a:solidFill>
                  <a:schemeClr val="bg1"/>
                </a:solidFill>
                <a:latin typeface="Avenir Book"/>
                <a:cs typeface="Avenir Book"/>
              </a:rPr>
              <a:t>.” </a:t>
            </a:r>
            <a:endParaRPr lang="en-US" sz="2400" dirty="0">
              <a:solidFill>
                <a:schemeClr val="bg1"/>
              </a:solidFill>
              <a:latin typeface="Avenir Book"/>
              <a:cs typeface="Avenir Book"/>
            </a:endParaRPr>
          </a:p>
          <a:p>
            <a:pPr algn="r"/>
            <a:endParaRPr lang="en-US" dirty="0" smtClean="0">
              <a:solidFill>
                <a:schemeClr val="bg1"/>
              </a:solidFill>
              <a:latin typeface="Avenir Book"/>
              <a:cs typeface="Avenir Book"/>
            </a:endParaRPr>
          </a:p>
          <a:p>
            <a:pPr algn="r"/>
            <a:r>
              <a:rPr lang="en-US" dirty="0" smtClean="0">
                <a:solidFill>
                  <a:schemeClr val="bg1"/>
                </a:solidFill>
                <a:latin typeface="Avenir Book"/>
                <a:cs typeface="Avenir Book"/>
              </a:rPr>
              <a:t>Matthew 3:7-9</a:t>
            </a:r>
            <a:endParaRPr lang="en-US" dirty="0">
              <a:solidFill>
                <a:schemeClr val="bg1"/>
              </a:solidFill>
              <a:latin typeface="Avenir Book"/>
              <a:cs typeface="Avenir Book"/>
            </a:endParaRPr>
          </a:p>
        </p:txBody>
      </p:sp>
    </p:spTree>
    <p:extLst>
      <p:ext uri="{BB962C8B-B14F-4D97-AF65-F5344CB8AC3E}">
        <p14:creationId xmlns:p14="http://schemas.microsoft.com/office/powerpoint/2010/main" val="115036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1000"/>
                                        <p:tgtEl>
                                          <p:spTgt spid="7"/>
                                        </p:tgtEl>
                                      </p:cBhvr>
                                    </p:animEffect>
                                    <p:set>
                                      <p:cBhvr>
                                        <p:cTn id="12" dur="1" fill="hold">
                                          <p:stCondLst>
                                            <p:cond delay="9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1" nodeType="clickEffect">
                                  <p:stCondLst>
                                    <p:cond delay="0"/>
                                  </p:stCondLst>
                                  <p:childTnLst>
                                    <p:animEffect transition="out" filter="dissolve">
                                      <p:cBhvr>
                                        <p:cTn id="21" dur="1000"/>
                                        <p:tgtEl>
                                          <p:spTgt spid="9"/>
                                        </p:tgtEl>
                                      </p:cBhvr>
                                    </p:animEffect>
                                    <p:set>
                                      <p:cBhvr>
                                        <p:cTn id="22"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2:15-21</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5032147"/>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100" baseline="30000" dirty="0" smtClean="0">
                <a:solidFill>
                  <a:srgbClr val="FAC090"/>
                </a:solidFill>
                <a:latin typeface="Avenir Book"/>
                <a:cs typeface="Avenir Book"/>
              </a:rPr>
              <a:t>15</a:t>
            </a:r>
            <a:r>
              <a:rPr lang="en-US" sz="2100" dirty="0" smtClean="0">
                <a:solidFill>
                  <a:srgbClr val="FAC090"/>
                </a:solidFill>
                <a:latin typeface="Avenir Book"/>
                <a:cs typeface="Avenir Book"/>
              </a:rPr>
              <a:t> </a:t>
            </a:r>
            <a:r>
              <a:rPr lang="en-US" sz="2100" dirty="0">
                <a:solidFill>
                  <a:srgbClr val="FAC090"/>
                </a:solidFill>
                <a:latin typeface="Avenir Book"/>
                <a:cs typeface="Avenir Book"/>
              </a:rPr>
              <a:t>“We are Jews by nature, and not sinners from among the Gentiles;</a:t>
            </a:r>
            <a:r>
              <a:rPr lang="en-US" sz="2100" baseline="30000" dirty="0">
                <a:solidFill>
                  <a:srgbClr val="FAC090"/>
                </a:solidFill>
                <a:latin typeface="Avenir Book"/>
                <a:cs typeface="Avenir Book"/>
              </a:rPr>
              <a:t>16</a:t>
            </a:r>
            <a:r>
              <a:rPr lang="en-US" sz="2100" dirty="0">
                <a:solidFill>
                  <a:srgbClr val="FAC090"/>
                </a:solidFill>
                <a:latin typeface="Avenir Book"/>
                <a:cs typeface="Avenir Book"/>
              </a:rPr>
              <a:t> nevertheless knowing that a man is not justified by the works of the Law but through faith in Christ Jesus, even we have believed in Christ Jesus, that we may be justified by faith in Christ, and not by the works of the Law; since by the works of the Law shall no flesh be justified.</a:t>
            </a:r>
            <a:r>
              <a:rPr lang="en-US" sz="2100" baseline="30000" dirty="0">
                <a:solidFill>
                  <a:srgbClr val="FAC090"/>
                </a:solidFill>
                <a:latin typeface="Avenir Book"/>
                <a:cs typeface="Avenir Book"/>
              </a:rPr>
              <a:t>17</a:t>
            </a:r>
            <a:r>
              <a:rPr lang="en-US" sz="2100" dirty="0">
                <a:solidFill>
                  <a:srgbClr val="FAC090"/>
                </a:solidFill>
                <a:latin typeface="Avenir Book"/>
                <a:cs typeface="Avenir Book"/>
              </a:rPr>
              <a:t> “But if, while seeking to be justified in Christ, we ourselves have also been found sinners, is Christ then a minister of sin? May it never be!</a:t>
            </a:r>
            <a:r>
              <a:rPr lang="en-US" sz="2100" baseline="30000" dirty="0">
                <a:solidFill>
                  <a:srgbClr val="FAC090"/>
                </a:solidFill>
                <a:latin typeface="Avenir Book"/>
                <a:cs typeface="Avenir Book"/>
              </a:rPr>
              <a:t>18</a:t>
            </a:r>
            <a:r>
              <a:rPr lang="en-US" sz="2100" dirty="0">
                <a:solidFill>
                  <a:srgbClr val="FAC090"/>
                </a:solidFill>
                <a:latin typeface="Avenir Book"/>
                <a:cs typeface="Avenir Book"/>
              </a:rPr>
              <a:t> “For if I rebuild what I have once destroyed, I prove myself to be a transgressor.</a:t>
            </a:r>
            <a:r>
              <a:rPr lang="en-US" sz="2100" baseline="30000" dirty="0">
                <a:solidFill>
                  <a:srgbClr val="FAC090"/>
                </a:solidFill>
                <a:latin typeface="Avenir Book"/>
                <a:cs typeface="Avenir Book"/>
              </a:rPr>
              <a:t>19</a:t>
            </a:r>
            <a:r>
              <a:rPr lang="en-US" sz="2100" dirty="0">
                <a:solidFill>
                  <a:srgbClr val="FAC090"/>
                </a:solidFill>
                <a:latin typeface="Avenir Book"/>
                <a:cs typeface="Avenir Book"/>
              </a:rPr>
              <a:t> “For through the Law I died to the Law, that I might live to God.</a:t>
            </a:r>
            <a:r>
              <a:rPr lang="en-US" sz="2100" baseline="30000" dirty="0">
                <a:solidFill>
                  <a:srgbClr val="FAC090"/>
                </a:solidFill>
                <a:latin typeface="Avenir Book"/>
                <a:cs typeface="Avenir Book"/>
              </a:rPr>
              <a:t>20</a:t>
            </a:r>
            <a:r>
              <a:rPr lang="en-US" sz="2100" dirty="0">
                <a:solidFill>
                  <a:srgbClr val="FAC090"/>
                </a:solidFill>
                <a:latin typeface="Avenir Book"/>
                <a:cs typeface="Avenir Book"/>
              </a:rPr>
              <a:t> “I have been crucified with Christ; and it is no longer I who live, but Christ lives in me; and the life which I now live in the flesh I live by faith in the Son of God, who loved me, and delivered Himself up for me.</a:t>
            </a:r>
            <a:r>
              <a:rPr lang="en-US" sz="2100" baseline="30000" dirty="0">
                <a:solidFill>
                  <a:srgbClr val="FAC090"/>
                </a:solidFill>
                <a:latin typeface="Avenir Book"/>
                <a:cs typeface="Avenir Book"/>
              </a:rPr>
              <a:t>21</a:t>
            </a:r>
            <a:r>
              <a:rPr lang="en-US" sz="2100" dirty="0">
                <a:solidFill>
                  <a:srgbClr val="FAC090"/>
                </a:solidFill>
                <a:latin typeface="Avenir Book"/>
                <a:cs typeface="Avenir Book"/>
              </a:rPr>
              <a:t> “I do not nullify the grace of God; for if righteousness comes through the Law, then Christ died needlessly.” </a:t>
            </a:r>
          </a:p>
        </p:txBody>
      </p:sp>
    </p:spTree>
    <p:extLst>
      <p:ext uri="{BB962C8B-B14F-4D97-AF65-F5344CB8AC3E}">
        <p14:creationId xmlns:p14="http://schemas.microsoft.com/office/powerpoint/2010/main" val="39907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756919" y="591540"/>
            <a:ext cx="3599181"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2:15-21</a:t>
            </a:r>
            <a:endParaRPr lang="en-US" sz="3200" dirty="0">
              <a:solidFill>
                <a:schemeClr val="bg2">
                  <a:lumMod val="75000"/>
                </a:schemeClr>
              </a:solidFill>
              <a:latin typeface="Avenir Book"/>
              <a:cs typeface="Avenir Book"/>
            </a:endParaRPr>
          </a:p>
        </p:txBody>
      </p:sp>
      <p:sp>
        <p:nvSpPr>
          <p:cNvPr id="5" name="TextBox 4"/>
          <p:cNvSpPr txBox="1"/>
          <p:nvPr/>
        </p:nvSpPr>
        <p:spPr>
          <a:xfrm>
            <a:off x="397828" y="1490296"/>
            <a:ext cx="8348345" cy="4955203"/>
          </a:xfrm>
          <a:prstGeom prst="rect">
            <a:avLst/>
          </a:prstGeom>
          <a:noFill/>
        </p:spPr>
        <p:txBody>
          <a:bodyPr wrap="square" rtlCol="0">
            <a:spAutoFit/>
          </a:bodyPr>
          <a:lstStyle/>
          <a:p>
            <a:pPr algn="ctr"/>
            <a:r>
              <a:rPr lang="en-US" sz="3200" b="1" u="sng"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Four Principles Stated in Galatians 2:15-21</a:t>
            </a:r>
          </a:p>
          <a:p>
            <a:pPr algn="ctr"/>
            <a:endParaRPr lang="en-US" sz="14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endParaRPr>
          </a:p>
          <a:p>
            <a:pPr marL="571500" indent="-571500">
              <a:buFont typeface="+mj-lt"/>
              <a:buAutoNum type="romanUcPeriod"/>
            </a:pPr>
            <a:r>
              <a:rPr lang="en-US" sz="28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Justification </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is through faith in Christ, not by the works of the Law</a:t>
            </a:r>
            <a:r>
              <a:rPr lang="en-US" sz="28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a:t>
            </a:r>
          </a:p>
          <a:p>
            <a:pPr marL="285750" indent="-285750">
              <a:buFont typeface="+mj-lt"/>
              <a:buAutoNum type="romanUcPeriod"/>
            </a:pPr>
            <a:endParaRPr lang="en-US" sz="12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endParaRPr>
          </a:p>
          <a:p>
            <a:pPr marL="571500" indent="-571500">
              <a:buFont typeface="+mj-lt"/>
              <a:buAutoNum type="romanUcPeriod"/>
            </a:pPr>
            <a:r>
              <a:rPr lang="en-US" sz="28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Seeking </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to be justified by the Law </a:t>
            </a:r>
            <a:r>
              <a:rPr lang="en-US" sz="28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only results in </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sin</a:t>
            </a:r>
            <a:r>
              <a:rPr lang="en-US" sz="28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a:t>
            </a:r>
          </a:p>
          <a:p>
            <a:pPr marL="285750" indent="-285750">
              <a:buFont typeface="+mj-lt"/>
              <a:buAutoNum type="romanUcPeriod"/>
            </a:pPr>
            <a:endParaRPr lang="en-US" sz="12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endParaRPr>
          </a:p>
          <a:p>
            <a:pPr marL="571500" indent="-571500">
              <a:buFont typeface="+mj-lt"/>
              <a:buAutoNum type="romanUcPeriod"/>
            </a:pPr>
            <a:r>
              <a:rPr lang="en-US" sz="28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We </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live by faith in Christ Jesus, not by the works of the Law</a:t>
            </a:r>
            <a:r>
              <a:rPr lang="en-US" sz="28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a:t>
            </a:r>
          </a:p>
          <a:p>
            <a:pPr marL="285750" indent="-285750">
              <a:buFont typeface="+mj-lt"/>
              <a:buAutoNum type="romanUcPeriod"/>
            </a:pPr>
            <a:endParaRPr lang="en-US" sz="12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endParaRPr>
          </a:p>
          <a:p>
            <a:pPr marL="571500" indent="-571500">
              <a:buFont typeface="+mj-lt"/>
              <a:buAutoNum type="romanUcPeriod"/>
            </a:pPr>
            <a:r>
              <a:rPr lang="en-US" sz="28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If </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justification comes through the Law, then Christ died needlessly.</a:t>
            </a:r>
            <a:endParaRPr lang="en-US" sz="2800" b="1" dirty="0">
              <a:solidFill>
                <a:srgbClr val="FAC090"/>
              </a:solidFill>
              <a:latin typeface="Avenir Black"/>
              <a:cs typeface="Avenir Black"/>
            </a:endParaRPr>
          </a:p>
          <a:p>
            <a:pPr lvl="1"/>
            <a:endParaRPr lang="en-US" sz="1000" dirty="0" smtClean="0">
              <a:solidFill>
                <a:srgbClr val="FAC090"/>
              </a:solidFill>
              <a:latin typeface="Avenir Black"/>
              <a:cs typeface="Avenir Black"/>
            </a:endParaRPr>
          </a:p>
        </p:txBody>
      </p:sp>
    </p:spTree>
    <p:extLst>
      <p:ext uri="{BB962C8B-B14F-4D97-AF65-F5344CB8AC3E}">
        <p14:creationId xmlns:p14="http://schemas.microsoft.com/office/powerpoint/2010/main" val="1255140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dissolv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dissolv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dissolve">
                                      <p:cBhvr>
                                        <p:cTn id="2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2159</TotalTime>
  <Words>3367</Words>
  <Application>Microsoft Macintosh PowerPoint</Application>
  <PresentationFormat>On-screen Show (4:3)</PresentationFormat>
  <Paragraphs>76</Paragraphs>
  <Slides>18</Slides>
  <Notes>0</Notes>
  <HiddenSlides>4</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 Harrington</dc:creator>
  <cp:lastModifiedBy>Rick Harrington</cp:lastModifiedBy>
  <cp:revision>101</cp:revision>
  <dcterms:created xsi:type="dcterms:W3CDTF">2015-04-28T09:11:35Z</dcterms:created>
  <dcterms:modified xsi:type="dcterms:W3CDTF">2015-07-01T21:04:46Z</dcterms:modified>
</cp:coreProperties>
</file>