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7" r:id="rId2"/>
    <p:sldId id="260" r:id="rId3"/>
    <p:sldId id="327" r:id="rId4"/>
    <p:sldId id="321" r:id="rId5"/>
    <p:sldId id="326" r:id="rId6"/>
    <p:sldId id="329" r:id="rId7"/>
    <p:sldId id="330" r:id="rId8"/>
    <p:sldId id="331" r:id="rId9"/>
    <p:sldId id="332" r:id="rId10"/>
    <p:sldId id="333" r:id="rId11"/>
    <p:sldId id="334" r:id="rId12"/>
    <p:sldId id="335" r:id="rId13"/>
    <p:sldId id="336" r:id="rId14"/>
    <p:sldId id="337" r:id="rId15"/>
    <p:sldId id="338" r:id="rId16"/>
    <p:sldId id="339" r:id="rId17"/>
    <p:sldId id="340" r:id="rId18"/>
    <p:sldId id="341" r:id="rId19"/>
    <p:sldId id="324"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C090"/>
    <a:srgbClr val="BA8C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0" d="100"/>
          <a:sy n="100" d="100"/>
        </p:scale>
        <p:origin x="-2424" y="-3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9D1E39-2BE4-474D-98ED-B08095429CC1}" type="datetimeFigureOut">
              <a:rPr lang="en-US" smtClean="0"/>
              <a:t>6/17/15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F1396B-8BC0-8149-BF7A-99B7903E2DAD}" type="slidenum">
              <a:rPr lang="en-US" smtClean="0"/>
              <a:t>‹#›</a:t>
            </a:fld>
            <a:endParaRPr lang="en-US"/>
          </a:p>
        </p:txBody>
      </p:sp>
    </p:spTree>
    <p:extLst>
      <p:ext uri="{BB962C8B-B14F-4D97-AF65-F5344CB8AC3E}">
        <p14:creationId xmlns:p14="http://schemas.microsoft.com/office/powerpoint/2010/main" val="6889849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2AAE44-4CFF-1446-B950-80EE38EB88A1}" type="datetimeFigureOut">
              <a:rPr lang="en-US" smtClean="0"/>
              <a:t>6/17/15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2347532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2AAE44-4CFF-1446-B950-80EE38EB88A1}" type="datetimeFigureOut">
              <a:rPr lang="en-US" smtClean="0"/>
              <a:t>6/17/15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140589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2AAE44-4CFF-1446-B950-80EE38EB88A1}" type="datetimeFigureOut">
              <a:rPr lang="en-US" smtClean="0"/>
              <a:t>6/17/15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456352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2AAE44-4CFF-1446-B950-80EE38EB88A1}" type="datetimeFigureOut">
              <a:rPr lang="en-US" smtClean="0"/>
              <a:t>6/17/15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167133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2AAE44-4CFF-1446-B950-80EE38EB88A1}" type="datetimeFigureOut">
              <a:rPr lang="en-US" smtClean="0"/>
              <a:t>6/17/15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2159569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2AAE44-4CFF-1446-B950-80EE38EB88A1}" type="datetimeFigureOut">
              <a:rPr lang="en-US" smtClean="0"/>
              <a:t>6/17/15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1606176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2AAE44-4CFF-1446-B950-80EE38EB88A1}" type="datetimeFigureOut">
              <a:rPr lang="en-US" smtClean="0"/>
              <a:t>6/17/15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3317488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2AAE44-4CFF-1446-B950-80EE38EB88A1}" type="datetimeFigureOut">
              <a:rPr lang="en-US" smtClean="0"/>
              <a:t>6/17/15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667596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2AAE44-4CFF-1446-B950-80EE38EB88A1}" type="datetimeFigureOut">
              <a:rPr lang="en-US" smtClean="0"/>
              <a:t>6/17/15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2179384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2AAE44-4CFF-1446-B950-80EE38EB88A1}" type="datetimeFigureOut">
              <a:rPr lang="en-US" smtClean="0"/>
              <a:t>6/17/15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2152549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2AAE44-4CFF-1446-B950-80EE38EB88A1}" type="datetimeFigureOut">
              <a:rPr lang="en-US" smtClean="0"/>
              <a:t>6/17/15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696039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2AAE44-4CFF-1446-B950-80EE38EB88A1}" type="datetimeFigureOut">
              <a:rPr lang="en-US" smtClean="0"/>
              <a:t>6/17/15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8056FF-8515-E04D-B87E-10EA13926C12}" type="slidenum">
              <a:rPr lang="en-US" smtClean="0"/>
              <a:t>‹#›</a:t>
            </a:fld>
            <a:endParaRPr lang="en-US"/>
          </a:p>
        </p:txBody>
      </p:sp>
    </p:spTree>
    <p:extLst>
      <p:ext uri="{BB962C8B-B14F-4D97-AF65-F5344CB8AC3E}">
        <p14:creationId xmlns:p14="http://schemas.microsoft.com/office/powerpoint/2010/main" val="1211266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1971698" y="3934180"/>
            <a:ext cx="5200605" cy="584776"/>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lack"/>
                <a:cs typeface="Avenir Black"/>
              </a:rPr>
              <a:t>Chapter 2:1-14</a:t>
            </a:r>
          </a:p>
        </p:txBody>
      </p:sp>
    </p:spTree>
    <p:extLst>
      <p:ext uri="{BB962C8B-B14F-4D97-AF65-F5344CB8AC3E}">
        <p14:creationId xmlns:p14="http://schemas.microsoft.com/office/powerpoint/2010/main" val="16347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2:6-10</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412615"/>
            <a:ext cx="8720665" cy="5355312"/>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effectLst>
                  <a:glow rad="101600">
                    <a:schemeClr val="accent6">
                      <a:satMod val="175000"/>
                      <a:alpha val="40000"/>
                    </a:schemeClr>
                  </a:glow>
                </a:effectLst>
                <a:latin typeface="Avenir Book"/>
                <a:cs typeface="Avenir Book"/>
              </a:rPr>
              <a:t>6 </a:t>
            </a:r>
            <a:r>
              <a:rPr lang="en-US" sz="2400" dirty="0">
                <a:solidFill>
                  <a:srgbClr val="FAC090"/>
                </a:solidFill>
                <a:effectLst>
                  <a:glow rad="101600">
                    <a:schemeClr val="accent6">
                      <a:satMod val="175000"/>
                      <a:alpha val="40000"/>
                    </a:schemeClr>
                  </a:glow>
                </a:effectLst>
                <a:latin typeface="Avenir Book"/>
                <a:cs typeface="Avenir Book"/>
              </a:rPr>
              <a:t>But from those who were of high reputation (what they were makes no difference to me; God shows no partiality)—well, those who were of reputation contributed nothing to me.</a:t>
            </a:r>
            <a:r>
              <a:rPr lang="en-US" sz="2400" baseline="30000" dirty="0">
                <a:solidFill>
                  <a:srgbClr val="FAC090"/>
                </a:solidFill>
                <a:latin typeface="Avenir Book"/>
                <a:cs typeface="Avenir Book"/>
              </a:rPr>
              <a:t>7</a:t>
            </a:r>
            <a:r>
              <a:rPr lang="en-US" sz="2400" dirty="0">
                <a:solidFill>
                  <a:srgbClr val="FAC090"/>
                </a:solidFill>
                <a:latin typeface="Avenir Book"/>
                <a:cs typeface="Avenir Book"/>
              </a:rPr>
              <a:t> But on the contrary, seeing that I had been entrusted with the gospel to the uncircumcised, just as Peter had been to the circumcised</a:t>
            </a:r>
            <a:r>
              <a:rPr lang="en-US" sz="2400" baseline="30000" dirty="0">
                <a:solidFill>
                  <a:srgbClr val="FAC090"/>
                </a:solidFill>
                <a:latin typeface="Avenir Book"/>
                <a:cs typeface="Avenir Book"/>
              </a:rPr>
              <a:t>8</a:t>
            </a:r>
            <a:r>
              <a:rPr lang="en-US" sz="2400" dirty="0">
                <a:solidFill>
                  <a:srgbClr val="FAC090"/>
                </a:solidFill>
                <a:latin typeface="Avenir Book"/>
                <a:cs typeface="Avenir Book"/>
              </a:rPr>
              <a:t> (for He who effectually worked for Peter in his apostleship to the circumcised effectually worked for me also to the Gentiles),</a:t>
            </a:r>
            <a:r>
              <a:rPr lang="en-US" sz="2400" baseline="30000" dirty="0">
                <a:solidFill>
                  <a:srgbClr val="FAC090"/>
                </a:solidFill>
                <a:latin typeface="Avenir Book"/>
                <a:cs typeface="Avenir Book"/>
              </a:rPr>
              <a:t>9</a:t>
            </a:r>
            <a:r>
              <a:rPr lang="en-US" sz="2400" dirty="0">
                <a:solidFill>
                  <a:srgbClr val="FAC090"/>
                </a:solidFill>
                <a:latin typeface="Avenir Book"/>
                <a:cs typeface="Avenir Book"/>
              </a:rPr>
              <a:t> and recognizing the grace that had been given to me, James and </a:t>
            </a:r>
            <a:r>
              <a:rPr lang="en-US" sz="2400" dirty="0" err="1">
                <a:solidFill>
                  <a:srgbClr val="FAC090"/>
                </a:solidFill>
                <a:latin typeface="Avenir Book"/>
                <a:cs typeface="Avenir Book"/>
              </a:rPr>
              <a:t>Cephas</a:t>
            </a:r>
            <a:r>
              <a:rPr lang="en-US" sz="2400" dirty="0">
                <a:solidFill>
                  <a:srgbClr val="FAC090"/>
                </a:solidFill>
                <a:latin typeface="Avenir Book"/>
                <a:cs typeface="Avenir Book"/>
              </a:rPr>
              <a:t> and John, who were reputed to be pillars, gave to me and Barnabas the right hand of fellowship, that we might go to the Gentiles, and they to the circumcised.</a:t>
            </a:r>
            <a:r>
              <a:rPr lang="en-US" sz="2400" baseline="30000" dirty="0">
                <a:solidFill>
                  <a:srgbClr val="FAC090"/>
                </a:solidFill>
                <a:latin typeface="Avenir Book"/>
                <a:cs typeface="Avenir Book"/>
              </a:rPr>
              <a:t>10</a:t>
            </a:r>
            <a:r>
              <a:rPr lang="en-US" sz="2400" dirty="0">
                <a:solidFill>
                  <a:srgbClr val="FAC090"/>
                </a:solidFill>
                <a:latin typeface="Avenir Book"/>
                <a:cs typeface="Avenir Book"/>
              </a:rPr>
              <a:t> They only asked us to remember the poor—the very thing I also was eager to do. </a:t>
            </a:r>
            <a:endParaRPr lang="en-US" sz="2400" dirty="0">
              <a:solidFill>
                <a:srgbClr val="FAC090"/>
              </a:solidFill>
              <a:effectLst/>
              <a:latin typeface="Avenir Book"/>
              <a:cs typeface="Avenir Book"/>
            </a:endParaRPr>
          </a:p>
        </p:txBody>
      </p:sp>
    </p:spTree>
    <p:extLst>
      <p:ext uri="{BB962C8B-B14F-4D97-AF65-F5344CB8AC3E}">
        <p14:creationId xmlns:p14="http://schemas.microsoft.com/office/powerpoint/2010/main" val="2718034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2:6-10</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412615"/>
            <a:ext cx="8720665" cy="5355312"/>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latin typeface="Avenir Book"/>
                <a:cs typeface="Avenir Book"/>
              </a:rPr>
              <a:t>6 </a:t>
            </a:r>
            <a:r>
              <a:rPr lang="en-US" sz="2400" dirty="0">
                <a:solidFill>
                  <a:srgbClr val="FAC090"/>
                </a:solidFill>
                <a:latin typeface="Avenir Book"/>
                <a:cs typeface="Avenir Book"/>
              </a:rPr>
              <a:t>But from those who were of high reputation (what they were makes no difference to me; God shows no partiality)—well, those who were of reputation contributed nothing to me.</a:t>
            </a:r>
            <a:r>
              <a:rPr lang="en-US" sz="2400" baseline="30000" dirty="0">
                <a:solidFill>
                  <a:srgbClr val="FAC090"/>
                </a:solidFill>
                <a:effectLst>
                  <a:glow rad="101600">
                    <a:schemeClr val="accent6">
                      <a:satMod val="175000"/>
                      <a:alpha val="40000"/>
                    </a:schemeClr>
                  </a:glow>
                </a:effectLst>
                <a:latin typeface="Avenir Book"/>
                <a:cs typeface="Avenir Book"/>
              </a:rPr>
              <a:t>7</a:t>
            </a:r>
            <a:r>
              <a:rPr lang="en-US" sz="2400" dirty="0">
                <a:solidFill>
                  <a:srgbClr val="FAC090"/>
                </a:solidFill>
                <a:effectLst>
                  <a:glow rad="101600">
                    <a:schemeClr val="accent6">
                      <a:satMod val="175000"/>
                      <a:alpha val="40000"/>
                    </a:schemeClr>
                  </a:glow>
                </a:effectLst>
                <a:latin typeface="Avenir Book"/>
                <a:cs typeface="Avenir Book"/>
              </a:rPr>
              <a:t> But on the contrary, seeing that I had been entrusted with the gospel to the uncircumcised, just as Peter had been to the circumcised</a:t>
            </a:r>
            <a:r>
              <a:rPr lang="en-US" sz="2400" baseline="30000" dirty="0">
                <a:solidFill>
                  <a:srgbClr val="FAC090"/>
                </a:solidFill>
                <a:effectLst>
                  <a:glow rad="101600">
                    <a:schemeClr val="accent6">
                      <a:satMod val="175000"/>
                      <a:alpha val="40000"/>
                    </a:schemeClr>
                  </a:glow>
                </a:effectLst>
                <a:latin typeface="Avenir Book"/>
                <a:cs typeface="Avenir Book"/>
              </a:rPr>
              <a:t>8</a:t>
            </a:r>
            <a:r>
              <a:rPr lang="en-US" sz="2400" dirty="0">
                <a:solidFill>
                  <a:srgbClr val="FAC090"/>
                </a:solidFill>
                <a:effectLst>
                  <a:glow rad="101600">
                    <a:schemeClr val="accent6">
                      <a:satMod val="175000"/>
                      <a:alpha val="40000"/>
                    </a:schemeClr>
                  </a:glow>
                </a:effectLst>
                <a:latin typeface="Avenir Book"/>
                <a:cs typeface="Avenir Book"/>
              </a:rPr>
              <a:t> (for He who effectually worked for Peter in his apostleship to the circumcised effectually worked for me also to the Gentiles),</a:t>
            </a:r>
            <a:r>
              <a:rPr lang="en-US" sz="2400" baseline="30000" dirty="0">
                <a:solidFill>
                  <a:srgbClr val="FAC090"/>
                </a:solidFill>
                <a:latin typeface="Avenir Book"/>
                <a:cs typeface="Avenir Book"/>
              </a:rPr>
              <a:t>9</a:t>
            </a:r>
            <a:r>
              <a:rPr lang="en-US" sz="2400" dirty="0">
                <a:solidFill>
                  <a:srgbClr val="FAC090"/>
                </a:solidFill>
                <a:latin typeface="Avenir Book"/>
                <a:cs typeface="Avenir Book"/>
              </a:rPr>
              <a:t> and recognizing the grace that had been given to me, James and </a:t>
            </a:r>
            <a:r>
              <a:rPr lang="en-US" sz="2400" dirty="0" err="1">
                <a:solidFill>
                  <a:srgbClr val="FAC090"/>
                </a:solidFill>
                <a:latin typeface="Avenir Book"/>
                <a:cs typeface="Avenir Book"/>
              </a:rPr>
              <a:t>Cephas</a:t>
            </a:r>
            <a:r>
              <a:rPr lang="en-US" sz="2400" dirty="0">
                <a:solidFill>
                  <a:srgbClr val="FAC090"/>
                </a:solidFill>
                <a:latin typeface="Avenir Book"/>
                <a:cs typeface="Avenir Book"/>
              </a:rPr>
              <a:t> and John, who were reputed to be pillars, gave to me and Barnabas the right hand of fellowship, that we might go to the Gentiles, and they to the circumcised.</a:t>
            </a:r>
            <a:r>
              <a:rPr lang="en-US" sz="2400" baseline="30000" dirty="0">
                <a:solidFill>
                  <a:srgbClr val="FAC090"/>
                </a:solidFill>
                <a:latin typeface="Avenir Book"/>
                <a:cs typeface="Avenir Book"/>
              </a:rPr>
              <a:t>10</a:t>
            </a:r>
            <a:r>
              <a:rPr lang="en-US" sz="2400" dirty="0">
                <a:solidFill>
                  <a:srgbClr val="FAC090"/>
                </a:solidFill>
                <a:latin typeface="Avenir Book"/>
                <a:cs typeface="Avenir Book"/>
              </a:rPr>
              <a:t> They only asked us to remember the poor—the very thing I also was eager to do. </a:t>
            </a:r>
            <a:endParaRPr lang="en-US" sz="2400" dirty="0">
              <a:solidFill>
                <a:srgbClr val="FAC090"/>
              </a:solidFill>
              <a:effectLst/>
              <a:latin typeface="Avenir Book"/>
              <a:cs typeface="Avenir Book"/>
            </a:endParaRPr>
          </a:p>
        </p:txBody>
      </p:sp>
    </p:spTree>
    <p:extLst>
      <p:ext uri="{BB962C8B-B14F-4D97-AF65-F5344CB8AC3E}">
        <p14:creationId xmlns:p14="http://schemas.microsoft.com/office/powerpoint/2010/main" val="166879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2:6-10</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412615"/>
            <a:ext cx="8720665" cy="5355312"/>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latin typeface="Avenir Book"/>
                <a:cs typeface="Avenir Book"/>
              </a:rPr>
              <a:t>6 </a:t>
            </a:r>
            <a:r>
              <a:rPr lang="en-US" sz="2400" dirty="0">
                <a:solidFill>
                  <a:srgbClr val="FAC090"/>
                </a:solidFill>
                <a:latin typeface="Avenir Book"/>
                <a:cs typeface="Avenir Book"/>
              </a:rPr>
              <a:t>But from those who were of high reputation (what they were makes no difference to me; God shows no partiality)—well, those who were of reputation contributed nothing to me.</a:t>
            </a:r>
            <a:r>
              <a:rPr lang="en-US" sz="2400" baseline="30000" dirty="0">
                <a:solidFill>
                  <a:srgbClr val="FAC090"/>
                </a:solidFill>
                <a:latin typeface="Avenir Book"/>
                <a:cs typeface="Avenir Book"/>
              </a:rPr>
              <a:t>7</a:t>
            </a:r>
            <a:r>
              <a:rPr lang="en-US" sz="2400" dirty="0">
                <a:solidFill>
                  <a:srgbClr val="FAC090"/>
                </a:solidFill>
                <a:latin typeface="Avenir Book"/>
                <a:cs typeface="Avenir Book"/>
              </a:rPr>
              <a:t> But on the contrary, seeing that I had been entrusted with the gospel to the uncircumcised, just as Peter had been to the circumcised</a:t>
            </a:r>
            <a:r>
              <a:rPr lang="en-US" sz="2400" baseline="30000" dirty="0">
                <a:solidFill>
                  <a:srgbClr val="FAC090"/>
                </a:solidFill>
                <a:latin typeface="Avenir Book"/>
                <a:cs typeface="Avenir Book"/>
              </a:rPr>
              <a:t>8</a:t>
            </a:r>
            <a:r>
              <a:rPr lang="en-US" sz="2400" dirty="0">
                <a:solidFill>
                  <a:srgbClr val="FAC090"/>
                </a:solidFill>
                <a:latin typeface="Avenir Book"/>
                <a:cs typeface="Avenir Book"/>
              </a:rPr>
              <a:t> (for He who effectually worked for Peter in his apostleship to the circumcised effectually worked for me also to the Gentiles),</a:t>
            </a:r>
            <a:r>
              <a:rPr lang="en-US" sz="2400" baseline="30000" dirty="0">
                <a:solidFill>
                  <a:srgbClr val="FAC090"/>
                </a:solidFill>
                <a:effectLst>
                  <a:glow rad="101600">
                    <a:schemeClr val="accent6">
                      <a:satMod val="175000"/>
                      <a:alpha val="40000"/>
                    </a:schemeClr>
                  </a:glow>
                </a:effectLst>
                <a:latin typeface="Avenir Book"/>
                <a:cs typeface="Avenir Book"/>
              </a:rPr>
              <a:t>9</a:t>
            </a:r>
            <a:r>
              <a:rPr lang="en-US" sz="2400" dirty="0">
                <a:solidFill>
                  <a:srgbClr val="FAC090"/>
                </a:solidFill>
                <a:effectLst>
                  <a:glow rad="101600">
                    <a:schemeClr val="accent6">
                      <a:satMod val="175000"/>
                      <a:alpha val="40000"/>
                    </a:schemeClr>
                  </a:glow>
                </a:effectLst>
                <a:latin typeface="Avenir Book"/>
                <a:cs typeface="Avenir Book"/>
              </a:rPr>
              <a:t> and recognizing the grace that had been given to me, James and </a:t>
            </a:r>
            <a:r>
              <a:rPr lang="en-US" sz="2400" dirty="0" err="1">
                <a:solidFill>
                  <a:srgbClr val="FAC090"/>
                </a:solidFill>
                <a:effectLst>
                  <a:glow rad="101600">
                    <a:schemeClr val="accent6">
                      <a:satMod val="175000"/>
                      <a:alpha val="40000"/>
                    </a:schemeClr>
                  </a:glow>
                </a:effectLst>
                <a:latin typeface="Avenir Book"/>
                <a:cs typeface="Avenir Book"/>
              </a:rPr>
              <a:t>Cephas</a:t>
            </a:r>
            <a:r>
              <a:rPr lang="en-US" sz="2400" dirty="0">
                <a:solidFill>
                  <a:srgbClr val="FAC090"/>
                </a:solidFill>
                <a:effectLst>
                  <a:glow rad="101600">
                    <a:schemeClr val="accent6">
                      <a:satMod val="175000"/>
                      <a:alpha val="40000"/>
                    </a:schemeClr>
                  </a:glow>
                </a:effectLst>
                <a:latin typeface="Avenir Book"/>
                <a:cs typeface="Avenir Book"/>
              </a:rPr>
              <a:t> and John, who were reputed to be pillars, gave to me and Barnabas the right hand of fellowship, that we might go to the Gentiles, and they to the circumcised.</a:t>
            </a:r>
            <a:r>
              <a:rPr lang="en-US" sz="2400" baseline="30000" dirty="0">
                <a:solidFill>
                  <a:srgbClr val="FAC090"/>
                </a:solidFill>
                <a:latin typeface="Avenir Book"/>
                <a:cs typeface="Avenir Book"/>
              </a:rPr>
              <a:t>10</a:t>
            </a:r>
            <a:r>
              <a:rPr lang="en-US" sz="2400" dirty="0">
                <a:solidFill>
                  <a:srgbClr val="FAC090"/>
                </a:solidFill>
                <a:latin typeface="Avenir Book"/>
                <a:cs typeface="Avenir Book"/>
              </a:rPr>
              <a:t> They only asked us to remember the poor—the very thing I also was eager to do. </a:t>
            </a:r>
            <a:endParaRPr lang="en-US" sz="2400" dirty="0">
              <a:solidFill>
                <a:srgbClr val="FAC090"/>
              </a:solidFill>
              <a:effectLst/>
              <a:latin typeface="Avenir Book"/>
              <a:cs typeface="Avenir Book"/>
            </a:endParaRPr>
          </a:p>
        </p:txBody>
      </p:sp>
      <p:sp>
        <p:nvSpPr>
          <p:cNvPr id="5" name="TextBox 4"/>
          <p:cNvSpPr txBox="1"/>
          <p:nvPr/>
        </p:nvSpPr>
        <p:spPr>
          <a:xfrm>
            <a:off x="352778" y="1656459"/>
            <a:ext cx="8438444" cy="3785652"/>
          </a:xfrm>
          <a:prstGeom prst="rect">
            <a:avLst/>
          </a:prstGeom>
          <a:solidFill>
            <a:schemeClr val="bg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a:bodyPr>
          <a:lstStyle/>
          <a:p>
            <a:r>
              <a:rPr lang="en-US" sz="2400" b="1" dirty="0">
                <a:solidFill>
                  <a:srgbClr val="000000"/>
                </a:solidFill>
                <a:latin typeface="Avenir Book"/>
                <a:cs typeface="Avenir Book"/>
              </a:rPr>
              <a:t>“That God does not respect man for his person was evidenced by the fact that Paul’s knowledge of the gospel was already so complete and his work was so </a:t>
            </a:r>
            <a:r>
              <a:rPr lang="en-US" sz="2400" b="1" dirty="0" err="1">
                <a:solidFill>
                  <a:srgbClr val="000000"/>
                </a:solidFill>
                <a:latin typeface="Avenir Book"/>
                <a:cs typeface="Avenir Book"/>
              </a:rPr>
              <a:t>honoured</a:t>
            </a:r>
            <a:r>
              <a:rPr lang="en-US" sz="2400" b="1" dirty="0">
                <a:solidFill>
                  <a:srgbClr val="000000"/>
                </a:solidFill>
                <a:latin typeface="Avenir Book"/>
                <a:cs typeface="Avenir Book"/>
              </a:rPr>
              <a:t> by God, that those whose person seemed to many so markedly superior to his, found that all they had to do was to frankly recognize his teaching as already adequate and complete, and his work as standing on a perfectly equal footing with their own.</a:t>
            </a:r>
            <a:r>
              <a:rPr lang="en-US" sz="2400" b="1" dirty="0" smtClean="0">
                <a:solidFill>
                  <a:srgbClr val="000000"/>
                </a:solidFill>
                <a:latin typeface="Avenir Book"/>
                <a:cs typeface="Avenir Book"/>
              </a:rPr>
              <a:t>”</a:t>
            </a:r>
          </a:p>
          <a:p>
            <a:pPr algn="r"/>
            <a:r>
              <a:rPr lang="en-US" b="1" i="1" dirty="0" smtClean="0">
                <a:solidFill>
                  <a:srgbClr val="000000"/>
                </a:solidFill>
                <a:latin typeface="Avenir Book"/>
                <a:cs typeface="Avenir Book"/>
              </a:rPr>
              <a:t>-Pulpit Commentary</a:t>
            </a:r>
            <a:endParaRPr lang="en-US" b="1" i="1" dirty="0">
              <a:solidFill>
                <a:srgbClr val="000000"/>
              </a:solidFill>
              <a:latin typeface="Avenir Book"/>
              <a:cs typeface="Avenir Book"/>
            </a:endParaRPr>
          </a:p>
        </p:txBody>
      </p:sp>
      <p:sp>
        <p:nvSpPr>
          <p:cNvPr id="6" name="TextBox 5"/>
          <p:cNvSpPr txBox="1">
            <a:spLocks/>
          </p:cNvSpPr>
          <p:nvPr/>
        </p:nvSpPr>
        <p:spPr>
          <a:xfrm>
            <a:off x="436853" y="3799441"/>
            <a:ext cx="2708826" cy="677108"/>
          </a:xfrm>
          <a:prstGeom prst="rect">
            <a:avLst/>
          </a:prstGeom>
          <a:blipFill rotWithShape="1">
            <a:blip r:embed="rId3"/>
            <a:stretch>
              <a:fillRect/>
            </a:stretch>
          </a:blipFill>
          <a:ln w="12700">
            <a:solidFill>
              <a:srgbClr val="FAC090"/>
            </a:solidFill>
          </a:ln>
        </p:spPr>
        <p:txBody>
          <a:bodyPr wrap="none" tIns="91440" bIns="91440" rtlCol="0" anchor="ctr" anchorCtr="0">
            <a:spAutoFit/>
            <a:scene3d>
              <a:camera prst="orthographicFront"/>
              <a:lightRig rig="threePt" dir="t"/>
            </a:scene3d>
            <a:sp3d extrusionH="57150">
              <a:bevelT w="38100" h="38100" prst="convex"/>
            </a:sp3d>
          </a:bodyPr>
          <a:lstStyle/>
          <a:p>
            <a:pPr algn="ctr"/>
            <a:r>
              <a:rPr lang="en-US" sz="3200" dirty="0" smtClean="0">
                <a:solidFill>
                  <a:schemeClr val="bg1"/>
                </a:solidFill>
                <a:effectLst>
                  <a:outerShdw blurRad="50800" dist="38100" dir="2700000" algn="tl" rotWithShape="0">
                    <a:prstClr val="black">
                      <a:alpha val="40000"/>
                    </a:prstClr>
                  </a:outerShdw>
                </a:effectLst>
                <a:latin typeface="Avenir Book"/>
                <a:cs typeface="Avenir Book"/>
              </a:rPr>
              <a:t>Acts 15:22-29</a:t>
            </a:r>
            <a:endParaRPr lang="en-US" sz="3200" dirty="0">
              <a:solidFill>
                <a:schemeClr val="bg1"/>
              </a:solidFill>
              <a:effectLst>
                <a:outerShdw blurRad="50800" dist="38100" dir="2700000" algn="tl" rotWithShape="0">
                  <a:prstClr val="black">
                    <a:alpha val="40000"/>
                  </a:prstClr>
                </a:outerShdw>
              </a:effectLst>
              <a:latin typeface="Avenir Book"/>
              <a:cs typeface="Avenir Book"/>
            </a:endParaRPr>
          </a:p>
        </p:txBody>
      </p:sp>
    </p:spTree>
    <p:extLst>
      <p:ext uri="{BB962C8B-B14F-4D97-AF65-F5344CB8AC3E}">
        <p14:creationId xmlns:p14="http://schemas.microsoft.com/office/powerpoint/2010/main" val="11763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grpId="1" nodeType="clickEffect">
                                  <p:stCondLst>
                                    <p:cond delay="0"/>
                                  </p:stCondLst>
                                  <p:childTnLst>
                                    <p:animEffect transition="out" filter="dissolv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2:6-10</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412615"/>
            <a:ext cx="8720665" cy="5355312"/>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latin typeface="Avenir Book"/>
                <a:cs typeface="Avenir Book"/>
              </a:rPr>
              <a:t>6 </a:t>
            </a:r>
            <a:r>
              <a:rPr lang="en-US" sz="2400" dirty="0">
                <a:solidFill>
                  <a:srgbClr val="FAC090"/>
                </a:solidFill>
                <a:latin typeface="Avenir Book"/>
                <a:cs typeface="Avenir Book"/>
              </a:rPr>
              <a:t>But from those who were of high reputation (what they were makes no difference to me; God shows no partiality)—well, those who were of reputation contributed nothing to me.</a:t>
            </a:r>
            <a:r>
              <a:rPr lang="en-US" sz="2400" baseline="30000" dirty="0">
                <a:solidFill>
                  <a:srgbClr val="FAC090"/>
                </a:solidFill>
                <a:latin typeface="Avenir Book"/>
                <a:cs typeface="Avenir Book"/>
              </a:rPr>
              <a:t>7</a:t>
            </a:r>
            <a:r>
              <a:rPr lang="en-US" sz="2400" dirty="0">
                <a:solidFill>
                  <a:srgbClr val="FAC090"/>
                </a:solidFill>
                <a:latin typeface="Avenir Book"/>
                <a:cs typeface="Avenir Book"/>
              </a:rPr>
              <a:t> But on the contrary, seeing that I had been entrusted with the gospel to the uncircumcised, just as Peter had been to the circumcised</a:t>
            </a:r>
            <a:r>
              <a:rPr lang="en-US" sz="2400" baseline="30000" dirty="0">
                <a:solidFill>
                  <a:srgbClr val="FAC090"/>
                </a:solidFill>
                <a:latin typeface="Avenir Book"/>
                <a:cs typeface="Avenir Book"/>
              </a:rPr>
              <a:t>8</a:t>
            </a:r>
            <a:r>
              <a:rPr lang="en-US" sz="2400" dirty="0">
                <a:solidFill>
                  <a:srgbClr val="FAC090"/>
                </a:solidFill>
                <a:latin typeface="Avenir Book"/>
                <a:cs typeface="Avenir Book"/>
              </a:rPr>
              <a:t> (for He who effectually worked for Peter in his apostleship to the circumcised effectually worked for me also to the Gentiles),</a:t>
            </a:r>
            <a:r>
              <a:rPr lang="en-US" sz="2400" baseline="30000" dirty="0">
                <a:solidFill>
                  <a:srgbClr val="FAC090"/>
                </a:solidFill>
                <a:latin typeface="Avenir Book"/>
                <a:cs typeface="Avenir Book"/>
              </a:rPr>
              <a:t>9</a:t>
            </a:r>
            <a:r>
              <a:rPr lang="en-US" sz="2400" dirty="0">
                <a:solidFill>
                  <a:srgbClr val="FAC090"/>
                </a:solidFill>
                <a:latin typeface="Avenir Book"/>
                <a:cs typeface="Avenir Book"/>
              </a:rPr>
              <a:t> and recognizing the grace that had been given to me, James and </a:t>
            </a:r>
            <a:r>
              <a:rPr lang="en-US" sz="2400" dirty="0" err="1">
                <a:solidFill>
                  <a:srgbClr val="FAC090"/>
                </a:solidFill>
                <a:latin typeface="Avenir Book"/>
                <a:cs typeface="Avenir Book"/>
              </a:rPr>
              <a:t>Cephas</a:t>
            </a:r>
            <a:r>
              <a:rPr lang="en-US" sz="2400" dirty="0">
                <a:solidFill>
                  <a:srgbClr val="FAC090"/>
                </a:solidFill>
                <a:latin typeface="Avenir Book"/>
                <a:cs typeface="Avenir Book"/>
              </a:rPr>
              <a:t> and John, who were reputed to be pillars, gave to me and Barnabas the right hand of fellowship, that we might go to the Gentiles, and they to the circumcised.</a:t>
            </a:r>
            <a:r>
              <a:rPr lang="en-US" sz="2400" baseline="30000" dirty="0">
                <a:solidFill>
                  <a:srgbClr val="FAC090"/>
                </a:solidFill>
                <a:effectLst>
                  <a:glow rad="101600">
                    <a:schemeClr val="accent6">
                      <a:satMod val="175000"/>
                      <a:alpha val="40000"/>
                    </a:schemeClr>
                  </a:glow>
                </a:effectLst>
                <a:latin typeface="Avenir Book"/>
                <a:cs typeface="Avenir Book"/>
              </a:rPr>
              <a:t>10</a:t>
            </a:r>
            <a:r>
              <a:rPr lang="en-US" sz="2400" dirty="0">
                <a:solidFill>
                  <a:srgbClr val="FAC090"/>
                </a:solidFill>
                <a:effectLst>
                  <a:glow rad="101600">
                    <a:schemeClr val="accent6">
                      <a:satMod val="175000"/>
                      <a:alpha val="40000"/>
                    </a:schemeClr>
                  </a:glow>
                </a:effectLst>
                <a:latin typeface="Avenir Book"/>
                <a:cs typeface="Avenir Book"/>
              </a:rPr>
              <a:t> They only asked us to remember the poor—the very thing I also was eager to do. </a:t>
            </a:r>
          </a:p>
        </p:txBody>
      </p:sp>
      <p:sp>
        <p:nvSpPr>
          <p:cNvPr id="5" name="TextBox 4"/>
          <p:cNvSpPr txBox="1">
            <a:spLocks/>
          </p:cNvSpPr>
          <p:nvPr/>
        </p:nvSpPr>
        <p:spPr>
          <a:xfrm>
            <a:off x="486895" y="5221841"/>
            <a:ext cx="3370747" cy="677108"/>
          </a:xfrm>
          <a:prstGeom prst="rect">
            <a:avLst/>
          </a:prstGeom>
          <a:blipFill rotWithShape="1">
            <a:blip r:embed="rId3"/>
            <a:stretch>
              <a:fillRect/>
            </a:stretch>
          </a:blipFill>
          <a:ln w="12700">
            <a:solidFill>
              <a:srgbClr val="FAC090"/>
            </a:solidFill>
          </a:ln>
        </p:spPr>
        <p:txBody>
          <a:bodyPr wrap="none" tIns="91440" bIns="91440" rtlCol="0" anchor="ctr" anchorCtr="0">
            <a:spAutoFit/>
            <a:scene3d>
              <a:camera prst="orthographicFront"/>
              <a:lightRig rig="threePt" dir="t"/>
            </a:scene3d>
            <a:sp3d extrusionH="57150">
              <a:bevelT w="38100" h="38100" prst="convex"/>
            </a:sp3d>
          </a:bodyPr>
          <a:lstStyle/>
          <a:p>
            <a:pPr algn="ctr"/>
            <a:r>
              <a:rPr lang="en-US" sz="3200" dirty="0" smtClean="0">
                <a:solidFill>
                  <a:schemeClr val="bg1"/>
                </a:solidFill>
                <a:effectLst>
                  <a:outerShdw blurRad="50800" dist="38100" dir="2700000" algn="tl" rotWithShape="0">
                    <a:prstClr val="black">
                      <a:alpha val="40000"/>
                    </a:prstClr>
                  </a:outerShdw>
                </a:effectLst>
                <a:latin typeface="Avenir Book"/>
                <a:cs typeface="Avenir Book"/>
              </a:rPr>
              <a:t>Romans 15:25-29</a:t>
            </a:r>
            <a:endParaRPr lang="en-US" sz="3200" dirty="0">
              <a:solidFill>
                <a:schemeClr val="bg1"/>
              </a:solidFill>
              <a:effectLst>
                <a:outerShdw blurRad="50800" dist="38100" dir="2700000" algn="tl" rotWithShape="0">
                  <a:prstClr val="black">
                    <a:alpha val="40000"/>
                  </a:prstClr>
                </a:outerShdw>
              </a:effectLst>
              <a:latin typeface="Avenir Book"/>
              <a:cs typeface="Avenir Book"/>
            </a:endParaRPr>
          </a:p>
        </p:txBody>
      </p:sp>
    </p:spTree>
    <p:extLst>
      <p:ext uri="{BB962C8B-B14F-4D97-AF65-F5344CB8AC3E}">
        <p14:creationId xmlns:p14="http://schemas.microsoft.com/office/powerpoint/2010/main" val="233497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grpId="1" nodeType="clickEffect">
                                  <p:stCondLst>
                                    <p:cond delay="0"/>
                                  </p:stCondLst>
                                  <p:childTnLst>
                                    <p:animEffect transition="out" filter="dissolv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2:11-14</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4616648"/>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latin typeface="Avenir Book"/>
                <a:cs typeface="Avenir Book"/>
              </a:rPr>
              <a:t>11</a:t>
            </a:r>
            <a:r>
              <a:rPr lang="en-US" sz="2400" dirty="0" smtClean="0">
                <a:solidFill>
                  <a:srgbClr val="FAC090"/>
                </a:solidFill>
                <a:latin typeface="Avenir Book"/>
                <a:cs typeface="Avenir Book"/>
              </a:rPr>
              <a:t> </a:t>
            </a:r>
            <a:r>
              <a:rPr lang="en-US" sz="2400" dirty="0">
                <a:solidFill>
                  <a:srgbClr val="FAC090"/>
                </a:solidFill>
                <a:latin typeface="Avenir Book"/>
                <a:cs typeface="Avenir Book"/>
              </a:rPr>
              <a:t>But when </a:t>
            </a:r>
            <a:r>
              <a:rPr lang="en-US" sz="2400" dirty="0" err="1">
                <a:solidFill>
                  <a:srgbClr val="FAC090"/>
                </a:solidFill>
                <a:latin typeface="Avenir Book"/>
                <a:cs typeface="Avenir Book"/>
              </a:rPr>
              <a:t>Cephas</a:t>
            </a:r>
            <a:r>
              <a:rPr lang="en-US" sz="2400" dirty="0">
                <a:solidFill>
                  <a:srgbClr val="FAC090"/>
                </a:solidFill>
                <a:latin typeface="Avenir Book"/>
                <a:cs typeface="Avenir Book"/>
              </a:rPr>
              <a:t> came to Antioch, I opposed him to his face, because he stood condemned.</a:t>
            </a:r>
            <a:r>
              <a:rPr lang="en-US" sz="2400" baseline="30000" dirty="0">
                <a:solidFill>
                  <a:srgbClr val="FAC090"/>
                </a:solidFill>
                <a:latin typeface="Avenir Book"/>
                <a:cs typeface="Avenir Book"/>
              </a:rPr>
              <a:t>12</a:t>
            </a:r>
            <a:r>
              <a:rPr lang="en-US" sz="2400" dirty="0">
                <a:solidFill>
                  <a:srgbClr val="FAC090"/>
                </a:solidFill>
                <a:latin typeface="Avenir Book"/>
                <a:cs typeface="Avenir Book"/>
              </a:rPr>
              <a:t> For prior to the coming of certain men from James, he used to eat with the Gentiles; but when they came, he began to withdraw and hold himself aloof, fearing the party of the circumcision.</a:t>
            </a:r>
            <a:r>
              <a:rPr lang="en-US" sz="2400" baseline="30000" dirty="0">
                <a:solidFill>
                  <a:srgbClr val="FAC090"/>
                </a:solidFill>
                <a:latin typeface="Avenir Book"/>
                <a:cs typeface="Avenir Book"/>
              </a:rPr>
              <a:t>13</a:t>
            </a:r>
            <a:r>
              <a:rPr lang="en-US" sz="2400" dirty="0">
                <a:solidFill>
                  <a:srgbClr val="FAC090"/>
                </a:solidFill>
                <a:latin typeface="Avenir Book"/>
                <a:cs typeface="Avenir Book"/>
              </a:rPr>
              <a:t> And the rest of the Jews joined him in hypocrisy, with the result that even Barnabas was carried away by their hypocrisy.</a:t>
            </a:r>
            <a:r>
              <a:rPr lang="en-US" sz="2400" baseline="30000" dirty="0">
                <a:solidFill>
                  <a:srgbClr val="FAC090"/>
                </a:solidFill>
                <a:latin typeface="Avenir Book"/>
                <a:cs typeface="Avenir Book"/>
              </a:rPr>
              <a:t>14</a:t>
            </a:r>
            <a:r>
              <a:rPr lang="en-US" sz="2400" dirty="0">
                <a:solidFill>
                  <a:srgbClr val="FAC090"/>
                </a:solidFill>
                <a:latin typeface="Avenir Book"/>
                <a:cs typeface="Avenir Book"/>
              </a:rPr>
              <a:t> But when I saw that they were not straightforward about the truth of the gospel, I said to </a:t>
            </a:r>
            <a:r>
              <a:rPr lang="en-US" sz="2400" dirty="0" err="1">
                <a:solidFill>
                  <a:srgbClr val="FAC090"/>
                </a:solidFill>
                <a:latin typeface="Avenir Book"/>
                <a:cs typeface="Avenir Book"/>
              </a:rPr>
              <a:t>Cephas</a:t>
            </a:r>
            <a:r>
              <a:rPr lang="en-US" sz="2400" dirty="0">
                <a:solidFill>
                  <a:srgbClr val="FAC090"/>
                </a:solidFill>
                <a:latin typeface="Avenir Book"/>
                <a:cs typeface="Avenir Book"/>
              </a:rPr>
              <a:t> in the presence of all, “If you, being a Jew, live like the Gentiles and not like the Jews, how is it that you compel the Gentiles to live like Jews? </a:t>
            </a:r>
          </a:p>
        </p:txBody>
      </p:sp>
    </p:spTree>
    <p:extLst>
      <p:ext uri="{BB962C8B-B14F-4D97-AF65-F5344CB8AC3E}">
        <p14:creationId xmlns:p14="http://schemas.microsoft.com/office/powerpoint/2010/main" val="114967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2:11-14</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4616648"/>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effectLst>
                  <a:glow rad="101600">
                    <a:schemeClr val="accent6">
                      <a:satMod val="175000"/>
                      <a:alpha val="40000"/>
                    </a:schemeClr>
                  </a:glow>
                </a:effectLst>
                <a:latin typeface="Avenir Book"/>
                <a:cs typeface="Avenir Book"/>
              </a:rPr>
              <a:t>11</a:t>
            </a:r>
            <a:r>
              <a:rPr lang="en-US" sz="2400" dirty="0" smtClean="0">
                <a:solidFill>
                  <a:srgbClr val="FAC090"/>
                </a:solidFill>
                <a:effectLst>
                  <a:glow rad="101600">
                    <a:schemeClr val="accent6">
                      <a:satMod val="175000"/>
                      <a:alpha val="40000"/>
                    </a:schemeClr>
                  </a:glow>
                </a:effectLst>
                <a:latin typeface="Avenir Book"/>
                <a:cs typeface="Avenir Book"/>
              </a:rPr>
              <a:t> </a:t>
            </a:r>
            <a:r>
              <a:rPr lang="en-US" sz="2400" dirty="0">
                <a:solidFill>
                  <a:srgbClr val="FAC090"/>
                </a:solidFill>
                <a:effectLst>
                  <a:glow rad="101600">
                    <a:schemeClr val="accent6">
                      <a:satMod val="175000"/>
                      <a:alpha val="40000"/>
                    </a:schemeClr>
                  </a:glow>
                </a:effectLst>
                <a:latin typeface="Avenir Book"/>
                <a:cs typeface="Avenir Book"/>
              </a:rPr>
              <a:t>But when </a:t>
            </a:r>
            <a:r>
              <a:rPr lang="en-US" sz="2400" dirty="0" err="1">
                <a:solidFill>
                  <a:srgbClr val="FAC090"/>
                </a:solidFill>
                <a:effectLst>
                  <a:glow rad="101600">
                    <a:schemeClr val="accent6">
                      <a:satMod val="175000"/>
                      <a:alpha val="40000"/>
                    </a:schemeClr>
                  </a:glow>
                </a:effectLst>
                <a:latin typeface="Avenir Book"/>
                <a:cs typeface="Avenir Book"/>
              </a:rPr>
              <a:t>Cephas</a:t>
            </a:r>
            <a:r>
              <a:rPr lang="en-US" sz="2400" dirty="0">
                <a:solidFill>
                  <a:srgbClr val="FAC090"/>
                </a:solidFill>
                <a:effectLst>
                  <a:glow rad="101600">
                    <a:schemeClr val="accent6">
                      <a:satMod val="175000"/>
                      <a:alpha val="40000"/>
                    </a:schemeClr>
                  </a:glow>
                </a:effectLst>
                <a:latin typeface="Avenir Book"/>
                <a:cs typeface="Avenir Book"/>
              </a:rPr>
              <a:t> came to Antioch, I opposed him to his face, because he stood condemned.</a:t>
            </a:r>
            <a:r>
              <a:rPr lang="en-US" sz="2400" baseline="30000" dirty="0">
                <a:solidFill>
                  <a:srgbClr val="FAC090"/>
                </a:solidFill>
                <a:latin typeface="Avenir Book"/>
                <a:cs typeface="Avenir Book"/>
              </a:rPr>
              <a:t>12</a:t>
            </a:r>
            <a:r>
              <a:rPr lang="en-US" sz="2400" dirty="0">
                <a:solidFill>
                  <a:srgbClr val="FAC090"/>
                </a:solidFill>
                <a:latin typeface="Avenir Book"/>
                <a:cs typeface="Avenir Book"/>
              </a:rPr>
              <a:t> For prior to the coming of certain men from James, he used to eat with the Gentiles; but when they came, he began to withdraw and hold himself aloof, fearing the party of the circumcision.</a:t>
            </a:r>
            <a:r>
              <a:rPr lang="en-US" sz="2400" baseline="30000" dirty="0">
                <a:solidFill>
                  <a:srgbClr val="FAC090"/>
                </a:solidFill>
                <a:latin typeface="Avenir Book"/>
                <a:cs typeface="Avenir Book"/>
              </a:rPr>
              <a:t>13</a:t>
            </a:r>
            <a:r>
              <a:rPr lang="en-US" sz="2400" dirty="0">
                <a:solidFill>
                  <a:srgbClr val="FAC090"/>
                </a:solidFill>
                <a:latin typeface="Avenir Book"/>
                <a:cs typeface="Avenir Book"/>
              </a:rPr>
              <a:t> And the rest of the Jews joined him in hypocrisy, with the result that even Barnabas was carried away by their hypocrisy.</a:t>
            </a:r>
            <a:r>
              <a:rPr lang="en-US" sz="2400" baseline="30000" dirty="0">
                <a:solidFill>
                  <a:srgbClr val="FAC090"/>
                </a:solidFill>
                <a:latin typeface="Avenir Book"/>
                <a:cs typeface="Avenir Book"/>
              </a:rPr>
              <a:t>14</a:t>
            </a:r>
            <a:r>
              <a:rPr lang="en-US" sz="2400" dirty="0">
                <a:solidFill>
                  <a:srgbClr val="FAC090"/>
                </a:solidFill>
                <a:latin typeface="Avenir Book"/>
                <a:cs typeface="Avenir Book"/>
              </a:rPr>
              <a:t> But when I saw that they were not straightforward about the truth of the gospel, I said to </a:t>
            </a:r>
            <a:r>
              <a:rPr lang="en-US" sz="2400" dirty="0" err="1">
                <a:solidFill>
                  <a:srgbClr val="FAC090"/>
                </a:solidFill>
                <a:latin typeface="Avenir Book"/>
                <a:cs typeface="Avenir Book"/>
              </a:rPr>
              <a:t>Cephas</a:t>
            </a:r>
            <a:r>
              <a:rPr lang="en-US" sz="2400" dirty="0">
                <a:solidFill>
                  <a:srgbClr val="FAC090"/>
                </a:solidFill>
                <a:latin typeface="Avenir Book"/>
                <a:cs typeface="Avenir Book"/>
              </a:rPr>
              <a:t> in the presence of all, “If you, being a Jew, live like the Gentiles and not like the Jews, how is it that you compel the Gentiles to live like Jews? </a:t>
            </a:r>
          </a:p>
        </p:txBody>
      </p:sp>
    </p:spTree>
    <p:extLst>
      <p:ext uri="{BB962C8B-B14F-4D97-AF65-F5344CB8AC3E}">
        <p14:creationId xmlns:p14="http://schemas.microsoft.com/office/powerpoint/2010/main" val="64467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2:11-14</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4616648"/>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latin typeface="Avenir Book"/>
                <a:cs typeface="Avenir Book"/>
              </a:rPr>
              <a:t>11</a:t>
            </a:r>
            <a:r>
              <a:rPr lang="en-US" sz="2400" dirty="0" smtClean="0">
                <a:solidFill>
                  <a:srgbClr val="FAC090"/>
                </a:solidFill>
                <a:latin typeface="Avenir Book"/>
                <a:cs typeface="Avenir Book"/>
              </a:rPr>
              <a:t> </a:t>
            </a:r>
            <a:r>
              <a:rPr lang="en-US" sz="2400" dirty="0">
                <a:solidFill>
                  <a:srgbClr val="FAC090"/>
                </a:solidFill>
                <a:latin typeface="Avenir Book"/>
                <a:cs typeface="Avenir Book"/>
              </a:rPr>
              <a:t>But when </a:t>
            </a:r>
            <a:r>
              <a:rPr lang="en-US" sz="2400" dirty="0" err="1">
                <a:solidFill>
                  <a:srgbClr val="FAC090"/>
                </a:solidFill>
                <a:latin typeface="Avenir Book"/>
                <a:cs typeface="Avenir Book"/>
              </a:rPr>
              <a:t>Cephas</a:t>
            </a:r>
            <a:r>
              <a:rPr lang="en-US" sz="2400" dirty="0">
                <a:solidFill>
                  <a:srgbClr val="FAC090"/>
                </a:solidFill>
                <a:latin typeface="Avenir Book"/>
                <a:cs typeface="Avenir Book"/>
              </a:rPr>
              <a:t> came to Antioch, I opposed him to his face, because he stood condemned.</a:t>
            </a:r>
            <a:r>
              <a:rPr lang="en-US" sz="2400" baseline="30000" dirty="0">
                <a:solidFill>
                  <a:srgbClr val="FAC090"/>
                </a:solidFill>
                <a:effectLst>
                  <a:glow rad="101600">
                    <a:schemeClr val="accent6">
                      <a:satMod val="175000"/>
                      <a:alpha val="40000"/>
                    </a:schemeClr>
                  </a:glow>
                </a:effectLst>
                <a:latin typeface="Avenir Book"/>
                <a:cs typeface="Avenir Book"/>
              </a:rPr>
              <a:t>12</a:t>
            </a:r>
            <a:r>
              <a:rPr lang="en-US" sz="2400" dirty="0">
                <a:solidFill>
                  <a:srgbClr val="FAC090"/>
                </a:solidFill>
                <a:effectLst>
                  <a:glow rad="101600">
                    <a:schemeClr val="accent6">
                      <a:satMod val="175000"/>
                      <a:alpha val="40000"/>
                    </a:schemeClr>
                  </a:glow>
                </a:effectLst>
                <a:latin typeface="Avenir Book"/>
                <a:cs typeface="Avenir Book"/>
              </a:rPr>
              <a:t> For prior to the coming of certain men from James, he used to eat with the Gentiles; but when they came, he began to withdraw and hold himself aloof, fearing the party of the circumcision.</a:t>
            </a:r>
            <a:r>
              <a:rPr lang="en-US" sz="2400" baseline="30000" dirty="0">
                <a:solidFill>
                  <a:srgbClr val="FAC090"/>
                </a:solidFill>
                <a:latin typeface="Avenir Book"/>
                <a:cs typeface="Avenir Book"/>
              </a:rPr>
              <a:t>13</a:t>
            </a:r>
            <a:r>
              <a:rPr lang="en-US" sz="2400" dirty="0">
                <a:solidFill>
                  <a:srgbClr val="FAC090"/>
                </a:solidFill>
                <a:latin typeface="Avenir Book"/>
                <a:cs typeface="Avenir Book"/>
              </a:rPr>
              <a:t> And the rest of the Jews joined him in hypocrisy, with the result that even Barnabas was carried away by their hypocrisy.</a:t>
            </a:r>
            <a:r>
              <a:rPr lang="en-US" sz="2400" baseline="30000" dirty="0">
                <a:solidFill>
                  <a:srgbClr val="FAC090"/>
                </a:solidFill>
                <a:latin typeface="Avenir Book"/>
                <a:cs typeface="Avenir Book"/>
              </a:rPr>
              <a:t>14</a:t>
            </a:r>
            <a:r>
              <a:rPr lang="en-US" sz="2400" dirty="0">
                <a:solidFill>
                  <a:srgbClr val="FAC090"/>
                </a:solidFill>
                <a:latin typeface="Avenir Book"/>
                <a:cs typeface="Avenir Book"/>
              </a:rPr>
              <a:t> But when I saw that they were not straightforward about the truth of the gospel, I said to </a:t>
            </a:r>
            <a:r>
              <a:rPr lang="en-US" sz="2400" dirty="0" err="1">
                <a:solidFill>
                  <a:srgbClr val="FAC090"/>
                </a:solidFill>
                <a:latin typeface="Avenir Book"/>
                <a:cs typeface="Avenir Book"/>
              </a:rPr>
              <a:t>Cephas</a:t>
            </a:r>
            <a:r>
              <a:rPr lang="en-US" sz="2400" dirty="0">
                <a:solidFill>
                  <a:srgbClr val="FAC090"/>
                </a:solidFill>
                <a:latin typeface="Avenir Book"/>
                <a:cs typeface="Avenir Book"/>
              </a:rPr>
              <a:t> in the presence of all, “If you, being a Jew, live like the Gentiles and not like the Jews, how is it that you compel the Gentiles to live like Jews? </a:t>
            </a:r>
          </a:p>
        </p:txBody>
      </p:sp>
    </p:spTree>
    <p:extLst>
      <p:ext uri="{BB962C8B-B14F-4D97-AF65-F5344CB8AC3E}">
        <p14:creationId xmlns:p14="http://schemas.microsoft.com/office/powerpoint/2010/main" val="293765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2:11-14</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4616648"/>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latin typeface="Avenir Book"/>
                <a:cs typeface="Avenir Book"/>
              </a:rPr>
              <a:t>11</a:t>
            </a:r>
            <a:r>
              <a:rPr lang="en-US" sz="2400" dirty="0" smtClean="0">
                <a:solidFill>
                  <a:srgbClr val="FAC090"/>
                </a:solidFill>
                <a:latin typeface="Avenir Book"/>
                <a:cs typeface="Avenir Book"/>
              </a:rPr>
              <a:t> </a:t>
            </a:r>
            <a:r>
              <a:rPr lang="en-US" sz="2400" dirty="0">
                <a:solidFill>
                  <a:srgbClr val="FAC090"/>
                </a:solidFill>
                <a:latin typeface="Avenir Book"/>
                <a:cs typeface="Avenir Book"/>
              </a:rPr>
              <a:t>But when </a:t>
            </a:r>
            <a:r>
              <a:rPr lang="en-US" sz="2400" dirty="0" err="1">
                <a:solidFill>
                  <a:srgbClr val="FAC090"/>
                </a:solidFill>
                <a:latin typeface="Avenir Book"/>
                <a:cs typeface="Avenir Book"/>
              </a:rPr>
              <a:t>Cephas</a:t>
            </a:r>
            <a:r>
              <a:rPr lang="en-US" sz="2400" dirty="0">
                <a:solidFill>
                  <a:srgbClr val="FAC090"/>
                </a:solidFill>
                <a:latin typeface="Avenir Book"/>
                <a:cs typeface="Avenir Book"/>
              </a:rPr>
              <a:t> came to Antioch, I opposed him to his face, because he stood condemned.</a:t>
            </a:r>
            <a:r>
              <a:rPr lang="en-US" sz="2400" baseline="30000" dirty="0">
                <a:solidFill>
                  <a:srgbClr val="FAC090"/>
                </a:solidFill>
                <a:latin typeface="Avenir Book"/>
                <a:cs typeface="Avenir Book"/>
              </a:rPr>
              <a:t>12</a:t>
            </a:r>
            <a:r>
              <a:rPr lang="en-US" sz="2400" dirty="0">
                <a:solidFill>
                  <a:srgbClr val="FAC090"/>
                </a:solidFill>
                <a:latin typeface="Avenir Book"/>
                <a:cs typeface="Avenir Book"/>
              </a:rPr>
              <a:t> For prior to the coming of certain men from James, he used to eat with the Gentiles; but when they came, he began to withdraw and hold himself aloof, fearing the party of the circumcision.</a:t>
            </a:r>
            <a:r>
              <a:rPr lang="en-US" sz="2400" baseline="30000" dirty="0">
                <a:solidFill>
                  <a:srgbClr val="FAC090"/>
                </a:solidFill>
                <a:effectLst>
                  <a:glow rad="101600">
                    <a:schemeClr val="accent6">
                      <a:satMod val="175000"/>
                      <a:alpha val="40000"/>
                    </a:schemeClr>
                  </a:glow>
                </a:effectLst>
                <a:latin typeface="Avenir Book"/>
                <a:cs typeface="Avenir Book"/>
              </a:rPr>
              <a:t>13</a:t>
            </a:r>
            <a:r>
              <a:rPr lang="en-US" sz="2400" dirty="0">
                <a:solidFill>
                  <a:srgbClr val="FAC090"/>
                </a:solidFill>
                <a:effectLst>
                  <a:glow rad="101600">
                    <a:schemeClr val="accent6">
                      <a:satMod val="175000"/>
                      <a:alpha val="40000"/>
                    </a:schemeClr>
                  </a:glow>
                </a:effectLst>
                <a:latin typeface="Avenir Book"/>
                <a:cs typeface="Avenir Book"/>
              </a:rPr>
              <a:t> And the rest of the Jews joined him in hypocrisy, with the result that even Barnabas was carried away by their hypocrisy.</a:t>
            </a:r>
            <a:r>
              <a:rPr lang="en-US" sz="2400" baseline="30000" dirty="0">
                <a:solidFill>
                  <a:srgbClr val="FAC090"/>
                </a:solidFill>
                <a:latin typeface="Avenir Book"/>
                <a:cs typeface="Avenir Book"/>
              </a:rPr>
              <a:t>14</a:t>
            </a:r>
            <a:r>
              <a:rPr lang="en-US" sz="2400" dirty="0">
                <a:solidFill>
                  <a:srgbClr val="FAC090"/>
                </a:solidFill>
                <a:latin typeface="Avenir Book"/>
                <a:cs typeface="Avenir Book"/>
              </a:rPr>
              <a:t> But when I saw that they were not straightforward about the truth of the gospel, I said to </a:t>
            </a:r>
            <a:r>
              <a:rPr lang="en-US" sz="2400" dirty="0" err="1">
                <a:solidFill>
                  <a:srgbClr val="FAC090"/>
                </a:solidFill>
                <a:latin typeface="Avenir Book"/>
                <a:cs typeface="Avenir Book"/>
              </a:rPr>
              <a:t>Cephas</a:t>
            </a:r>
            <a:r>
              <a:rPr lang="en-US" sz="2400" dirty="0">
                <a:solidFill>
                  <a:srgbClr val="FAC090"/>
                </a:solidFill>
                <a:latin typeface="Avenir Book"/>
                <a:cs typeface="Avenir Book"/>
              </a:rPr>
              <a:t> in the presence of all, “If you, being a Jew, live like the Gentiles and not like the Jews, how is it that you compel the Gentiles to live like Jews? </a:t>
            </a:r>
          </a:p>
        </p:txBody>
      </p:sp>
    </p:spTree>
    <p:extLst>
      <p:ext uri="{BB962C8B-B14F-4D97-AF65-F5344CB8AC3E}">
        <p14:creationId xmlns:p14="http://schemas.microsoft.com/office/powerpoint/2010/main" val="70790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2:11-14</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4616648"/>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latin typeface="Avenir Book"/>
                <a:cs typeface="Avenir Book"/>
              </a:rPr>
              <a:t>11</a:t>
            </a:r>
            <a:r>
              <a:rPr lang="en-US" sz="2400" dirty="0" smtClean="0">
                <a:solidFill>
                  <a:srgbClr val="FAC090"/>
                </a:solidFill>
                <a:latin typeface="Avenir Book"/>
                <a:cs typeface="Avenir Book"/>
              </a:rPr>
              <a:t> </a:t>
            </a:r>
            <a:r>
              <a:rPr lang="en-US" sz="2400" dirty="0">
                <a:solidFill>
                  <a:srgbClr val="FAC090"/>
                </a:solidFill>
                <a:latin typeface="Avenir Book"/>
                <a:cs typeface="Avenir Book"/>
              </a:rPr>
              <a:t>But when </a:t>
            </a:r>
            <a:r>
              <a:rPr lang="en-US" sz="2400" dirty="0" err="1">
                <a:solidFill>
                  <a:srgbClr val="FAC090"/>
                </a:solidFill>
                <a:latin typeface="Avenir Book"/>
                <a:cs typeface="Avenir Book"/>
              </a:rPr>
              <a:t>Cephas</a:t>
            </a:r>
            <a:r>
              <a:rPr lang="en-US" sz="2400" dirty="0">
                <a:solidFill>
                  <a:srgbClr val="FAC090"/>
                </a:solidFill>
                <a:latin typeface="Avenir Book"/>
                <a:cs typeface="Avenir Book"/>
              </a:rPr>
              <a:t> came to Antioch, I opposed him to his face, because he stood condemned.</a:t>
            </a:r>
            <a:r>
              <a:rPr lang="en-US" sz="2400" baseline="30000" dirty="0">
                <a:solidFill>
                  <a:srgbClr val="FAC090"/>
                </a:solidFill>
                <a:latin typeface="Avenir Book"/>
                <a:cs typeface="Avenir Book"/>
              </a:rPr>
              <a:t>12</a:t>
            </a:r>
            <a:r>
              <a:rPr lang="en-US" sz="2400" dirty="0">
                <a:solidFill>
                  <a:srgbClr val="FAC090"/>
                </a:solidFill>
                <a:latin typeface="Avenir Book"/>
                <a:cs typeface="Avenir Book"/>
              </a:rPr>
              <a:t> For prior to the coming of certain men from James, he used to eat with the Gentiles; but when they came, he began to withdraw and hold himself aloof, fearing the party of the circumcision.</a:t>
            </a:r>
            <a:r>
              <a:rPr lang="en-US" sz="2400" baseline="30000" dirty="0">
                <a:solidFill>
                  <a:srgbClr val="FAC090"/>
                </a:solidFill>
                <a:latin typeface="Avenir Book"/>
                <a:cs typeface="Avenir Book"/>
              </a:rPr>
              <a:t>13</a:t>
            </a:r>
            <a:r>
              <a:rPr lang="en-US" sz="2400" dirty="0">
                <a:solidFill>
                  <a:srgbClr val="FAC090"/>
                </a:solidFill>
                <a:latin typeface="Avenir Book"/>
                <a:cs typeface="Avenir Book"/>
              </a:rPr>
              <a:t> And the rest of the Jews joined him in hypocrisy, with the result that even Barnabas was carried away by their hypocrisy.</a:t>
            </a:r>
            <a:r>
              <a:rPr lang="en-US" sz="2400" baseline="30000" dirty="0">
                <a:solidFill>
                  <a:srgbClr val="FAC090"/>
                </a:solidFill>
                <a:effectLst>
                  <a:glow rad="101600">
                    <a:schemeClr val="accent6">
                      <a:satMod val="175000"/>
                      <a:alpha val="40000"/>
                    </a:schemeClr>
                  </a:glow>
                </a:effectLst>
                <a:latin typeface="Avenir Book"/>
                <a:cs typeface="Avenir Book"/>
              </a:rPr>
              <a:t>14</a:t>
            </a:r>
            <a:r>
              <a:rPr lang="en-US" sz="2400" dirty="0">
                <a:solidFill>
                  <a:srgbClr val="FAC090"/>
                </a:solidFill>
                <a:effectLst>
                  <a:glow rad="101600">
                    <a:schemeClr val="accent6">
                      <a:satMod val="175000"/>
                      <a:alpha val="40000"/>
                    </a:schemeClr>
                  </a:glow>
                </a:effectLst>
                <a:latin typeface="Avenir Book"/>
                <a:cs typeface="Avenir Book"/>
              </a:rPr>
              <a:t> But when I saw that they were not straightforward about the truth of the gospel, I said to </a:t>
            </a:r>
            <a:r>
              <a:rPr lang="en-US" sz="2400" dirty="0" err="1">
                <a:solidFill>
                  <a:srgbClr val="FAC090"/>
                </a:solidFill>
                <a:effectLst>
                  <a:glow rad="101600">
                    <a:schemeClr val="accent6">
                      <a:satMod val="175000"/>
                      <a:alpha val="40000"/>
                    </a:schemeClr>
                  </a:glow>
                </a:effectLst>
                <a:latin typeface="Avenir Book"/>
                <a:cs typeface="Avenir Book"/>
              </a:rPr>
              <a:t>Cephas</a:t>
            </a:r>
            <a:r>
              <a:rPr lang="en-US" sz="2400" dirty="0">
                <a:solidFill>
                  <a:srgbClr val="FAC090"/>
                </a:solidFill>
                <a:effectLst>
                  <a:glow rad="101600">
                    <a:schemeClr val="accent6">
                      <a:satMod val="175000"/>
                      <a:alpha val="40000"/>
                    </a:schemeClr>
                  </a:glow>
                </a:effectLst>
                <a:latin typeface="Avenir Book"/>
                <a:cs typeface="Avenir Book"/>
              </a:rPr>
              <a:t> in the presence of all, “If you, being a Jew, live like the Gentiles and not like the Jews, how is it that you compel the Gentiles to live like Jews? </a:t>
            </a:r>
          </a:p>
        </p:txBody>
      </p:sp>
    </p:spTree>
    <p:extLst>
      <p:ext uri="{BB962C8B-B14F-4D97-AF65-F5344CB8AC3E}">
        <p14:creationId xmlns:p14="http://schemas.microsoft.com/office/powerpoint/2010/main" val="38641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756919" y="591540"/>
            <a:ext cx="3865881" cy="584776"/>
          </a:xfrm>
          <a:prstGeom prst="rect">
            <a:avLst/>
          </a:prstGeom>
          <a:solidFill>
            <a:srgbClr val="07111E"/>
          </a:solid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TIMELINE</a:t>
            </a:r>
            <a:endParaRPr lang="en-US" sz="3200" dirty="0">
              <a:solidFill>
                <a:schemeClr val="bg2">
                  <a:lumMod val="75000"/>
                </a:schemeClr>
              </a:solidFill>
              <a:latin typeface="Avenir Book"/>
              <a:cs typeface="Avenir Book"/>
            </a:endParaRPr>
          </a:p>
        </p:txBody>
      </p:sp>
    </p:spTree>
    <p:extLst>
      <p:ext uri="{BB962C8B-B14F-4D97-AF65-F5344CB8AC3E}">
        <p14:creationId xmlns:p14="http://schemas.microsoft.com/office/powerpoint/2010/main" val="3708730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756919" y="591540"/>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rgbClr val="FAC090"/>
                </a:solidFill>
                <a:latin typeface="Avenir Book"/>
                <a:cs typeface="Avenir Book"/>
              </a:rPr>
              <a:t>OUTLINE</a:t>
            </a:r>
            <a:endParaRPr lang="en-US" sz="3200" dirty="0">
              <a:solidFill>
                <a:srgbClr val="FAC090"/>
              </a:solidFill>
              <a:latin typeface="Avenir Book"/>
              <a:cs typeface="Avenir Book"/>
            </a:endParaRPr>
          </a:p>
        </p:txBody>
      </p:sp>
      <p:sp>
        <p:nvSpPr>
          <p:cNvPr id="5" name="TextBox 4"/>
          <p:cNvSpPr txBox="1"/>
          <p:nvPr/>
        </p:nvSpPr>
        <p:spPr>
          <a:xfrm>
            <a:off x="647700" y="1585604"/>
            <a:ext cx="7848601" cy="4893647"/>
          </a:xfrm>
          <a:prstGeom prst="rect">
            <a:avLst/>
          </a:prstGeom>
          <a:noFill/>
        </p:spPr>
        <p:txBody>
          <a:bodyPr wrap="square" rtlCol="0">
            <a:spAutoFit/>
            <a:scene3d>
              <a:camera prst="orthographicFront"/>
              <a:lightRig rig="threePt" dir="t"/>
            </a:scene3d>
            <a:sp3d extrusionH="57150">
              <a:bevelT w="38100" h="38100" prst="convex"/>
            </a:sp3d>
          </a:bodyPr>
          <a:lstStyle/>
          <a:p>
            <a:pPr marL="342900" indent="-342900">
              <a:buFont typeface="Wingdings" charset="2"/>
              <a:buChar char="§"/>
            </a:pPr>
            <a:r>
              <a:rPr lang="en-US" sz="2400" u="sng" dirty="0" smtClean="0">
                <a:solidFill>
                  <a:srgbClr val="FAC090"/>
                </a:solidFill>
                <a:latin typeface="Avenir Book"/>
                <a:cs typeface="Avenir Book"/>
              </a:rPr>
              <a:t>Personal Portion</a:t>
            </a:r>
            <a:r>
              <a:rPr lang="en-US" sz="2400" dirty="0">
                <a:solidFill>
                  <a:srgbClr val="FAC090"/>
                </a:solidFill>
                <a:latin typeface="Avenir Book"/>
                <a:cs typeface="Avenir Book"/>
              </a:rPr>
              <a:t>: </a:t>
            </a:r>
            <a:r>
              <a:rPr lang="en-US" sz="2400" i="1" dirty="0">
                <a:solidFill>
                  <a:srgbClr val="FAC090"/>
                </a:solidFill>
                <a:effectLst>
                  <a:glow rad="101600">
                    <a:schemeClr val="accent6">
                      <a:satMod val="175000"/>
                      <a:alpha val="40000"/>
                    </a:schemeClr>
                  </a:glow>
                </a:effectLst>
                <a:latin typeface="Avenir Book"/>
                <a:cs typeface="Avenir Book"/>
              </a:rPr>
              <a:t>The </a:t>
            </a:r>
            <a:r>
              <a:rPr lang="en-US" sz="2400" i="1" dirty="0" smtClean="0">
                <a:solidFill>
                  <a:srgbClr val="FAC090"/>
                </a:solidFill>
                <a:effectLst>
                  <a:glow rad="101600">
                    <a:schemeClr val="accent6">
                      <a:satMod val="175000"/>
                      <a:alpha val="40000"/>
                    </a:schemeClr>
                  </a:glow>
                </a:effectLst>
                <a:latin typeface="Avenir Book"/>
                <a:cs typeface="Avenir Book"/>
              </a:rPr>
              <a:t>Apostle </a:t>
            </a:r>
            <a:r>
              <a:rPr lang="en-US" sz="2400" i="1" dirty="0">
                <a:solidFill>
                  <a:srgbClr val="FAC090"/>
                </a:solidFill>
                <a:effectLst>
                  <a:glow rad="101600">
                    <a:schemeClr val="accent6">
                      <a:satMod val="175000"/>
                      <a:alpha val="40000"/>
                    </a:schemeClr>
                  </a:glow>
                </a:effectLst>
                <a:latin typeface="Avenir Book"/>
                <a:cs typeface="Avenir Book"/>
              </a:rPr>
              <a:t>of </a:t>
            </a:r>
            <a:r>
              <a:rPr lang="en-US" sz="2400" i="1" dirty="0" smtClean="0">
                <a:solidFill>
                  <a:srgbClr val="FAC090"/>
                </a:solidFill>
                <a:effectLst>
                  <a:glow rad="101600">
                    <a:schemeClr val="accent6">
                      <a:satMod val="175000"/>
                      <a:alpha val="40000"/>
                    </a:schemeClr>
                  </a:glow>
                </a:effectLst>
                <a:latin typeface="Avenir Book"/>
                <a:cs typeface="Avenir Book"/>
              </a:rPr>
              <a:t>Liberty</a:t>
            </a:r>
            <a:r>
              <a:rPr lang="en-US" sz="2400" dirty="0">
                <a:solidFill>
                  <a:srgbClr val="FAC090"/>
                </a:solidFill>
                <a:effectLst>
                  <a:glow rad="101600">
                    <a:schemeClr val="accent6">
                      <a:satMod val="175000"/>
                      <a:alpha val="40000"/>
                    </a:schemeClr>
                  </a:glow>
                </a:effectLst>
                <a:latin typeface="Avenir Book"/>
                <a:cs typeface="Avenir Book"/>
              </a:rPr>
              <a:t>. </a:t>
            </a:r>
            <a:r>
              <a:rPr lang="en-US" sz="2400" dirty="0">
                <a:solidFill>
                  <a:srgbClr val="FAC090"/>
                </a:solidFill>
                <a:latin typeface="Avenir Book"/>
                <a:cs typeface="Avenir Book"/>
              </a:rPr>
              <a:t>Paul shows that he is an apostle equal in authority and knowledge to Peter, James, and John. </a:t>
            </a:r>
            <a:r>
              <a:rPr lang="en-US" sz="2400" u="sng" dirty="0" smtClean="0">
                <a:solidFill>
                  <a:srgbClr val="FAC090"/>
                </a:solidFill>
                <a:latin typeface="Avenir Book"/>
                <a:cs typeface="Avenir Book"/>
              </a:rPr>
              <a:t>Chapters 1-2</a:t>
            </a:r>
            <a:r>
              <a:rPr lang="en-US" sz="2400" dirty="0" smtClean="0">
                <a:solidFill>
                  <a:srgbClr val="FAC090"/>
                </a:solidFill>
                <a:latin typeface="Avenir Book"/>
                <a:cs typeface="Avenir Book"/>
              </a:rPr>
              <a:t>. </a:t>
            </a:r>
            <a:endParaRPr lang="en-US" sz="2400" dirty="0">
              <a:solidFill>
                <a:srgbClr val="FAC090"/>
              </a:solidFill>
              <a:latin typeface="Avenir Book"/>
              <a:cs typeface="Avenir Book"/>
            </a:endParaRPr>
          </a:p>
          <a:p>
            <a:pPr marL="342900" indent="-342900">
              <a:buFont typeface="Wingdings" charset="2"/>
              <a:buChar char="§"/>
            </a:pPr>
            <a:endParaRPr lang="en-US" sz="2400" dirty="0" smtClean="0">
              <a:solidFill>
                <a:srgbClr val="FAC090"/>
              </a:solidFill>
              <a:latin typeface="Avenir Book"/>
              <a:cs typeface="Avenir Book"/>
            </a:endParaRPr>
          </a:p>
          <a:p>
            <a:pPr marL="342900" indent="-342900">
              <a:buFont typeface="Wingdings" charset="2"/>
              <a:buChar char="§"/>
            </a:pPr>
            <a:r>
              <a:rPr lang="en-US" sz="2400" u="sng" dirty="0" smtClean="0">
                <a:solidFill>
                  <a:srgbClr val="FAC090"/>
                </a:solidFill>
                <a:latin typeface="Avenir Book"/>
                <a:cs typeface="Avenir Book"/>
              </a:rPr>
              <a:t>Doctrinal Portion</a:t>
            </a:r>
            <a:r>
              <a:rPr lang="en-US" sz="2400" dirty="0">
                <a:solidFill>
                  <a:srgbClr val="FAC090"/>
                </a:solidFill>
                <a:latin typeface="Avenir Book"/>
                <a:cs typeface="Avenir Book"/>
              </a:rPr>
              <a:t>: </a:t>
            </a:r>
            <a:r>
              <a:rPr lang="en-US" sz="2400" i="1" dirty="0">
                <a:solidFill>
                  <a:srgbClr val="FAC090"/>
                </a:solidFill>
                <a:effectLst>
                  <a:glow rad="101600">
                    <a:schemeClr val="accent6">
                      <a:satMod val="175000"/>
                      <a:alpha val="40000"/>
                    </a:schemeClr>
                  </a:glow>
                </a:effectLst>
                <a:latin typeface="Avenir Book"/>
                <a:cs typeface="Avenir Book"/>
              </a:rPr>
              <a:t>The </a:t>
            </a:r>
            <a:r>
              <a:rPr lang="en-US" sz="2400" i="1" dirty="0" smtClean="0">
                <a:solidFill>
                  <a:srgbClr val="FAC090"/>
                </a:solidFill>
                <a:effectLst>
                  <a:glow rad="101600">
                    <a:schemeClr val="accent6">
                      <a:satMod val="175000"/>
                      <a:alpha val="40000"/>
                    </a:schemeClr>
                  </a:glow>
                </a:effectLst>
                <a:latin typeface="Avenir Book"/>
                <a:cs typeface="Avenir Book"/>
              </a:rPr>
              <a:t>Doctrine </a:t>
            </a:r>
            <a:r>
              <a:rPr lang="en-US" sz="2400" i="1" dirty="0">
                <a:solidFill>
                  <a:srgbClr val="FAC090"/>
                </a:solidFill>
                <a:effectLst>
                  <a:glow rad="101600">
                    <a:schemeClr val="accent6">
                      <a:satMod val="175000"/>
                      <a:alpha val="40000"/>
                    </a:schemeClr>
                  </a:glow>
                </a:effectLst>
                <a:latin typeface="Avenir Book"/>
                <a:cs typeface="Avenir Book"/>
              </a:rPr>
              <a:t>of </a:t>
            </a:r>
            <a:r>
              <a:rPr lang="en-US" sz="2400" i="1" dirty="0" smtClean="0">
                <a:solidFill>
                  <a:srgbClr val="FAC090"/>
                </a:solidFill>
                <a:effectLst>
                  <a:glow rad="101600">
                    <a:schemeClr val="accent6">
                      <a:satMod val="175000"/>
                      <a:alpha val="40000"/>
                    </a:schemeClr>
                  </a:glow>
                </a:effectLst>
                <a:latin typeface="Avenir Book"/>
                <a:cs typeface="Avenir Book"/>
              </a:rPr>
              <a:t>Liberty</a:t>
            </a:r>
            <a:r>
              <a:rPr lang="en-US" sz="2400" dirty="0">
                <a:solidFill>
                  <a:srgbClr val="FAC090"/>
                </a:solidFill>
                <a:effectLst>
                  <a:glow rad="101600">
                    <a:schemeClr val="accent6">
                      <a:satMod val="175000"/>
                      <a:alpha val="40000"/>
                    </a:schemeClr>
                  </a:glow>
                </a:effectLst>
                <a:latin typeface="Avenir Book"/>
                <a:cs typeface="Avenir Book"/>
              </a:rPr>
              <a:t>. </a:t>
            </a:r>
            <a:r>
              <a:rPr lang="en-US" sz="2400" dirty="0">
                <a:solidFill>
                  <a:srgbClr val="FAC090"/>
                </a:solidFill>
                <a:latin typeface="Avenir Book"/>
                <a:cs typeface="Avenir Book"/>
              </a:rPr>
              <a:t>Paul shows that justification is by "faith working through love" instead of by "works of law." </a:t>
            </a:r>
            <a:r>
              <a:rPr lang="en-US" sz="2400" u="sng" dirty="0" smtClean="0">
                <a:solidFill>
                  <a:srgbClr val="FAC090"/>
                </a:solidFill>
                <a:latin typeface="Avenir Book"/>
                <a:cs typeface="Avenir Book"/>
              </a:rPr>
              <a:t>Chapters 3-4</a:t>
            </a:r>
            <a:r>
              <a:rPr lang="en-US" sz="2400" dirty="0" smtClean="0">
                <a:solidFill>
                  <a:srgbClr val="FAC090"/>
                </a:solidFill>
                <a:latin typeface="Avenir Book"/>
                <a:cs typeface="Avenir Book"/>
              </a:rPr>
              <a:t>. </a:t>
            </a:r>
            <a:endParaRPr lang="en-US" sz="2400" dirty="0">
              <a:solidFill>
                <a:srgbClr val="FAC090"/>
              </a:solidFill>
              <a:latin typeface="Avenir Book"/>
              <a:cs typeface="Avenir Book"/>
            </a:endParaRPr>
          </a:p>
          <a:p>
            <a:pPr marL="342900" indent="-342900">
              <a:buFont typeface="Wingdings" charset="2"/>
              <a:buChar char="§"/>
            </a:pPr>
            <a:endParaRPr lang="en-US" sz="2400" dirty="0" smtClean="0">
              <a:solidFill>
                <a:srgbClr val="FAC090"/>
              </a:solidFill>
              <a:latin typeface="Avenir Book"/>
              <a:cs typeface="Avenir Book"/>
            </a:endParaRPr>
          </a:p>
          <a:p>
            <a:pPr marL="342900" indent="-342900">
              <a:buFont typeface="Wingdings" charset="2"/>
              <a:buChar char="§"/>
            </a:pPr>
            <a:r>
              <a:rPr lang="en-US" sz="2400" u="sng" dirty="0" smtClean="0">
                <a:solidFill>
                  <a:srgbClr val="FAC090"/>
                </a:solidFill>
                <a:latin typeface="Avenir Book"/>
                <a:cs typeface="Avenir Book"/>
              </a:rPr>
              <a:t>Practical Portion</a:t>
            </a:r>
            <a:r>
              <a:rPr lang="en-US" sz="2400" dirty="0">
                <a:solidFill>
                  <a:srgbClr val="FAC090"/>
                </a:solidFill>
                <a:latin typeface="Avenir Book"/>
                <a:cs typeface="Avenir Book"/>
              </a:rPr>
              <a:t>: </a:t>
            </a:r>
            <a:r>
              <a:rPr lang="en-US" sz="2400" i="1" dirty="0">
                <a:solidFill>
                  <a:srgbClr val="FAC090"/>
                </a:solidFill>
                <a:effectLst>
                  <a:glow rad="101600">
                    <a:schemeClr val="accent6">
                      <a:satMod val="175000"/>
                      <a:alpha val="40000"/>
                    </a:schemeClr>
                  </a:glow>
                </a:effectLst>
                <a:latin typeface="Avenir Book"/>
                <a:cs typeface="Avenir Book"/>
              </a:rPr>
              <a:t>The </a:t>
            </a:r>
            <a:r>
              <a:rPr lang="en-US" sz="2400" i="1" dirty="0" smtClean="0">
                <a:solidFill>
                  <a:srgbClr val="FAC090"/>
                </a:solidFill>
                <a:effectLst>
                  <a:glow rad="101600">
                    <a:schemeClr val="accent6">
                      <a:satMod val="175000"/>
                      <a:alpha val="40000"/>
                    </a:schemeClr>
                  </a:glow>
                </a:effectLst>
                <a:latin typeface="Avenir Book"/>
                <a:cs typeface="Avenir Book"/>
              </a:rPr>
              <a:t>Life </a:t>
            </a:r>
            <a:r>
              <a:rPr lang="en-US" sz="2400" i="1" dirty="0">
                <a:solidFill>
                  <a:srgbClr val="FAC090"/>
                </a:solidFill>
                <a:effectLst>
                  <a:glow rad="101600">
                    <a:schemeClr val="accent6">
                      <a:satMod val="175000"/>
                      <a:alpha val="40000"/>
                    </a:schemeClr>
                  </a:glow>
                </a:effectLst>
                <a:latin typeface="Avenir Book"/>
                <a:cs typeface="Avenir Book"/>
              </a:rPr>
              <a:t>of </a:t>
            </a:r>
            <a:r>
              <a:rPr lang="en-US" sz="2400" i="1" dirty="0" smtClean="0">
                <a:solidFill>
                  <a:srgbClr val="FAC090"/>
                </a:solidFill>
                <a:effectLst>
                  <a:glow rad="101600">
                    <a:schemeClr val="accent6">
                      <a:satMod val="175000"/>
                      <a:alpha val="40000"/>
                    </a:schemeClr>
                  </a:glow>
                </a:effectLst>
                <a:latin typeface="Avenir Book"/>
                <a:cs typeface="Avenir Book"/>
              </a:rPr>
              <a:t>Liberty</a:t>
            </a:r>
            <a:r>
              <a:rPr lang="en-US" sz="2400" dirty="0">
                <a:solidFill>
                  <a:srgbClr val="FAC090"/>
                </a:solidFill>
                <a:effectLst>
                  <a:glow rad="101600">
                    <a:schemeClr val="accent6">
                      <a:satMod val="175000"/>
                      <a:alpha val="40000"/>
                    </a:schemeClr>
                  </a:glow>
                </a:effectLst>
                <a:latin typeface="Avenir Book"/>
                <a:cs typeface="Avenir Book"/>
              </a:rPr>
              <a:t>. </a:t>
            </a:r>
            <a:r>
              <a:rPr lang="en-US" sz="2400" dirty="0">
                <a:solidFill>
                  <a:srgbClr val="FAC090"/>
                </a:solidFill>
                <a:latin typeface="Avenir Book"/>
                <a:cs typeface="Avenir Book"/>
              </a:rPr>
              <a:t>Paul exhorts those "having begun in the Spirit" to "walk by the Spirit" and to bear "the fruit of the Spirit." </a:t>
            </a:r>
            <a:r>
              <a:rPr lang="en-US" sz="2400" u="sng" dirty="0" smtClean="0">
                <a:solidFill>
                  <a:srgbClr val="FAC090"/>
                </a:solidFill>
                <a:latin typeface="Avenir Book"/>
                <a:cs typeface="Avenir Book"/>
              </a:rPr>
              <a:t>Chapters 5-6</a:t>
            </a:r>
            <a:r>
              <a:rPr lang="en-US" sz="2400" dirty="0" smtClean="0">
                <a:solidFill>
                  <a:srgbClr val="FAC090"/>
                </a:solidFill>
                <a:latin typeface="Avenir Book"/>
                <a:cs typeface="Avenir Book"/>
              </a:rPr>
              <a:t>.</a:t>
            </a:r>
          </a:p>
          <a:p>
            <a:pPr indent="-274320" algn="r"/>
            <a:r>
              <a:rPr lang="en-US" sz="2400" dirty="0" smtClean="0">
                <a:solidFill>
                  <a:srgbClr val="FAC090"/>
                </a:solidFill>
                <a:latin typeface="Avenir Book"/>
                <a:cs typeface="Avenir Book"/>
              </a:rPr>
              <a:t>R.C. Bell</a:t>
            </a:r>
          </a:p>
        </p:txBody>
      </p:sp>
    </p:spTree>
    <p:extLst>
      <p:ext uri="{BB962C8B-B14F-4D97-AF65-F5344CB8AC3E}">
        <p14:creationId xmlns:p14="http://schemas.microsoft.com/office/powerpoint/2010/main" val="17793720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dissolve">
                                      <p:cBhvr>
                                        <p:cTn id="10" dur="500"/>
                                        <p:tgtEl>
                                          <p:spTgt spid="5">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dissolv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dissolve">
                                      <p:cBhvr>
                                        <p:cTn id="2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756919" y="591540"/>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rgbClr val="FAC090"/>
                </a:solidFill>
                <a:effectLst>
                  <a:outerShdw blurRad="50800" dist="38100" dir="2700000" algn="tl" rotWithShape="0">
                    <a:prstClr val="black">
                      <a:alpha val="40000"/>
                    </a:prstClr>
                  </a:outerShdw>
                </a:effectLst>
                <a:latin typeface="Avenir Book"/>
                <a:cs typeface="Avenir Book"/>
              </a:rPr>
              <a:t>OUTLINE</a:t>
            </a:r>
            <a:endParaRPr lang="en-US" sz="3200" dirty="0">
              <a:solidFill>
                <a:srgbClr val="FAC090"/>
              </a:solidFill>
              <a:latin typeface="Avenir Book"/>
              <a:cs typeface="Avenir Book"/>
            </a:endParaRPr>
          </a:p>
        </p:txBody>
      </p:sp>
      <p:sp>
        <p:nvSpPr>
          <p:cNvPr id="5" name="TextBox 4"/>
          <p:cNvSpPr txBox="1"/>
          <p:nvPr/>
        </p:nvSpPr>
        <p:spPr>
          <a:xfrm>
            <a:off x="147956" y="1585604"/>
            <a:ext cx="8348345" cy="3293209"/>
          </a:xfrm>
          <a:prstGeom prst="rect">
            <a:avLst/>
          </a:prstGeom>
          <a:noFill/>
        </p:spPr>
        <p:txBody>
          <a:bodyPr wrap="square" rtlCol="0">
            <a:spAutoFit/>
            <a:scene3d>
              <a:camera prst="orthographicFront"/>
              <a:lightRig rig="threePt" dir="t"/>
            </a:scene3d>
            <a:sp3d extrusionH="57150">
              <a:bevelT w="38100" h="38100" prst="convex"/>
            </a:sp3d>
          </a:bodyPr>
          <a:lstStyle/>
          <a:p>
            <a:pPr lvl="1"/>
            <a:endParaRPr lang="en-US" sz="1000" dirty="0" smtClean="0">
              <a:solidFill>
                <a:srgbClr val="FAC090"/>
              </a:solidFill>
              <a:latin typeface="Avenir Black"/>
              <a:cs typeface="Avenir Black"/>
            </a:endParaRPr>
          </a:p>
          <a:p>
            <a:pPr marL="800100" lvl="1" indent="-342900">
              <a:buFont typeface="Arial"/>
              <a:buChar char="•"/>
            </a:pPr>
            <a:r>
              <a:rPr lang="en-US" sz="2400" dirty="0" smtClean="0">
                <a:solidFill>
                  <a:srgbClr val="FAC090"/>
                </a:solidFill>
                <a:effectLst/>
                <a:latin typeface="Avenir Black"/>
                <a:cs typeface="Avenir Black"/>
              </a:rPr>
              <a:t>AFFIRMATION 1:11-2:14</a:t>
            </a:r>
          </a:p>
          <a:p>
            <a:pPr marL="800100" lvl="1" indent="-342900">
              <a:buFont typeface="Arial"/>
              <a:buChar char="•"/>
            </a:pPr>
            <a:endParaRPr lang="en-US" sz="1000" dirty="0" smtClean="0">
              <a:solidFill>
                <a:srgbClr val="FAC090"/>
              </a:solidFill>
              <a:effectLst>
                <a:glow rad="101600">
                  <a:schemeClr val="accent6">
                    <a:satMod val="175000"/>
                    <a:alpha val="40000"/>
                  </a:schemeClr>
                </a:glow>
              </a:effectLst>
              <a:latin typeface="Avenir Black"/>
              <a:cs typeface="Avenir Black"/>
            </a:endParaRPr>
          </a:p>
          <a:p>
            <a:pPr marL="1257300" lvl="2" indent="-342900">
              <a:buSzPct val="50000"/>
              <a:buFont typeface="Courier New"/>
              <a:buChar char="o"/>
            </a:pPr>
            <a:r>
              <a:rPr lang="en-US" sz="2400" dirty="0" smtClean="0">
                <a:solidFill>
                  <a:srgbClr val="FAC090"/>
                </a:solidFill>
                <a:effectLst/>
                <a:latin typeface="Avenir Black"/>
                <a:cs typeface="Avenir Black"/>
              </a:rPr>
              <a:t>Paul’s Revelation Did Not Come From Man (1:11-24)</a:t>
            </a:r>
          </a:p>
          <a:p>
            <a:pPr marL="1257300" lvl="2" indent="-342900">
              <a:buSzPct val="50000"/>
              <a:buFont typeface="Courier New"/>
              <a:buChar char="o"/>
            </a:pPr>
            <a:endParaRPr lang="en-US" sz="1000" dirty="0" smtClean="0">
              <a:solidFill>
                <a:srgbClr val="FAC090"/>
              </a:solidFill>
              <a:effectLst/>
              <a:latin typeface="Avenir Black"/>
              <a:cs typeface="Avenir Black"/>
            </a:endParaRPr>
          </a:p>
          <a:p>
            <a:pPr marL="1257300" lvl="2" indent="-342900">
              <a:buSzPct val="50000"/>
              <a:buFont typeface="Courier New"/>
              <a:buChar char="o"/>
            </a:pPr>
            <a:r>
              <a:rPr lang="en-US" sz="2400" dirty="0" smtClean="0">
                <a:solidFill>
                  <a:srgbClr val="FAC090"/>
                </a:solidFill>
                <a:effectLst>
                  <a:glow rad="101600">
                    <a:schemeClr val="accent6">
                      <a:satMod val="175000"/>
                      <a:alpha val="40000"/>
                    </a:schemeClr>
                  </a:glow>
                </a:effectLst>
                <a:latin typeface="Avenir Black"/>
                <a:cs typeface="Avenir Black"/>
              </a:rPr>
              <a:t>Paul’s Apostleship Had Been Received by the Other Apostles (2:1-10)</a:t>
            </a:r>
          </a:p>
          <a:p>
            <a:pPr marL="1257300" lvl="2" indent="-342900">
              <a:buSzPct val="50000"/>
              <a:buFont typeface="Courier New"/>
              <a:buChar char="o"/>
            </a:pPr>
            <a:endParaRPr lang="en-US" sz="1000" dirty="0" smtClean="0">
              <a:solidFill>
                <a:srgbClr val="FAC090"/>
              </a:solidFill>
              <a:effectLst/>
              <a:latin typeface="Avenir Black"/>
              <a:cs typeface="Avenir Black"/>
            </a:endParaRPr>
          </a:p>
          <a:p>
            <a:pPr marL="1257300" lvl="2" indent="-342900">
              <a:buSzPct val="50000"/>
              <a:buFont typeface="Courier New"/>
              <a:buChar char="o"/>
            </a:pPr>
            <a:r>
              <a:rPr lang="en-US" sz="2400" dirty="0" smtClean="0">
                <a:solidFill>
                  <a:srgbClr val="FAC090"/>
                </a:solidFill>
                <a:effectLst/>
                <a:latin typeface="Avenir Black"/>
                <a:cs typeface="Avenir Black"/>
              </a:rPr>
              <a:t>Paul Himself Rebuked Peter (2:11-14)</a:t>
            </a:r>
          </a:p>
          <a:p>
            <a:pPr marL="342900" indent="-342900">
              <a:buFont typeface="Wingdings" charset="2"/>
              <a:buChar char="§"/>
            </a:pPr>
            <a:endParaRPr lang="en-US" sz="2400" dirty="0" smtClean="0">
              <a:solidFill>
                <a:srgbClr val="FAC090"/>
              </a:solidFill>
              <a:latin typeface="Avenir Black"/>
              <a:cs typeface="Avenir Black"/>
            </a:endParaRPr>
          </a:p>
        </p:txBody>
      </p:sp>
    </p:spTree>
    <p:extLst>
      <p:ext uri="{BB962C8B-B14F-4D97-AF65-F5344CB8AC3E}">
        <p14:creationId xmlns:p14="http://schemas.microsoft.com/office/powerpoint/2010/main" val="208127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412615"/>
            <a:ext cx="8720665" cy="4985980"/>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effectLst/>
                <a:latin typeface="Avenir Book"/>
                <a:cs typeface="Avenir Book"/>
              </a:rPr>
              <a:t>1</a:t>
            </a:r>
            <a:r>
              <a:rPr lang="en-US" sz="2400" dirty="0" smtClean="0">
                <a:solidFill>
                  <a:srgbClr val="FAC090"/>
                </a:solidFill>
                <a:effectLst/>
                <a:latin typeface="Avenir Book"/>
                <a:cs typeface="Avenir Book"/>
              </a:rPr>
              <a:t> </a:t>
            </a:r>
            <a:r>
              <a:rPr lang="en-US" sz="2400" dirty="0">
                <a:solidFill>
                  <a:srgbClr val="FAC090"/>
                </a:solidFill>
                <a:effectLst/>
                <a:latin typeface="Avenir Book"/>
                <a:cs typeface="Avenir Book"/>
              </a:rPr>
              <a:t>Then after an interval of fourteen years I went up again to Jerusalem with Barnabas, taking Titus along also.</a:t>
            </a:r>
            <a:r>
              <a:rPr lang="en-US" sz="2400" baseline="30000" dirty="0">
                <a:solidFill>
                  <a:srgbClr val="FAC090"/>
                </a:solidFill>
                <a:effectLst/>
                <a:latin typeface="Avenir Book"/>
                <a:cs typeface="Avenir Book"/>
              </a:rPr>
              <a:t>2</a:t>
            </a:r>
            <a:r>
              <a:rPr lang="en-US" sz="2400" dirty="0">
                <a:solidFill>
                  <a:srgbClr val="FAC090"/>
                </a:solidFill>
                <a:effectLst/>
                <a:latin typeface="Avenir Book"/>
                <a:cs typeface="Avenir Book"/>
              </a:rPr>
              <a:t> And it was because of a revelation that I went up; and I submitted to them the gospel which I preach among the Gentiles, but I did so in private to those who were of reputation, for fear that I might be running, or had run, in vain.</a:t>
            </a:r>
            <a:r>
              <a:rPr lang="en-US" sz="2400" baseline="30000" dirty="0">
                <a:solidFill>
                  <a:srgbClr val="FAC090"/>
                </a:solidFill>
                <a:effectLst/>
                <a:latin typeface="Avenir Book"/>
                <a:cs typeface="Avenir Book"/>
              </a:rPr>
              <a:t>3</a:t>
            </a:r>
            <a:r>
              <a:rPr lang="en-US" sz="2400" dirty="0">
                <a:solidFill>
                  <a:srgbClr val="FAC090"/>
                </a:solidFill>
                <a:effectLst/>
                <a:latin typeface="Avenir Book"/>
                <a:cs typeface="Avenir Book"/>
              </a:rPr>
              <a:t> But not even Titus who was with me, though he was a Greek, was compelled to be circumcised.</a:t>
            </a:r>
            <a:r>
              <a:rPr lang="en-US" sz="2400" baseline="30000" dirty="0">
                <a:solidFill>
                  <a:srgbClr val="FAC090"/>
                </a:solidFill>
                <a:effectLst/>
                <a:latin typeface="Avenir Book"/>
                <a:cs typeface="Avenir Book"/>
              </a:rPr>
              <a:t>4</a:t>
            </a:r>
            <a:r>
              <a:rPr lang="en-US" sz="2400" dirty="0">
                <a:solidFill>
                  <a:srgbClr val="FAC090"/>
                </a:solidFill>
                <a:effectLst/>
                <a:latin typeface="Avenir Book"/>
                <a:cs typeface="Avenir Book"/>
              </a:rPr>
              <a:t> But it was because of the false brethren who had sneaked in to spy out our liberty which we have in Christ Jesus, in order to bring us into bondage.</a:t>
            </a:r>
            <a:r>
              <a:rPr lang="en-US" sz="2400" baseline="30000" dirty="0">
                <a:solidFill>
                  <a:srgbClr val="FAC090"/>
                </a:solidFill>
                <a:effectLst/>
                <a:latin typeface="Avenir Book"/>
                <a:cs typeface="Avenir Book"/>
              </a:rPr>
              <a:t>5</a:t>
            </a:r>
            <a:r>
              <a:rPr lang="en-US" sz="2400" dirty="0">
                <a:solidFill>
                  <a:srgbClr val="FAC090"/>
                </a:solidFill>
                <a:effectLst/>
                <a:latin typeface="Avenir Book"/>
                <a:cs typeface="Avenir Book"/>
              </a:rPr>
              <a:t> But we did not yield in subjection to them for even an ˚hour, so that the truth of the gospel might remain with you. </a:t>
            </a:r>
          </a:p>
        </p:txBody>
      </p:sp>
    </p:spTree>
    <p:extLst>
      <p:ext uri="{BB962C8B-B14F-4D97-AF65-F5344CB8AC3E}">
        <p14:creationId xmlns:p14="http://schemas.microsoft.com/office/powerpoint/2010/main" val="298913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2:6-10</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412615"/>
            <a:ext cx="8720665" cy="5355312"/>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latin typeface="Avenir Book"/>
                <a:cs typeface="Avenir Book"/>
              </a:rPr>
              <a:t>6 </a:t>
            </a:r>
            <a:r>
              <a:rPr lang="en-US" sz="2400" dirty="0">
                <a:solidFill>
                  <a:srgbClr val="FAC090"/>
                </a:solidFill>
                <a:latin typeface="Avenir Book"/>
                <a:cs typeface="Avenir Book"/>
              </a:rPr>
              <a:t>But from those who were of high reputation (what they were makes no difference to me; God shows no partiality)—well, those who were of reputation contributed nothing to me.</a:t>
            </a:r>
            <a:r>
              <a:rPr lang="en-US" sz="2400" baseline="30000" dirty="0">
                <a:solidFill>
                  <a:srgbClr val="FAC090"/>
                </a:solidFill>
                <a:latin typeface="Avenir Book"/>
                <a:cs typeface="Avenir Book"/>
              </a:rPr>
              <a:t>7</a:t>
            </a:r>
            <a:r>
              <a:rPr lang="en-US" sz="2400" dirty="0">
                <a:solidFill>
                  <a:srgbClr val="FAC090"/>
                </a:solidFill>
                <a:latin typeface="Avenir Book"/>
                <a:cs typeface="Avenir Book"/>
              </a:rPr>
              <a:t> But on the contrary, seeing that I had been entrusted with the gospel to the uncircumcised, just as Peter had been to the circumcised</a:t>
            </a:r>
            <a:r>
              <a:rPr lang="en-US" sz="2400" baseline="30000" dirty="0">
                <a:solidFill>
                  <a:srgbClr val="FAC090"/>
                </a:solidFill>
                <a:latin typeface="Avenir Book"/>
                <a:cs typeface="Avenir Book"/>
              </a:rPr>
              <a:t>8</a:t>
            </a:r>
            <a:r>
              <a:rPr lang="en-US" sz="2400" dirty="0">
                <a:solidFill>
                  <a:srgbClr val="FAC090"/>
                </a:solidFill>
                <a:latin typeface="Avenir Book"/>
                <a:cs typeface="Avenir Book"/>
              </a:rPr>
              <a:t> (for He who effectually worked for Peter in his apostleship to the circumcised effectually worked for me also to the Gentiles),</a:t>
            </a:r>
            <a:r>
              <a:rPr lang="en-US" sz="2400" baseline="30000" dirty="0">
                <a:solidFill>
                  <a:srgbClr val="FAC090"/>
                </a:solidFill>
                <a:latin typeface="Avenir Book"/>
                <a:cs typeface="Avenir Book"/>
              </a:rPr>
              <a:t>9</a:t>
            </a:r>
            <a:r>
              <a:rPr lang="en-US" sz="2400" dirty="0">
                <a:solidFill>
                  <a:srgbClr val="FAC090"/>
                </a:solidFill>
                <a:latin typeface="Avenir Book"/>
                <a:cs typeface="Avenir Book"/>
              </a:rPr>
              <a:t> and recognizing the grace that had been given to me, James and </a:t>
            </a:r>
            <a:r>
              <a:rPr lang="en-US" sz="2400" dirty="0" err="1">
                <a:solidFill>
                  <a:srgbClr val="FAC090"/>
                </a:solidFill>
                <a:latin typeface="Avenir Book"/>
                <a:cs typeface="Avenir Book"/>
              </a:rPr>
              <a:t>Cephas</a:t>
            </a:r>
            <a:r>
              <a:rPr lang="en-US" sz="2400" dirty="0">
                <a:solidFill>
                  <a:srgbClr val="FAC090"/>
                </a:solidFill>
                <a:latin typeface="Avenir Book"/>
                <a:cs typeface="Avenir Book"/>
              </a:rPr>
              <a:t> and John, who were reputed to be pillars, gave to me and Barnabas the right hand of fellowship, that we might go to the Gentiles, and they to the circumcised.</a:t>
            </a:r>
            <a:r>
              <a:rPr lang="en-US" sz="2400" baseline="30000" dirty="0">
                <a:solidFill>
                  <a:srgbClr val="FAC090"/>
                </a:solidFill>
                <a:latin typeface="Avenir Book"/>
                <a:cs typeface="Avenir Book"/>
              </a:rPr>
              <a:t>10</a:t>
            </a:r>
            <a:r>
              <a:rPr lang="en-US" sz="2400" dirty="0">
                <a:solidFill>
                  <a:srgbClr val="FAC090"/>
                </a:solidFill>
                <a:latin typeface="Avenir Book"/>
                <a:cs typeface="Avenir Book"/>
              </a:rPr>
              <a:t> They only asked us to remember the poor—the very thing I also was eager to do. </a:t>
            </a:r>
            <a:endParaRPr lang="en-US" sz="2400" dirty="0">
              <a:solidFill>
                <a:srgbClr val="FAC090"/>
              </a:solidFill>
              <a:effectLst/>
              <a:latin typeface="Avenir Book"/>
              <a:cs typeface="Avenir Book"/>
            </a:endParaRPr>
          </a:p>
        </p:txBody>
      </p:sp>
    </p:spTree>
    <p:extLst>
      <p:ext uri="{BB962C8B-B14F-4D97-AF65-F5344CB8AC3E}">
        <p14:creationId xmlns:p14="http://schemas.microsoft.com/office/powerpoint/2010/main" val="271036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412615"/>
            <a:ext cx="8720665" cy="4985980"/>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effectLst>
                  <a:glow rad="101600">
                    <a:schemeClr val="accent6">
                      <a:satMod val="175000"/>
                      <a:alpha val="40000"/>
                    </a:schemeClr>
                  </a:glow>
                </a:effectLst>
                <a:latin typeface="Avenir Book"/>
                <a:cs typeface="Avenir Book"/>
              </a:rPr>
              <a:t>1</a:t>
            </a:r>
            <a:r>
              <a:rPr lang="en-US" sz="2400" dirty="0" smtClean="0">
                <a:solidFill>
                  <a:srgbClr val="FAC090"/>
                </a:solidFill>
                <a:effectLst>
                  <a:glow rad="101600">
                    <a:schemeClr val="accent6">
                      <a:satMod val="175000"/>
                      <a:alpha val="40000"/>
                    </a:schemeClr>
                  </a:glow>
                </a:effectLst>
                <a:latin typeface="Avenir Book"/>
                <a:cs typeface="Avenir Book"/>
              </a:rPr>
              <a:t> </a:t>
            </a:r>
            <a:r>
              <a:rPr lang="en-US" sz="2400" dirty="0">
                <a:solidFill>
                  <a:srgbClr val="FAC090"/>
                </a:solidFill>
                <a:effectLst>
                  <a:glow rad="101600">
                    <a:schemeClr val="accent6">
                      <a:satMod val="175000"/>
                      <a:alpha val="40000"/>
                    </a:schemeClr>
                  </a:glow>
                </a:effectLst>
                <a:latin typeface="Avenir Book"/>
                <a:cs typeface="Avenir Book"/>
              </a:rPr>
              <a:t>Then after an interval of fourteen years I went up again to Jerusalem with Barnabas, taking Titus along also.</a:t>
            </a:r>
            <a:r>
              <a:rPr lang="en-US" sz="2400" baseline="30000" dirty="0">
                <a:solidFill>
                  <a:srgbClr val="FAC090"/>
                </a:solidFill>
                <a:effectLst>
                  <a:glow rad="101600">
                    <a:schemeClr val="accent6">
                      <a:satMod val="175000"/>
                      <a:alpha val="40000"/>
                    </a:schemeClr>
                  </a:glow>
                </a:effectLst>
                <a:latin typeface="Avenir Book"/>
                <a:cs typeface="Avenir Book"/>
              </a:rPr>
              <a:t>2</a:t>
            </a:r>
            <a:r>
              <a:rPr lang="en-US" sz="2400" dirty="0">
                <a:solidFill>
                  <a:srgbClr val="FAC090"/>
                </a:solidFill>
                <a:effectLst>
                  <a:glow rad="101600">
                    <a:schemeClr val="accent6">
                      <a:satMod val="175000"/>
                      <a:alpha val="40000"/>
                    </a:schemeClr>
                  </a:glow>
                </a:effectLst>
                <a:latin typeface="Avenir Book"/>
                <a:cs typeface="Avenir Book"/>
              </a:rPr>
              <a:t> And it was because of a revelation that I went up; </a:t>
            </a:r>
            <a:r>
              <a:rPr lang="en-US" sz="2400" dirty="0">
                <a:solidFill>
                  <a:srgbClr val="FAC090"/>
                </a:solidFill>
                <a:effectLst/>
                <a:latin typeface="Avenir Book"/>
                <a:cs typeface="Avenir Book"/>
              </a:rPr>
              <a:t>and I submitted to them the gospel which I preach among the Gentiles, but I did so in private to those who were of reputation, for fear that I might be running, or had run, in vain.</a:t>
            </a:r>
            <a:r>
              <a:rPr lang="en-US" sz="2400" baseline="30000" dirty="0">
                <a:solidFill>
                  <a:srgbClr val="FAC090"/>
                </a:solidFill>
                <a:effectLst/>
                <a:latin typeface="Avenir Book"/>
                <a:cs typeface="Avenir Book"/>
              </a:rPr>
              <a:t>3</a:t>
            </a:r>
            <a:r>
              <a:rPr lang="en-US" sz="2400" dirty="0">
                <a:solidFill>
                  <a:srgbClr val="FAC090"/>
                </a:solidFill>
                <a:effectLst/>
                <a:latin typeface="Avenir Book"/>
                <a:cs typeface="Avenir Book"/>
              </a:rPr>
              <a:t> But not even Titus who was with me, though he was a Greek, was compelled to be circumcised.</a:t>
            </a:r>
            <a:r>
              <a:rPr lang="en-US" sz="2400" baseline="30000" dirty="0">
                <a:solidFill>
                  <a:srgbClr val="FAC090"/>
                </a:solidFill>
                <a:effectLst/>
                <a:latin typeface="Avenir Book"/>
                <a:cs typeface="Avenir Book"/>
              </a:rPr>
              <a:t>4</a:t>
            </a:r>
            <a:r>
              <a:rPr lang="en-US" sz="2400" dirty="0">
                <a:solidFill>
                  <a:srgbClr val="FAC090"/>
                </a:solidFill>
                <a:effectLst/>
                <a:latin typeface="Avenir Book"/>
                <a:cs typeface="Avenir Book"/>
              </a:rPr>
              <a:t> But it was because of the false brethren who had sneaked in to spy out our liberty which we have in Christ Jesus, in order to bring us into bondage.</a:t>
            </a:r>
            <a:r>
              <a:rPr lang="en-US" sz="2400" baseline="30000" dirty="0">
                <a:solidFill>
                  <a:srgbClr val="FAC090"/>
                </a:solidFill>
                <a:effectLst/>
                <a:latin typeface="Avenir Book"/>
                <a:cs typeface="Avenir Book"/>
              </a:rPr>
              <a:t>5</a:t>
            </a:r>
            <a:r>
              <a:rPr lang="en-US" sz="2400" dirty="0">
                <a:solidFill>
                  <a:srgbClr val="FAC090"/>
                </a:solidFill>
                <a:effectLst/>
                <a:latin typeface="Avenir Book"/>
                <a:cs typeface="Avenir Book"/>
              </a:rPr>
              <a:t> But we did not yield in subjection to them for even an ˚hour, so that the truth of the gospel might remain with you. </a:t>
            </a:r>
          </a:p>
        </p:txBody>
      </p:sp>
      <p:sp>
        <p:nvSpPr>
          <p:cNvPr id="5" name="TextBox 4"/>
          <p:cNvSpPr txBox="1">
            <a:spLocks/>
          </p:cNvSpPr>
          <p:nvPr/>
        </p:nvSpPr>
        <p:spPr>
          <a:xfrm>
            <a:off x="499917" y="2351641"/>
            <a:ext cx="2252496" cy="677108"/>
          </a:xfrm>
          <a:prstGeom prst="rect">
            <a:avLst/>
          </a:prstGeom>
          <a:blipFill rotWithShape="1">
            <a:blip r:embed="rId3"/>
            <a:stretch>
              <a:fillRect/>
            </a:stretch>
          </a:blipFill>
          <a:ln w="12700">
            <a:solidFill>
              <a:srgbClr val="FAC090"/>
            </a:solidFill>
          </a:ln>
        </p:spPr>
        <p:txBody>
          <a:bodyPr wrap="none" tIns="91440" bIns="91440" rtlCol="0" anchor="ctr" anchorCtr="0">
            <a:spAutoFit/>
            <a:scene3d>
              <a:camera prst="orthographicFront"/>
              <a:lightRig rig="threePt" dir="t"/>
            </a:scene3d>
            <a:sp3d extrusionH="57150">
              <a:bevelT w="38100" h="38100" prst="convex"/>
            </a:sp3d>
          </a:bodyPr>
          <a:lstStyle/>
          <a:p>
            <a:pPr algn="ctr"/>
            <a:r>
              <a:rPr lang="en-US" sz="3200" dirty="0" smtClean="0">
                <a:solidFill>
                  <a:schemeClr val="bg1"/>
                </a:solidFill>
                <a:effectLst>
                  <a:outerShdw blurRad="50800" dist="38100" dir="2700000" algn="tl" rotWithShape="0">
                    <a:prstClr val="black">
                      <a:alpha val="40000"/>
                    </a:prstClr>
                  </a:outerShdw>
                </a:effectLst>
                <a:latin typeface="Avenir Book"/>
                <a:cs typeface="Avenir Book"/>
              </a:rPr>
              <a:t>Acts 15:1-5</a:t>
            </a:r>
            <a:endParaRPr lang="en-US" sz="3200" dirty="0">
              <a:solidFill>
                <a:schemeClr val="bg1"/>
              </a:solidFill>
              <a:effectLst>
                <a:outerShdw blurRad="50800" dist="38100" dir="2700000" algn="tl" rotWithShape="0">
                  <a:prstClr val="black">
                    <a:alpha val="40000"/>
                  </a:prstClr>
                </a:outerShdw>
              </a:effectLst>
              <a:latin typeface="Avenir Book"/>
              <a:cs typeface="Avenir Book"/>
            </a:endParaRPr>
          </a:p>
        </p:txBody>
      </p:sp>
    </p:spTree>
    <p:extLst>
      <p:ext uri="{BB962C8B-B14F-4D97-AF65-F5344CB8AC3E}">
        <p14:creationId xmlns:p14="http://schemas.microsoft.com/office/powerpoint/2010/main" val="41596803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grpId="1" nodeType="clickEffect">
                                  <p:stCondLst>
                                    <p:cond delay="0"/>
                                  </p:stCondLst>
                                  <p:childTnLst>
                                    <p:animEffect transition="out" filter="dissolv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412615"/>
            <a:ext cx="8720665" cy="4985980"/>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effectLst/>
                <a:latin typeface="Avenir Book"/>
                <a:cs typeface="Avenir Book"/>
              </a:rPr>
              <a:t>1</a:t>
            </a:r>
            <a:r>
              <a:rPr lang="en-US" sz="2400" dirty="0" smtClean="0">
                <a:solidFill>
                  <a:srgbClr val="FAC090"/>
                </a:solidFill>
                <a:effectLst/>
                <a:latin typeface="Avenir Book"/>
                <a:cs typeface="Avenir Book"/>
              </a:rPr>
              <a:t> </a:t>
            </a:r>
            <a:r>
              <a:rPr lang="en-US" sz="2400" dirty="0">
                <a:solidFill>
                  <a:srgbClr val="FAC090"/>
                </a:solidFill>
                <a:effectLst/>
                <a:latin typeface="Avenir Book"/>
                <a:cs typeface="Avenir Book"/>
              </a:rPr>
              <a:t>Then after an interval of fourteen years I went up again to Jerusalem with Barnabas, taking Titus along also.</a:t>
            </a:r>
            <a:r>
              <a:rPr lang="en-US" sz="2400" baseline="30000" dirty="0">
                <a:solidFill>
                  <a:srgbClr val="FAC090"/>
                </a:solidFill>
                <a:effectLst/>
                <a:latin typeface="Avenir Book"/>
                <a:cs typeface="Avenir Book"/>
              </a:rPr>
              <a:t>2</a:t>
            </a:r>
            <a:r>
              <a:rPr lang="en-US" sz="2400" dirty="0">
                <a:solidFill>
                  <a:srgbClr val="FAC090"/>
                </a:solidFill>
                <a:effectLst/>
                <a:latin typeface="Avenir Book"/>
                <a:cs typeface="Avenir Book"/>
              </a:rPr>
              <a:t> And it was because of a revelation that I went up; </a:t>
            </a:r>
            <a:r>
              <a:rPr lang="en-US" sz="2400" dirty="0">
                <a:solidFill>
                  <a:srgbClr val="FAC090"/>
                </a:solidFill>
                <a:effectLst>
                  <a:glow rad="101600">
                    <a:schemeClr val="accent6">
                      <a:satMod val="175000"/>
                      <a:alpha val="40000"/>
                    </a:schemeClr>
                  </a:glow>
                </a:effectLst>
                <a:latin typeface="Avenir Book"/>
                <a:cs typeface="Avenir Book"/>
              </a:rPr>
              <a:t>and I submitted to them the gospel which I preach among the Gentiles, but I did so in private to those who were of reputation, for fear that I might be running, or had run, in vain.</a:t>
            </a:r>
            <a:r>
              <a:rPr lang="en-US" sz="2400" baseline="30000" dirty="0">
                <a:solidFill>
                  <a:srgbClr val="FAC090"/>
                </a:solidFill>
                <a:effectLst/>
                <a:latin typeface="Avenir Book"/>
                <a:cs typeface="Avenir Book"/>
              </a:rPr>
              <a:t>3</a:t>
            </a:r>
            <a:r>
              <a:rPr lang="en-US" sz="2400" dirty="0">
                <a:solidFill>
                  <a:srgbClr val="FAC090"/>
                </a:solidFill>
                <a:effectLst/>
                <a:latin typeface="Avenir Book"/>
                <a:cs typeface="Avenir Book"/>
              </a:rPr>
              <a:t> But not even Titus who was with me, though he was a Greek, was compelled to be circumcised.</a:t>
            </a:r>
            <a:r>
              <a:rPr lang="en-US" sz="2400" baseline="30000" dirty="0">
                <a:solidFill>
                  <a:srgbClr val="FAC090"/>
                </a:solidFill>
                <a:effectLst/>
                <a:latin typeface="Avenir Book"/>
                <a:cs typeface="Avenir Book"/>
              </a:rPr>
              <a:t>4</a:t>
            </a:r>
            <a:r>
              <a:rPr lang="en-US" sz="2400" dirty="0">
                <a:solidFill>
                  <a:srgbClr val="FAC090"/>
                </a:solidFill>
                <a:effectLst/>
                <a:latin typeface="Avenir Book"/>
                <a:cs typeface="Avenir Book"/>
              </a:rPr>
              <a:t> But it was because of the false brethren who had sneaked in to spy out our liberty which we have in Christ Jesus, in order to bring us into bondage.</a:t>
            </a:r>
            <a:r>
              <a:rPr lang="en-US" sz="2400" baseline="30000" dirty="0">
                <a:solidFill>
                  <a:srgbClr val="FAC090"/>
                </a:solidFill>
                <a:effectLst/>
                <a:latin typeface="Avenir Book"/>
                <a:cs typeface="Avenir Book"/>
              </a:rPr>
              <a:t>5</a:t>
            </a:r>
            <a:r>
              <a:rPr lang="en-US" sz="2400" dirty="0">
                <a:solidFill>
                  <a:srgbClr val="FAC090"/>
                </a:solidFill>
                <a:effectLst/>
                <a:latin typeface="Avenir Book"/>
                <a:cs typeface="Avenir Book"/>
              </a:rPr>
              <a:t> But we did not yield in subjection to them for even an ˚hour, so that the truth of the gospel might remain with you. </a:t>
            </a:r>
          </a:p>
        </p:txBody>
      </p:sp>
      <p:sp>
        <p:nvSpPr>
          <p:cNvPr id="5" name="TextBox 4"/>
          <p:cNvSpPr txBox="1">
            <a:spLocks/>
          </p:cNvSpPr>
          <p:nvPr/>
        </p:nvSpPr>
        <p:spPr>
          <a:xfrm>
            <a:off x="462035" y="3738082"/>
            <a:ext cx="2480661" cy="677108"/>
          </a:xfrm>
          <a:prstGeom prst="rect">
            <a:avLst/>
          </a:prstGeom>
          <a:blipFill rotWithShape="1">
            <a:blip r:embed="rId3"/>
            <a:stretch>
              <a:fillRect/>
            </a:stretch>
          </a:blipFill>
          <a:ln w="12700">
            <a:solidFill>
              <a:srgbClr val="FAC090"/>
            </a:solidFill>
          </a:ln>
        </p:spPr>
        <p:txBody>
          <a:bodyPr wrap="none" tIns="91440" bIns="91440" rtlCol="0" anchor="ctr" anchorCtr="0">
            <a:spAutoFit/>
            <a:scene3d>
              <a:camera prst="orthographicFront"/>
              <a:lightRig rig="threePt" dir="t"/>
            </a:scene3d>
            <a:sp3d extrusionH="57150">
              <a:bevelT w="38100" h="38100" prst="convex"/>
            </a:sp3d>
          </a:bodyPr>
          <a:lstStyle/>
          <a:p>
            <a:pPr algn="ctr"/>
            <a:r>
              <a:rPr lang="en-US" sz="3200" dirty="0" smtClean="0">
                <a:solidFill>
                  <a:schemeClr val="bg1"/>
                </a:solidFill>
                <a:effectLst>
                  <a:outerShdw blurRad="50800" dist="38100" dir="2700000" algn="tl" rotWithShape="0">
                    <a:prstClr val="black">
                      <a:alpha val="40000"/>
                    </a:prstClr>
                  </a:outerShdw>
                </a:effectLst>
                <a:latin typeface="Avenir Book"/>
                <a:cs typeface="Avenir Book"/>
              </a:rPr>
              <a:t>Acts 15:6-12</a:t>
            </a:r>
            <a:endParaRPr lang="en-US" sz="3200" dirty="0">
              <a:solidFill>
                <a:schemeClr val="bg1"/>
              </a:solidFill>
              <a:effectLst>
                <a:outerShdw blurRad="50800" dist="38100" dir="2700000" algn="tl" rotWithShape="0">
                  <a:prstClr val="black">
                    <a:alpha val="40000"/>
                  </a:prstClr>
                </a:outerShdw>
              </a:effectLst>
              <a:latin typeface="Avenir Book"/>
              <a:cs typeface="Avenir Book"/>
            </a:endParaRPr>
          </a:p>
        </p:txBody>
      </p:sp>
      <p:sp>
        <p:nvSpPr>
          <p:cNvPr id="6" name="TextBox 5"/>
          <p:cNvSpPr txBox="1"/>
          <p:nvPr/>
        </p:nvSpPr>
        <p:spPr>
          <a:xfrm>
            <a:off x="352778" y="2012059"/>
            <a:ext cx="8438444" cy="3693319"/>
          </a:xfrm>
          <a:prstGeom prst="rect">
            <a:avLst/>
          </a:prstGeom>
          <a:solidFill>
            <a:schemeClr val="bg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a:bodyPr>
          <a:lstStyle/>
          <a:p>
            <a:r>
              <a:rPr lang="en-US" sz="2400" b="1" dirty="0">
                <a:solidFill>
                  <a:srgbClr val="000000"/>
                </a:solidFill>
                <a:latin typeface="Avenir Book"/>
                <a:cs typeface="Avenir Book"/>
              </a:rPr>
              <a:t>”…how remarkably is here illustrated the essential oneness of the Christian life amidst most extreme diversity in its outward manifestation; and what a strong attestation is afforded to the certain truth of the gospel, revealed to the world through two wholly distinct channels of communication, which yet concurred in delivering what was in reality one and the same message.</a:t>
            </a:r>
            <a:r>
              <a:rPr lang="en-US" sz="2400" b="1" dirty="0" smtClean="0">
                <a:solidFill>
                  <a:srgbClr val="000000"/>
                </a:solidFill>
                <a:latin typeface="Avenir Book"/>
                <a:cs typeface="Avenir Book"/>
              </a:rPr>
              <a:t>”</a:t>
            </a:r>
          </a:p>
          <a:p>
            <a:pPr algn="r"/>
            <a:r>
              <a:rPr lang="en-US" b="1" i="1" dirty="0" smtClean="0">
                <a:solidFill>
                  <a:srgbClr val="000000"/>
                </a:solidFill>
                <a:latin typeface="Avenir Book"/>
                <a:cs typeface="Avenir Book"/>
              </a:rPr>
              <a:t>-</a:t>
            </a:r>
            <a:r>
              <a:rPr lang="en-US" b="1" i="1" dirty="0" smtClean="0">
                <a:solidFill>
                  <a:srgbClr val="000000"/>
                </a:solidFill>
                <a:latin typeface="Avenir Book"/>
                <a:cs typeface="Avenir Book"/>
              </a:rPr>
              <a:t>Pulpit </a:t>
            </a:r>
            <a:r>
              <a:rPr lang="en-US" b="1" i="1" dirty="0" smtClean="0">
                <a:solidFill>
                  <a:srgbClr val="000000"/>
                </a:solidFill>
                <a:latin typeface="Avenir Book"/>
                <a:cs typeface="Avenir Book"/>
              </a:rPr>
              <a:t>Commentary</a:t>
            </a:r>
            <a:endParaRPr lang="en-US" b="1" i="1" dirty="0">
              <a:solidFill>
                <a:srgbClr val="000000"/>
              </a:solidFill>
              <a:latin typeface="Avenir Book"/>
              <a:cs typeface="Avenir Book"/>
            </a:endParaRPr>
          </a:p>
        </p:txBody>
      </p:sp>
    </p:spTree>
    <p:extLst>
      <p:ext uri="{BB962C8B-B14F-4D97-AF65-F5344CB8AC3E}">
        <p14:creationId xmlns:p14="http://schemas.microsoft.com/office/powerpoint/2010/main" val="275127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grpId="1" nodeType="clickEffect">
                                  <p:stCondLst>
                                    <p:cond delay="0"/>
                                  </p:stCondLst>
                                  <p:childTnLst>
                                    <p:animEffect transition="out" filter="dissolv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grpId="1" nodeType="clickEffect">
                                  <p:stCondLst>
                                    <p:cond delay="0"/>
                                  </p:stCondLst>
                                  <p:childTnLst>
                                    <p:animEffect transition="out" filter="dissolv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412615"/>
            <a:ext cx="8720665" cy="4985980"/>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effectLst/>
                <a:latin typeface="Avenir Book"/>
                <a:cs typeface="Avenir Book"/>
              </a:rPr>
              <a:t>1</a:t>
            </a:r>
            <a:r>
              <a:rPr lang="en-US" sz="2400" dirty="0" smtClean="0">
                <a:solidFill>
                  <a:srgbClr val="FAC090"/>
                </a:solidFill>
                <a:effectLst/>
                <a:latin typeface="Avenir Book"/>
                <a:cs typeface="Avenir Book"/>
              </a:rPr>
              <a:t> </a:t>
            </a:r>
            <a:r>
              <a:rPr lang="en-US" sz="2400" dirty="0">
                <a:solidFill>
                  <a:srgbClr val="FAC090"/>
                </a:solidFill>
                <a:effectLst/>
                <a:latin typeface="Avenir Book"/>
                <a:cs typeface="Avenir Book"/>
              </a:rPr>
              <a:t>Then after an interval of fourteen years I went up again to Jerusalem with Barnabas, taking Titus along also.</a:t>
            </a:r>
            <a:r>
              <a:rPr lang="en-US" sz="2400" baseline="30000" dirty="0">
                <a:solidFill>
                  <a:srgbClr val="FAC090"/>
                </a:solidFill>
                <a:effectLst/>
                <a:latin typeface="Avenir Book"/>
                <a:cs typeface="Avenir Book"/>
              </a:rPr>
              <a:t>2</a:t>
            </a:r>
            <a:r>
              <a:rPr lang="en-US" sz="2400" dirty="0">
                <a:solidFill>
                  <a:srgbClr val="FAC090"/>
                </a:solidFill>
                <a:effectLst/>
                <a:latin typeface="Avenir Book"/>
                <a:cs typeface="Avenir Book"/>
              </a:rPr>
              <a:t> And it was because of a revelation that I went up; and I submitted to them the gospel which I preach among the Gentiles, but I did so in private to those who were of reputation, for fear that I might be running, or had run, in vain.</a:t>
            </a:r>
            <a:r>
              <a:rPr lang="en-US" sz="2400" baseline="30000" dirty="0">
                <a:solidFill>
                  <a:srgbClr val="FAC090"/>
                </a:solidFill>
                <a:effectLst>
                  <a:glow rad="101600">
                    <a:schemeClr val="accent6">
                      <a:satMod val="175000"/>
                      <a:alpha val="40000"/>
                    </a:schemeClr>
                  </a:glow>
                </a:effectLst>
                <a:latin typeface="Avenir Book"/>
                <a:cs typeface="Avenir Book"/>
              </a:rPr>
              <a:t>3</a:t>
            </a:r>
            <a:r>
              <a:rPr lang="en-US" sz="2400" dirty="0">
                <a:solidFill>
                  <a:srgbClr val="FAC090"/>
                </a:solidFill>
                <a:effectLst>
                  <a:glow rad="101600">
                    <a:schemeClr val="accent6">
                      <a:satMod val="175000"/>
                      <a:alpha val="40000"/>
                    </a:schemeClr>
                  </a:glow>
                </a:effectLst>
                <a:latin typeface="Avenir Book"/>
                <a:cs typeface="Avenir Book"/>
              </a:rPr>
              <a:t> But not even Titus who was with me, though he was a Greek, was compelled to be circumcised.</a:t>
            </a:r>
            <a:r>
              <a:rPr lang="en-US" sz="2400" baseline="30000" dirty="0">
                <a:solidFill>
                  <a:srgbClr val="FAC090"/>
                </a:solidFill>
                <a:effectLst>
                  <a:glow rad="101600">
                    <a:schemeClr val="accent6">
                      <a:satMod val="175000"/>
                      <a:alpha val="40000"/>
                    </a:schemeClr>
                  </a:glow>
                </a:effectLst>
                <a:latin typeface="Avenir Book"/>
                <a:cs typeface="Avenir Book"/>
              </a:rPr>
              <a:t>4</a:t>
            </a:r>
            <a:r>
              <a:rPr lang="en-US" sz="2400" dirty="0">
                <a:solidFill>
                  <a:srgbClr val="FAC090"/>
                </a:solidFill>
                <a:effectLst>
                  <a:glow rad="101600">
                    <a:schemeClr val="accent6">
                      <a:satMod val="175000"/>
                      <a:alpha val="40000"/>
                    </a:schemeClr>
                  </a:glow>
                </a:effectLst>
                <a:latin typeface="Avenir Book"/>
                <a:cs typeface="Avenir Book"/>
              </a:rPr>
              <a:t> But it was because of the false brethren who had sneaked in to spy out our liberty which we have in Christ Jesus, in order to bring us into bondage.</a:t>
            </a:r>
            <a:r>
              <a:rPr lang="en-US" sz="2400" baseline="30000" dirty="0">
                <a:solidFill>
                  <a:srgbClr val="FAC090"/>
                </a:solidFill>
                <a:effectLst/>
                <a:latin typeface="Avenir Book"/>
                <a:cs typeface="Avenir Book"/>
              </a:rPr>
              <a:t>5</a:t>
            </a:r>
            <a:r>
              <a:rPr lang="en-US" sz="2400" dirty="0">
                <a:solidFill>
                  <a:srgbClr val="FAC090"/>
                </a:solidFill>
                <a:effectLst/>
                <a:latin typeface="Avenir Book"/>
                <a:cs typeface="Avenir Book"/>
              </a:rPr>
              <a:t> But we did not yield in subjection to them for even an ˚hour, so that the truth of the gospel might remain with you. </a:t>
            </a:r>
          </a:p>
        </p:txBody>
      </p:sp>
    </p:spTree>
    <p:extLst>
      <p:ext uri="{BB962C8B-B14F-4D97-AF65-F5344CB8AC3E}">
        <p14:creationId xmlns:p14="http://schemas.microsoft.com/office/powerpoint/2010/main" val="34166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412615"/>
            <a:ext cx="8720665" cy="4985980"/>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effectLst/>
                <a:latin typeface="Avenir Book"/>
                <a:cs typeface="Avenir Book"/>
              </a:rPr>
              <a:t>1</a:t>
            </a:r>
            <a:r>
              <a:rPr lang="en-US" sz="2400" dirty="0" smtClean="0">
                <a:solidFill>
                  <a:srgbClr val="FAC090"/>
                </a:solidFill>
                <a:effectLst/>
                <a:latin typeface="Avenir Book"/>
                <a:cs typeface="Avenir Book"/>
              </a:rPr>
              <a:t> </a:t>
            </a:r>
            <a:r>
              <a:rPr lang="en-US" sz="2400" dirty="0">
                <a:solidFill>
                  <a:srgbClr val="FAC090"/>
                </a:solidFill>
                <a:effectLst/>
                <a:latin typeface="Avenir Book"/>
                <a:cs typeface="Avenir Book"/>
              </a:rPr>
              <a:t>Then after an interval of fourteen years I went up again to Jerusalem with Barnabas, taking Titus along also.</a:t>
            </a:r>
            <a:r>
              <a:rPr lang="en-US" sz="2400" baseline="30000" dirty="0">
                <a:solidFill>
                  <a:srgbClr val="FAC090"/>
                </a:solidFill>
                <a:effectLst/>
                <a:latin typeface="Avenir Book"/>
                <a:cs typeface="Avenir Book"/>
              </a:rPr>
              <a:t>2</a:t>
            </a:r>
            <a:r>
              <a:rPr lang="en-US" sz="2400" dirty="0">
                <a:solidFill>
                  <a:srgbClr val="FAC090"/>
                </a:solidFill>
                <a:effectLst/>
                <a:latin typeface="Avenir Book"/>
                <a:cs typeface="Avenir Book"/>
              </a:rPr>
              <a:t> And it was because of a revelation that I went up; and I submitted to them the gospel which I preach among the Gentiles, but I did so in private to those who were of reputation, for fear that I might be running, or had run, in vain.</a:t>
            </a:r>
            <a:r>
              <a:rPr lang="en-US" sz="2400" baseline="30000" dirty="0">
                <a:solidFill>
                  <a:srgbClr val="FAC090"/>
                </a:solidFill>
                <a:effectLst/>
                <a:latin typeface="Avenir Book"/>
                <a:cs typeface="Avenir Book"/>
              </a:rPr>
              <a:t>3</a:t>
            </a:r>
            <a:r>
              <a:rPr lang="en-US" sz="2400" dirty="0">
                <a:solidFill>
                  <a:srgbClr val="FAC090"/>
                </a:solidFill>
                <a:effectLst/>
                <a:latin typeface="Avenir Book"/>
                <a:cs typeface="Avenir Book"/>
              </a:rPr>
              <a:t> But not even Titus who was with me, though he was a Greek, was compelled to be circumcised.</a:t>
            </a:r>
            <a:r>
              <a:rPr lang="en-US" sz="2400" baseline="30000" dirty="0">
                <a:solidFill>
                  <a:srgbClr val="FAC090"/>
                </a:solidFill>
                <a:effectLst/>
                <a:latin typeface="Avenir Book"/>
                <a:cs typeface="Avenir Book"/>
              </a:rPr>
              <a:t>4</a:t>
            </a:r>
            <a:r>
              <a:rPr lang="en-US" sz="2400" dirty="0">
                <a:solidFill>
                  <a:srgbClr val="FAC090"/>
                </a:solidFill>
                <a:effectLst/>
                <a:latin typeface="Avenir Book"/>
                <a:cs typeface="Avenir Book"/>
              </a:rPr>
              <a:t> But it was because of the false brethren who had sneaked in to spy out our liberty which we have in Christ Jesus, in order to bring us into bondage.</a:t>
            </a:r>
            <a:r>
              <a:rPr lang="en-US" sz="2400" baseline="30000" dirty="0">
                <a:solidFill>
                  <a:srgbClr val="FAC090"/>
                </a:solidFill>
                <a:effectLst>
                  <a:glow rad="101600">
                    <a:schemeClr val="accent6">
                      <a:satMod val="175000"/>
                      <a:alpha val="40000"/>
                    </a:schemeClr>
                  </a:glow>
                </a:effectLst>
                <a:latin typeface="Avenir Book"/>
                <a:cs typeface="Avenir Book"/>
              </a:rPr>
              <a:t>5</a:t>
            </a:r>
            <a:r>
              <a:rPr lang="en-US" sz="2400" dirty="0">
                <a:solidFill>
                  <a:srgbClr val="FAC090"/>
                </a:solidFill>
                <a:effectLst>
                  <a:glow rad="101600">
                    <a:schemeClr val="accent6">
                      <a:satMod val="175000"/>
                      <a:alpha val="40000"/>
                    </a:schemeClr>
                  </a:glow>
                </a:effectLst>
                <a:latin typeface="Avenir Book"/>
                <a:cs typeface="Avenir Book"/>
              </a:rPr>
              <a:t> But we did not yield in subjection to them for even an ˚hour, so that the truth of the gospel might remain with you. </a:t>
            </a:r>
          </a:p>
        </p:txBody>
      </p:sp>
    </p:spTree>
    <p:extLst>
      <p:ext uri="{BB962C8B-B14F-4D97-AF65-F5344CB8AC3E}">
        <p14:creationId xmlns:p14="http://schemas.microsoft.com/office/powerpoint/2010/main" val="263201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1735</TotalTime>
  <Words>2746</Words>
  <Application>Microsoft Macintosh PowerPoint</Application>
  <PresentationFormat>On-screen Show (4:3)</PresentationFormat>
  <Paragraphs>56</Paragraphs>
  <Slides>19</Slides>
  <Notes>0</Notes>
  <HiddenSlides>2</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 Harrington</dc:creator>
  <cp:lastModifiedBy>Rick Harrington</cp:lastModifiedBy>
  <cp:revision>75</cp:revision>
  <dcterms:created xsi:type="dcterms:W3CDTF">2015-04-28T09:11:35Z</dcterms:created>
  <dcterms:modified xsi:type="dcterms:W3CDTF">2015-06-17T21:11:00Z</dcterms:modified>
</cp:coreProperties>
</file>