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58" r:id="rId3"/>
    <p:sldId id="259" r:id="rId4"/>
    <p:sldId id="260" r:id="rId5"/>
    <p:sldId id="261" r:id="rId6"/>
    <p:sldId id="272" r:id="rId7"/>
    <p:sldId id="277" r:id="rId8"/>
    <p:sldId id="276" r:id="rId9"/>
    <p:sldId id="273" r:id="rId10"/>
    <p:sldId id="262" r:id="rId11"/>
    <p:sldId id="267" r:id="rId12"/>
    <p:sldId id="266" r:id="rId13"/>
    <p:sldId id="279" r:id="rId14"/>
    <p:sldId id="274" r:id="rId15"/>
    <p:sldId id="275" r:id="rId16"/>
    <p:sldId id="278" r:id="rId17"/>
    <p:sldId id="27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6" autoAdjust="0"/>
    <p:restoredTop sz="94660"/>
  </p:normalViewPr>
  <p:slideViewPr>
    <p:cSldViewPr>
      <p:cViewPr varScale="1">
        <p:scale>
          <a:sx n="70" d="100"/>
          <a:sy n="70" d="100"/>
        </p:scale>
        <p:origin x="-140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69BBA1A-2137-4D73-BAFF-7C1FAB0FC9CD}" type="datetimeFigureOut">
              <a:rPr lang="en-US" smtClean="0"/>
              <a:pPr/>
              <a:t>12/11/2014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FE14627-303E-4E94-AA9E-F7912A3BE700}" type="slidenum">
              <a:rPr lang="en-US" smtClean="0"/>
              <a:pPr/>
              <a:t>‹#›</a:t>
            </a:fld>
            <a:endParaRPr lang="en-US"/>
          </a:p>
        </p:txBody>
      </p:sp>
    </p:spTree>
    <p:extLst>
      <p:ext uri="{BB962C8B-B14F-4D97-AF65-F5344CB8AC3E}">
        <p14:creationId xmlns:p14="http://schemas.microsoft.com/office/powerpoint/2010/main" val="2552554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D380115-8E91-4739-9844-F8F88B1A05C1}" type="datetimeFigureOut">
              <a:rPr lang="en-US" smtClean="0"/>
              <a:pPr/>
              <a:t>12/11/2014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8FCB6A6-EE65-477F-97F5-23914924FFE5}" type="slidenum">
              <a:rPr lang="en-US" smtClean="0"/>
              <a:pPr/>
              <a:t>‹#›</a:t>
            </a:fld>
            <a:endParaRPr lang="en-US"/>
          </a:p>
        </p:txBody>
      </p:sp>
    </p:spTree>
    <p:extLst>
      <p:ext uri="{BB962C8B-B14F-4D97-AF65-F5344CB8AC3E}">
        <p14:creationId xmlns:p14="http://schemas.microsoft.com/office/powerpoint/2010/main" val="3903424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CB6A6-EE65-477F-97F5-23914924FFE5}" type="slidenum">
              <a:rPr lang="en-US" smtClean="0"/>
              <a:pPr/>
              <a:t>5</a:t>
            </a:fld>
            <a:endParaRPr lang="en-US" dirty="0"/>
          </a:p>
        </p:txBody>
      </p:sp>
    </p:spTree>
    <p:extLst>
      <p:ext uri="{BB962C8B-B14F-4D97-AF65-F5344CB8AC3E}">
        <p14:creationId xmlns:p14="http://schemas.microsoft.com/office/powerpoint/2010/main" val="3923743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F68F61-1067-4CB9-8F0D-6A58456722E1}"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F68F61-1067-4CB9-8F0D-6A58456722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F68F61-1067-4CB9-8F0D-6A58456722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F68F61-1067-4CB9-8F0D-6A58456722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6"/>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F68F61-1067-4CB9-8F0D-6A58456722E1}"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F68F61-1067-4CB9-8F0D-6A58456722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1"/>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1"/>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F68F61-1067-4CB9-8F0D-6A58456722E1}"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F68F61-1067-4CB9-8F0D-6A58456722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F68F61-1067-4CB9-8F0D-6A58456722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F68F61-1067-4CB9-8F0D-6A58456722E1}"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2"/>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5A288-5F3B-49E6-A106-53719720B4E7}" type="datetimeFigureOut">
              <a:rPr lang="en-US" smtClean="0"/>
              <a:pPr/>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F68F61-1067-4CB9-8F0D-6A58456722E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7D5A288-5F3B-49E6-A106-53719720B4E7}" type="datetimeFigureOut">
              <a:rPr lang="en-US" smtClean="0"/>
              <a:pPr/>
              <a:t>12/11/2014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2F68F61-1067-4CB9-8F0D-6A58456722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biblegateway.com/passage/?search=1%20Cor.%206:9-11&amp;version=NKJV#fen-NKJV-28477a"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000" b="1" dirty="0" smtClean="0"/>
              <a:t>“Citizens of heaven”</a:t>
            </a:r>
            <a:endParaRPr lang="en-US" sz="5000" b="1" dirty="0"/>
          </a:p>
        </p:txBody>
      </p:sp>
      <p:sp>
        <p:nvSpPr>
          <p:cNvPr id="3" name="Subtitle 2"/>
          <p:cNvSpPr>
            <a:spLocks noGrp="1"/>
          </p:cNvSpPr>
          <p:nvPr>
            <p:ph type="subTitle" idx="1"/>
          </p:nvPr>
        </p:nvSpPr>
        <p:spPr>
          <a:xfrm>
            <a:off x="1219200" y="3505200"/>
            <a:ext cx="6400800" cy="1752600"/>
          </a:xfrm>
        </p:spPr>
        <p:txBody>
          <a:bodyPr>
            <a:normAutofit fontScale="92500" lnSpcReduction="20000"/>
          </a:bodyPr>
          <a:lstStyle/>
          <a:p>
            <a:pPr algn="ctr"/>
            <a:r>
              <a:rPr lang="en-US" sz="3200" dirty="0" smtClean="0">
                <a:solidFill>
                  <a:schemeClr val="tx1"/>
                </a:solidFill>
              </a:rPr>
              <a:t>The government of Heaven is a Monarchy ruled by a Divine King.</a:t>
            </a:r>
          </a:p>
          <a:p>
            <a:pPr algn="ctr"/>
            <a:r>
              <a:rPr lang="en-US" sz="3200" dirty="0" smtClean="0">
                <a:solidFill>
                  <a:schemeClr val="tx1"/>
                </a:solidFill>
              </a:rPr>
              <a:t>An Absolute Monarchy is totally different from a democracy. </a:t>
            </a:r>
            <a:endParaRPr lang="en-US" sz="3200" dirty="0">
              <a:solidFill>
                <a:schemeClr val="tx1"/>
              </a:solidFill>
            </a:endParaRPr>
          </a:p>
        </p:txBody>
      </p:sp>
    </p:spTree>
    <p:extLst>
      <p:ext uri="{BB962C8B-B14F-4D97-AF65-F5344CB8AC3E}">
        <p14:creationId xmlns:p14="http://schemas.microsoft.com/office/powerpoint/2010/main" val="81368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7157" y="685800"/>
            <a:ext cx="8229600" cy="990600"/>
          </a:xfrm>
        </p:spPr>
        <p:txBody>
          <a:bodyPr/>
          <a:lstStyle/>
          <a:p>
            <a:pPr algn="ctr"/>
            <a:r>
              <a:rPr lang="en-US" b="1" dirty="0" smtClean="0"/>
              <a:t>He is King in the Spiritual World</a:t>
            </a:r>
            <a:endParaRPr lang="en-US" b="1" dirty="0"/>
          </a:p>
        </p:txBody>
      </p:sp>
      <p:sp>
        <p:nvSpPr>
          <p:cNvPr id="7" name="TextBox 6"/>
          <p:cNvSpPr txBox="1"/>
          <p:nvPr/>
        </p:nvSpPr>
        <p:spPr>
          <a:xfrm>
            <a:off x="685800" y="1600200"/>
            <a:ext cx="8077200" cy="3477875"/>
          </a:xfrm>
          <a:prstGeom prst="rect">
            <a:avLst/>
          </a:prstGeom>
          <a:noFill/>
        </p:spPr>
        <p:txBody>
          <a:bodyPr wrap="square" rtlCol="0">
            <a:spAutoFit/>
          </a:bodyPr>
          <a:lstStyle/>
          <a:p>
            <a:r>
              <a:rPr lang="en-US" sz="2800" dirty="0" smtClean="0"/>
              <a:t>“And </a:t>
            </a:r>
            <a:r>
              <a:rPr lang="en-US" sz="2800" dirty="0"/>
              <a:t>Jesus came and spoke to them, saying, “All authority has been given to Me in heaven and on earth. </a:t>
            </a:r>
            <a:r>
              <a:rPr lang="en-US" sz="2800" baseline="30000" dirty="0"/>
              <a:t>19 </a:t>
            </a:r>
            <a:r>
              <a:rPr lang="en-US" sz="2800" dirty="0"/>
              <a:t>Go therefore and make disciples of all the nations</a:t>
            </a:r>
            <a:r>
              <a:rPr lang="en-US" sz="2800" dirty="0" smtClean="0"/>
              <a:t>, baptizing </a:t>
            </a:r>
            <a:r>
              <a:rPr lang="en-US" sz="2800" dirty="0"/>
              <a:t>them in the name of the Father </a:t>
            </a:r>
            <a:r>
              <a:rPr lang="en-US" sz="2800" dirty="0" smtClean="0"/>
              <a:t> and </a:t>
            </a:r>
            <a:r>
              <a:rPr lang="en-US" sz="2800" dirty="0"/>
              <a:t>of the Son and of the Holy Spirit, </a:t>
            </a:r>
            <a:r>
              <a:rPr lang="en-US" sz="2800" baseline="30000" dirty="0"/>
              <a:t>20 </a:t>
            </a:r>
            <a:r>
              <a:rPr lang="en-US" sz="2800" dirty="0"/>
              <a:t>teaching them to observe all things that I have commanded you…” (Matthew 28:18-20</a:t>
            </a:r>
          </a:p>
          <a:p>
            <a:endParaRPr lang="en-US" sz="2400" dirty="0"/>
          </a:p>
        </p:txBody>
      </p:sp>
      <p:cxnSp>
        <p:nvCxnSpPr>
          <p:cNvPr id="9" name="Straight Connector 8"/>
          <p:cNvCxnSpPr/>
          <p:nvPr/>
        </p:nvCxnSpPr>
        <p:spPr>
          <a:xfrm>
            <a:off x="8173357" y="2057400"/>
            <a:ext cx="304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62000" y="2514600"/>
            <a:ext cx="76996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740893" y="3339137"/>
            <a:ext cx="2288307"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042393" y="4191000"/>
            <a:ext cx="23320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05757" y="5446693"/>
            <a:ext cx="7772400" cy="954107"/>
          </a:xfrm>
          <a:prstGeom prst="rect">
            <a:avLst/>
          </a:prstGeom>
          <a:noFill/>
        </p:spPr>
        <p:txBody>
          <a:bodyPr wrap="square" rtlCol="0">
            <a:spAutoFit/>
          </a:bodyPr>
          <a:lstStyle/>
          <a:p>
            <a:r>
              <a:rPr lang="en-US" sz="2800" dirty="0"/>
              <a:t>He </a:t>
            </a:r>
            <a:r>
              <a:rPr lang="en-US" sz="2800" dirty="0" smtClean="0"/>
              <a:t>has…conveyed </a:t>
            </a:r>
            <a:r>
              <a:rPr lang="en-US" sz="2800" i="1" dirty="0"/>
              <a:t>us</a:t>
            </a:r>
            <a:r>
              <a:rPr lang="en-US" sz="2800" dirty="0"/>
              <a:t> into the kingdom of the Son of His </a:t>
            </a:r>
            <a:r>
              <a:rPr lang="en-US" sz="2800" dirty="0" smtClean="0"/>
              <a:t>love” (Col. 1:13). </a:t>
            </a:r>
            <a:endParaRPr lang="en-US" sz="2800" dirty="0"/>
          </a:p>
        </p:txBody>
      </p:sp>
      <p:cxnSp>
        <p:nvCxnSpPr>
          <p:cNvPr id="22" name="Straight Connector 21"/>
          <p:cNvCxnSpPr/>
          <p:nvPr/>
        </p:nvCxnSpPr>
        <p:spPr>
          <a:xfrm>
            <a:off x="2190977" y="5897686"/>
            <a:ext cx="480196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78960" y="2925170"/>
            <a:ext cx="739321"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257799" y="4191000"/>
            <a:ext cx="3067957"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78960" y="4648200"/>
            <a:ext cx="26500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219200" y="4754909"/>
            <a:ext cx="6558919" cy="584775"/>
          </a:xfrm>
          <a:prstGeom prst="rect">
            <a:avLst/>
          </a:prstGeom>
          <a:noFill/>
          <a:ln>
            <a:solidFill>
              <a:schemeClr val="tx2"/>
            </a:solidFill>
          </a:ln>
        </p:spPr>
        <p:txBody>
          <a:bodyPr wrap="square" rtlCol="0">
            <a:spAutoFit/>
          </a:bodyPr>
          <a:lstStyle/>
          <a:p>
            <a:r>
              <a:rPr lang="en-US" sz="3200" dirty="0" smtClean="0">
                <a:solidFill>
                  <a:srgbClr val="C00000"/>
                </a:solidFill>
                <a:effectLst>
                  <a:outerShdw blurRad="38100" dist="38100" dir="2700000" algn="tl">
                    <a:srgbClr val="000000">
                      <a:alpha val="43137"/>
                    </a:srgbClr>
                  </a:outerShdw>
                </a:effectLst>
              </a:rPr>
              <a:t>These are the laws of the kingdom!</a:t>
            </a:r>
            <a:endParaRPr lang="en-US" sz="32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289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wipe(left)">
                                      <p:cBhvr>
                                        <p:cTn id="30" dur="500"/>
                                        <p:tgtEl>
                                          <p:spTgt spid="29"/>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left)">
                                      <p:cBhvr>
                                        <p:cTn id="34" dur="500"/>
                                        <p:tgtEl>
                                          <p:spTgt spid="32"/>
                                        </p:tgtEl>
                                      </p:cBhvr>
                                    </p:animEffect>
                                  </p:childTnLst>
                                </p:cTn>
                              </p:par>
                            </p:childTnLst>
                          </p:cTn>
                        </p:par>
                        <p:par>
                          <p:cTn id="35" fill="hold">
                            <p:stCondLst>
                              <p:cond delay="1000"/>
                            </p:stCondLst>
                            <p:childTnLst>
                              <p:par>
                                <p:cTn id="36" presetID="16" presetClass="entr" presetSubtype="21"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barn(inVertical)">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left)">
                                      <p:cBhvr>
                                        <p:cTn id="4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idx="4294967295"/>
          </p:nvPr>
        </p:nvSpPr>
        <p:spPr>
          <a:xfrm>
            <a:off x="609600" y="1965960"/>
            <a:ext cx="7848600" cy="1927860"/>
          </a:xfrm>
        </p:spPr>
        <p:txBody>
          <a:bodyPr>
            <a:noAutofit/>
          </a:bodyPr>
          <a:lstStyle/>
          <a:p>
            <a:pPr algn="ctr"/>
            <a:r>
              <a:rPr lang="en-US" sz="5400" b="1" dirty="0" smtClean="0">
                <a:effectLst>
                  <a:outerShdw blurRad="38100" dist="38100" dir="2700000" algn="tl">
                    <a:srgbClr val="000000">
                      <a:alpha val="43137"/>
                    </a:srgbClr>
                  </a:outerShdw>
                </a:effectLst>
              </a:rPr>
              <a:t>The New Testament Is Our King’s Law               For All time!</a:t>
            </a:r>
            <a:endParaRPr lang="en-US" sz="5400" b="1" dirty="0">
              <a:effectLst>
                <a:outerShdw blurRad="38100" dist="38100" dir="2700000" algn="tl">
                  <a:srgbClr val="000000">
                    <a:alpha val="43137"/>
                  </a:srgbClr>
                </a:outerShdw>
              </a:effectLst>
            </a:endParaRPr>
          </a:p>
        </p:txBody>
      </p:sp>
      <p:sp>
        <p:nvSpPr>
          <p:cNvPr id="9" name="TextBox 8"/>
          <p:cNvSpPr txBox="1"/>
          <p:nvPr/>
        </p:nvSpPr>
        <p:spPr>
          <a:xfrm>
            <a:off x="228600" y="4617720"/>
            <a:ext cx="8763000" cy="1754326"/>
          </a:xfrm>
          <a:prstGeom prst="rect">
            <a:avLst/>
          </a:prstGeom>
          <a:noFill/>
        </p:spPr>
        <p:txBody>
          <a:bodyPr wrap="square" rtlCol="0">
            <a:spAutoFit/>
          </a:bodyPr>
          <a:lstStyle/>
          <a:p>
            <a:pPr algn="ctr"/>
            <a:r>
              <a:rPr lang="en-US" sz="3600" b="1" dirty="0" smtClean="0"/>
              <a:t>It is wise and does not need changing. </a:t>
            </a:r>
          </a:p>
          <a:p>
            <a:pPr algn="ctr"/>
            <a:r>
              <a:rPr lang="en-US" sz="3600" b="1" dirty="0" smtClean="0"/>
              <a:t>It is not affected by the preferences of His citizens!</a:t>
            </a:r>
            <a:endParaRPr lang="en-US" sz="3600" b="1" dirty="0"/>
          </a:p>
        </p:txBody>
      </p:sp>
    </p:spTree>
    <p:extLst>
      <p:ext uri="{BB962C8B-B14F-4D97-AF65-F5344CB8AC3E}">
        <p14:creationId xmlns:p14="http://schemas.microsoft.com/office/powerpoint/2010/main" val="49924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11480"/>
            <a:ext cx="8229600" cy="990600"/>
          </a:xfrm>
        </p:spPr>
        <p:txBody>
          <a:bodyPr/>
          <a:lstStyle/>
          <a:p>
            <a:r>
              <a:rPr lang="en-US" b="1" dirty="0" smtClean="0"/>
              <a:t>We must choose!</a:t>
            </a:r>
            <a:endParaRPr lang="en-US" b="1" dirty="0"/>
          </a:p>
        </p:txBody>
      </p:sp>
      <p:sp>
        <p:nvSpPr>
          <p:cNvPr id="4" name="Text Placeholder 3"/>
          <p:cNvSpPr>
            <a:spLocks noGrp="1"/>
          </p:cNvSpPr>
          <p:nvPr>
            <p:ph type="body" idx="1"/>
          </p:nvPr>
        </p:nvSpPr>
        <p:spPr>
          <a:xfrm>
            <a:off x="457200" y="1417321"/>
            <a:ext cx="3931920" cy="639762"/>
          </a:xfrm>
        </p:spPr>
        <p:txBody>
          <a:bodyPr>
            <a:normAutofit/>
          </a:bodyPr>
          <a:lstStyle/>
          <a:p>
            <a:r>
              <a:rPr lang="en-US" sz="2800" b="1" dirty="0" err="1" smtClean="0">
                <a:effectLst>
                  <a:outerShdw blurRad="38100" dist="38100" dir="2700000" algn="tl">
                    <a:srgbClr val="000000">
                      <a:alpha val="43137"/>
                    </a:srgbClr>
                  </a:outerShdw>
                </a:effectLst>
              </a:rPr>
              <a:t>TheWorld</a:t>
            </a:r>
            <a:endParaRPr lang="en-US" sz="2800" b="1" dirty="0">
              <a:effectLst>
                <a:outerShdw blurRad="38100" dist="38100" dir="2700000" algn="tl">
                  <a:srgbClr val="000000">
                    <a:alpha val="43137"/>
                  </a:srgbClr>
                </a:outerShdw>
              </a:effectLst>
            </a:endParaRPr>
          </a:p>
        </p:txBody>
      </p:sp>
      <p:sp>
        <p:nvSpPr>
          <p:cNvPr id="5" name="Content Placeholder 4"/>
          <p:cNvSpPr>
            <a:spLocks noGrp="1"/>
          </p:cNvSpPr>
          <p:nvPr>
            <p:ph sz="half" idx="2"/>
          </p:nvPr>
        </p:nvSpPr>
        <p:spPr>
          <a:xfrm>
            <a:off x="276225" y="2148840"/>
            <a:ext cx="4191000" cy="3864304"/>
          </a:xfrm>
        </p:spPr>
        <p:txBody>
          <a:bodyPr>
            <a:normAutofit fontScale="92500"/>
          </a:bodyPr>
          <a:lstStyle/>
          <a:p>
            <a:r>
              <a:rPr lang="en-US" sz="2600" dirty="0" smtClean="0"/>
              <a:t>Equal Roles for Women </a:t>
            </a:r>
          </a:p>
          <a:p>
            <a:r>
              <a:rPr lang="en-US" sz="2600" dirty="0" smtClean="0"/>
              <a:t>Drunkenness respectable</a:t>
            </a:r>
          </a:p>
          <a:p>
            <a:r>
              <a:rPr lang="en-US" sz="2600" dirty="0" smtClean="0"/>
              <a:t>Abortion moral	</a:t>
            </a:r>
          </a:p>
          <a:p>
            <a:r>
              <a:rPr lang="en-US" sz="2600" dirty="0" smtClean="0"/>
              <a:t>Gambling sanctioned</a:t>
            </a:r>
          </a:p>
          <a:p>
            <a:r>
              <a:rPr lang="en-US" sz="2600" dirty="0" smtClean="0"/>
              <a:t>Fornication almost expected</a:t>
            </a:r>
          </a:p>
          <a:p>
            <a:r>
              <a:rPr lang="en-US" sz="2600" dirty="0" smtClean="0"/>
              <a:t>Homosexuality acceptable</a:t>
            </a:r>
          </a:p>
          <a:p>
            <a:r>
              <a:rPr lang="en-US" sz="2600" dirty="0" smtClean="0"/>
              <a:t>No Fault Divorce Legal</a:t>
            </a:r>
            <a:br>
              <a:rPr lang="en-US" sz="2600" dirty="0" smtClean="0"/>
            </a:br>
            <a:endParaRPr lang="en-US" dirty="0"/>
          </a:p>
        </p:txBody>
      </p:sp>
      <p:sp>
        <p:nvSpPr>
          <p:cNvPr id="6" name="Text Placeholder 5"/>
          <p:cNvSpPr>
            <a:spLocks noGrp="1"/>
          </p:cNvSpPr>
          <p:nvPr>
            <p:ph type="body" sz="quarter" idx="3"/>
          </p:nvPr>
        </p:nvSpPr>
        <p:spPr>
          <a:xfrm>
            <a:off x="4800600" y="594361"/>
            <a:ext cx="3931920" cy="639762"/>
          </a:xfrm>
        </p:spPr>
        <p:txBody>
          <a:bodyPr>
            <a:normAutofit/>
          </a:bodyPr>
          <a:lstStyle/>
          <a:p>
            <a:r>
              <a:rPr lang="en-US" sz="2800" b="1" dirty="0" smtClean="0">
                <a:effectLst>
                  <a:outerShdw blurRad="38100" dist="38100" dir="2700000" algn="tl">
                    <a:srgbClr val="000000">
                      <a:alpha val="43137"/>
                    </a:srgbClr>
                  </a:outerShdw>
                </a:effectLst>
              </a:rPr>
              <a:t>Our King Has Spoken</a:t>
            </a:r>
            <a:endParaRPr lang="en-US" sz="2800" b="1" dirty="0">
              <a:effectLst>
                <a:outerShdw blurRad="38100" dist="38100" dir="2700000" algn="tl">
                  <a:srgbClr val="000000">
                    <a:alpha val="43137"/>
                  </a:srgbClr>
                </a:outerShdw>
              </a:effectLst>
            </a:endParaRPr>
          </a:p>
        </p:txBody>
      </p:sp>
      <p:sp>
        <p:nvSpPr>
          <p:cNvPr id="7" name="Content Placeholder 6"/>
          <p:cNvSpPr>
            <a:spLocks noGrp="1"/>
          </p:cNvSpPr>
          <p:nvPr>
            <p:ph sz="quarter" idx="4"/>
          </p:nvPr>
        </p:nvSpPr>
        <p:spPr>
          <a:xfrm>
            <a:off x="4572000" y="1234440"/>
            <a:ext cx="4343400" cy="5303520"/>
          </a:xfrm>
        </p:spPr>
        <p:txBody>
          <a:bodyPr>
            <a:normAutofit/>
          </a:bodyPr>
          <a:lstStyle/>
          <a:p>
            <a:r>
              <a:rPr lang="en-US" sz="1800" dirty="0" smtClean="0">
                <a:latin typeface="Arial Narrow" pitchFamily="34" charset="0"/>
              </a:rPr>
              <a:t>Man and woman equal (Gal. 3:28) but not in roles. (1 Tim 2:12, 15;  3:2,12)</a:t>
            </a:r>
          </a:p>
          <a:p>
            <a:r>
              <a:rPr lang="en-US" sz="1800" dirty="0">
                <a:latin typeface="Arial Narrow" pitchFamily="34" charset="0"/>
              </a:rPr>
              <a:t>For we </a:t>
            </a:r>
            <a:r>
              <a:rPr lang="en-US" sz="1800" i="1" dirty="0">
                <a:latin typeface="Arial Narrow" pitchFamily="34" charset="0"/>
              </a:rPr>
              <a:t>have spent</a:t>
            </a:r>
            <a:r>
              <a:rPr lang="en-US" sz="1800" dirty="0">
                <a:latin typeface="Arial Narrow" pitchFamily="34" charset="0"/>
              </a:rPr>
              <a:t> enough of our past </a:t>
            </a:r>
            <a:r>
              <a:rPr lang="en-US" sz="1800" dirty="0" smtClean="0">
                <a:latin typeface="Arial Narrow" pitchFamily="34" charset="0"/>
              </a:rPr>
              <a:t>lifetime in </a:t>
            </a:r>
            <a:r>
              <a:rPr lang="en-US" sz="1800" dirty="0">
                <a:latin typeface="Arial Narrow" pitchFamily="34" charset="0"/>
              </a:rPr>
              <a:t>doing the will of the Gentiles—when we walked </a:t>
            </a:r>
            <a:r>
              <a:rPr lang="en-US" sz="1800" dirty="0" smtClean="0">
                <a:latin typeface="Arial Narrow" pitchFamily="34" charset="0"/>
              </a:rPr>
              <a:t>in…drunkenness</a:t>
            </a:r>
            <a:r>
              <a:rPr lang="en-US" sz="1800" dirty="0">
                <a:latin typeface="Arial Narrow" pitchFamily="34" charset="0"/>
              </a:rPr>
              <a:t>, revelries, drinking </a:t>
            </a:r>
            <a:r>
              <a:rPr lang="en-US" sz="1800" dirty="0" smtClean="0">
                <a:latin typeface="Arial Narrow" pitchFamily="34" charset="0"/>
              </a:rPr>
              <a:t>parties…” (1 Peter 4:3).</a:t>
            </a:r>
          </a:p>
          <a:p>
            <a:r>
              <a:rPr lang="en-US" sz="1800" dirty="0" smtClean="0">
                <a:latin typeface="Arial Narrow" pitchFamily="34" charset="0"/>
              </a:rPr>
              <a:t>“…he </a:t>
            </a:r>
            <a:r>
              <a:rPr lang="en-US" sz="1800" dirty="0">
                <a:latin typeface="Arial Narrow" pitchFamily="34" charset="0"/>
              </a:rPr>
              <a:t>will be filled with the Holy Spirit, while yet in his mother's womb." </a:t>
            </a:r>
            <a:r>
              <a:rPr lang="en-US" sz="1800" dirty="0" smtClean="0">
                <a:latin typeface="Arial Narrow" pitchFamily="34" charset="0"/>
              </a:rPr>
              <a:t>(Luke 1:15) </a:t>
            </a:r>
            <a:endParaRPr lang="en-US" sz="1800" dirty="0">
              <a:latin typeface="Arial Narrow" pitchFamily="34" charset="0"/>
            </a:endParaRPr>
          </a:p>
          <a:p>
            <a:r>
              <a:rPr lang="en-US" sz="1800" dirty="0" smtClean="0">
                <a:latin typeface="Arial Narrow" pitchFamily="34" charset="0"/>
              </a:rPr>
              <a:t>“</a:t>
            </a:r>
            <a:r>
              <a:rPr lang="en-US" sz="1800" dirty="0">
                <a:latin typeface="Arial Narrow" pitchFamily="34" charset="0"/>
              </a:rPr>
              <a:t>whatever you want men to do to you, do also to </a:t>
            </a:r>
            <a:r>
              <a:rPr lang="en-US" sz="1800" dirty="0" smtClean="0">
                <a:latin typeface="Arial Narrow" pitchFamily="34" charset="0"/>
              </a:rPr>
              <a:t>them” (Matt 7:12)</a:t>
            </a:r>
          </a:p>
          <a:p>
            <a:r>
              <a:rPr lang="en-US" sz="1800" dirty="0" smtClean="0">
                <a:latin typeface="Arial Narrow" pitchFamily="34" charset="0"/>
              </a:rPr>
              <a:t>“Neither </a:t>
            </a:r>
            <a:r>
              <a:rPr lang="en-US" sz="1800" u="sng" dirty="0">
                <a:latin typeface="Arial Narrow" pitchFamily="34" charset="0"/>
              </a:rPr>
              <a:t>fornicators,</a:t>
            </a:r>
            <a:r>
              <a:rPr lang="en-US" sz="1800" dirty="0">
                <a:latin typeface="Arial Narrow" pitchFamily="34" charset="0"/>
              </a:rPr>
              <a:t> nor idolaters, nor adulterers, nor </a:t>
            </a:r>
            <a:r>
              <a:rPr lang="en-US" sz="1800" u="sng" dirty="0">
                <a:latin typeface="Arial Narrow" pitchFamily="34" charset="0"/>
              </a:rPr>
              <a:t>homosexuals</a:t>
            </a:r>
            <a:r>
              <a:rPr lang="en-US" sz="1800" dirty="0">
                <a:latin typeface="Arial Narrow" pitchFamily="34" charset="0"/>
              </a:rPr>
              <a:t>,</a:t>
            </a:r>
            <a:r>
              <a:rPr lang="en-US" sz="1800" baseline="30000" dirty="0">
                <a:latin typeface="Arial Narrow" pitchFamily="34" charset="0"/>
              </a:rPr>
              <a:t>[</a:t>
            </a:r>
            <a:r>
              <a:rPr lang="en-US" sz="1800" baseline="30000" dirty="0">
                <a:latin typeface="Arial Narrow" pitchFamily="34" charset="0"/>
                <a:hlinkClick r:id="rId2" tooltip="See footnote a"/>
              </a:rPr>
              <a:t>a</a:t>
            </a:r>
            <a:r>
              <a:rPr lang="en-US" sz="1800" baseline="30000" dirty="0">
                <a:latin typeface="Arial Narrow" pitchFamily="34" charset="0"/>
              </a:rPr>
              <a:t>]</a:t>
            </a:r>
            <a:r>
              <a:rPr lang="en-US" sz="1800" dirty="0">
                <a:latin typeface="Arial Narrow" pitchFamily="34" charset="0"/>
              </a:rPr>
              <a:t> nor </a:t>
            </a:r>
            <a:r>
              <a:rPr lang="en-US" sz="1800" u="sng" dirty="0">
                <a:latin typeface="Arial Narrow" pitchFamily="34" charset="0"/>
              </a:rPr>
              <a:t>sodomites</a:t>
            </a:r>
            <a:r>
              <a:rPr lang="en-US" sz="1800" dirty="0" smtClean="0">
                <a:latin typeface="Arial Narrow" pitchFamily="34" charset="0"/>
              </a:rPr>
              <a:t>,…will </a:t>
            </a:r>
            <a:r>
              <a:rPr lang="en-US" sz="1800" dirty="0">
                <a:latin typeface="Arial Narrow" pitchFamily="34" charset="0"/>
              </a:rPr>
              <a:t>inherit the kingdom of </a:t>
            </a:r>
            <a:r>
              <a:rPr lang="en-US" sz="1800" dirty="0" smtClean="0">
                <a:latin typeface="Arial Narrow" pitchFamily="34" charset="0"/>
              </a:rPr>
              <a:t>God” (1 Corinthians 6:9-10)</a:t>
            </a:r>
          </a:p>
          <a:p>
            <a:r>
              <a:rPr lang="en-US" sz="1800" dirty="0" smtClean="0">
                <a:latin typeface="Arial Narrow" pitchFamily="34" charset="0"/>
              </a:rPr>
              <a:t>“Whoever </a:t>
            </a:r>
            <a:r>
              <a:rPr lang="en-US" sz="1800" dirty="0">
                <a:latin typeface="Arial Narrow" pitchFamily="34" charset="0"/>
              </a:rPr>
              <a:t>divorces his wife, except for sexual </a:t>
            </a:r>
            <a:r>
              <a:rPr lang="en-US" sz="1800" dirty="0" smtClean="0">
                <a:latin typeface="Arial Narrow" pitchFamily="34" charset="0"/>
              </a:rPr>
              <a:t>immorality, </a:t>
            </a:r>
            <a:r>
              <a:rPr lang="en-US" sz="1800" dirty="0">
                <a:latin typeface="Arial Narrow" pitchFamily="34" charset="0"/>
              </a:rPr>
              <a:t>and marries another, commits adultery; and whoever marries her who is divorced commits </a:t>
            </a:r>
            <a:r>
              <a:rPr lang="en-US" sz="1800" dirty="0" smtClean="0">
                <a:latin typeface="Arial Narrow" pitchFamily="34" charset="0"/>
              </a:rPr>
              <a:t>adultery” (Matthew 19</a:t>
            </a:r>
            <a:r>
              <a:rPr lang="en-US" sz="1800" dirty="0" smtClean="0">
                <a:latin typeface="Arial Narrow" pitchFamily="34" charset="0"/>
                <a:sym typeface="Wingdings" pitchFamily="2" charset="2"/>
              </a:rPr>
              <a:t>:9)</a:t>
            </a:r>
            <a:r>
              <a:rPr lang="en-US" sz="1800" dirty="0" smtClean="0">
                <a:latin typeface="Arial Narrow" pitchFamily="34" charset="0"/>
              </a:rPr>
              <a:t>.</a:t>
            </a:r>
          </a:p>
          <a:p>
            <a:endParaRPr lang="en-US" sz="1800" dirty="0">
              <a:latin typeface="Arial Narrow" pitchFamily="34" charset="0"/>
            </a:endParaRPr>
          </a:p>
        </p:txBody>
      </p:sp>
      <p:sp>
        <p:nvSpPr>
          <p:cNvPr id="9" name="TextBox 8"/>
          <p:cNvSpPr txBox="1"/>
          <p:nvPr/>
        </p:nvSpPr>
        <p:spPr>
          <a:xfrm rot="20557001">
            <a:off x="5181600" y="2760327"/>
            <a:ext cx="3429000" cy="1384995"/>
          </a:xfrm>
          <a:prstGeom prst="rect">
            <a:avLst/>
          </a:prstGeom>
          <a:solidFill>
            <a:schemeClr val="tx2"/>
          </a:solidFill>
        </p:spPr>
        <p:txBody>
          <a:bodyPr wrap="square" rtlCol="0">
            <a:spAutoFit/>
          </a:bodyPr>
          <a:lstStyle/>
          <a:p>
            <a:pPr algn="ctr"/>
            <a:r>
              <a:rPr lang="en-US" sz="2800" b="1" dirty="0" smtClean="0">
                <a:solidFill>
                  <a:schemeClr val="bg1"/>
                </a:solidFill>
              </a:rPr>
              <a:t>These laws remain the same for all time!</a:t>
            </a:r>
            <a:endParaRPr lang="en-US" sz="2800" b="1" dirty="0">
              <a:solidFill>
                <a:schemeClr val="bg1"/>
              </a:solidFill>
            </a:endParaRPr>
          </a:p>
        </p:txBody>
      </p:sp>
    </p:spTree>
    <p:extLst>
      <p:ext uri="{BB962C8B-B14F-4D97-AF65-F5344CB8AC3E}">
        <p14:creationId xmlns:p14="http://schemas.microsoft.com/office/powerpoint/2010/main" val="303967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0" end="0"/>
                                            </p:txEl>
                                          </p:spTgt>
                                        </p:tgtEl>
                                        <p:attrNameLst>
                                          <p:attrName>ppt_c</p:attrName>
                                        </p:attrNameLst>
                                      </p:cBhvr>
                                      <p:to>
                                        <a:schemeClr val="accent1"/>
                                      </p:to>
                                    </p:animClr>
                                  </p:sub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1" end="1"/>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2" end="2"/>
                                            </p:txEl>
                                          </p:spTgt>
                                        </p:tgtEl>
                                        <p:attrNameLst>
                                          <p:attrName>ppt_c</p:attrName>
                                        </p:attrNameLst>
                                      </p:cBhvr>
                                      <p:to>
                                        <a:schemeClr val="accent1"/>
                                      </p:to>
                                    </p:animClr>
                                  </p:sub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3" end="3"/>
                                            </p:txEl>
                                          </p:spTgt>
                                        </p:tgtEl>
                                        <p:attrNameLst>
                                          <p:attrName>ppt_c</p:attrName>
                                        </p:attrNameLst>
                                      </p:cBhvr>
                                      <p:to>
                                        <a:schemeClr val="accent1"/>
                                      </p:to>
                                    </p:animClr>
                                  </p:sub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4" end="4"/>
                                            </p:txEl>
                                          </p:spTgt>
                                        </p:tgtEl>
                                        <p:attrNameLst>
                                          <p:attrName>ppt_c</p:attrName>
                                        </p:attrNameLst>
                                      </p:cBhvr>
                                      <p:to>
                                        <a:schemeClr val="accent1"/>
                                      </p:to>
                                    </p:animClr>
                                  </p:sub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5" end="5"/>
                                            </p:txEl>
                                          </p:spTgt>
                                        </p:tgtEl>
                                        <p:attrNameLst>
                                          <p:attrName>ppt_c</p:attrName>
                                        </p:attrNameLst>
                                      </p:cBhvr>
                                      <p:to>
                                        <a:schemeClr val="accent1"/>
                                      </p:to>
                                    </p:animClr>
                                  </p:sub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Effect transition="in" filter="fade">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sz="4800" b="1" dirty="0" smtClean="0"/>
              <a:t>Those who respect these laws will be considered strange</a:t>
            </a:r>
            <a:endParaRPr lang="en-US" sz="4800" b="1" dirty="0"/>
          </a:p>
        </p:txBody>
      </p:sp>
      <p:sp>
        <p:nvSpPr>
          <p:cNvPr id="8" name="Subtitle 7"/>
          <p:cNvSpPr>
            <a:spLocks noGrp="1"/>
          </p:cNvSpPr>
          <p:nvPr>
            <p:ph type="subTitle" idx="1"/>
          </p:nvPr>
        </p:nvSpPr>
        <p:spPr>
          <a:xfrm>
            <a:off x="685800" y="3505200"/>
            <a:ext cx="7848600" cy="1752600"/>
          </a:xfrm>
        </p:spPr>
        <p:txBody>
          <a:bodyPr>
            <a:noAutofit/>
          </a:bodyPr>
          <a:lstStyle/>
          <a:p>
            <a:pPr algn="ctr"/>
            <a:r>
              <a:rPr lang="en-US" sz="3200" i="1" dirty="0" smtClean="0"/>
              <a:t>“They </a:t>
            </a:r>
            <a:r>
              <a:rPr lang="en-US" sz="3200" i="1" dirty="0"/>
              <a:t>think it </a:t>
            </a:r>
            <a:r>
              <a:rPr lang="en-US" sz="3000" i="1" dirty="0"/>
              <a:t>strange that you do not run with them in the same flood of dissipation, speaking evil of you. </a:t>
            </a:r>
            <a:r>
              <a:rPr lang="en-US" sz="3000" i="1" baseline="30000" dirty="0"/>
              <a:t>5 </a:t>
            </a:r>
            <a:r>
              <a:rPr lang="en-US" sz="3000" i="1" dirty="0"/>
              <a:t>They will give an account to Him who is ready to judge the living and the dead</a:t>
            </a:r>
            <a:r>
              <a:rPr lang="en-US" sz="3000" i="1" dirty="0" smtClean="0"/>
              <a:t>.”</a:t>
            </a:r>
            <a:r>
              <a:rPr lang="en-US" sz="3000" dirty="0" smtClean="0"/>
              <a:t> (1 Peter 4:4-5) </a:t>
            </a:r>
            <a:endParaRPr lang="en-US" sz="3000" dirty="0"/>
          </a:p>
        </p:txBody>
      </p:sp>
    </p:spTree>
    <p:extLst>
      <p:ext uri="{BB962C8B-B14F-4D97-AF65-F5344CB8AC3E}">
        <p14:creationId xmlns:p14="http://schemas.microsoft.com/office/powerpoint/2010/main" val="383393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71550" y="1783080"/>
            <a:ext cx="7086600" cy="1077218"/>
          </a:xfrm>
          <a:prstGeom prst="rect">
            <a:avLst/>
          </a:prstGeom>
          <a:noFill/>
        </p:spPr>
        <p:txBody>
          <a:bodyPr wrap="square" rtlCol="0">
            <a:spAutoFit/>
          </a:bodyPr>
          <a:lstStyle/>
          <a:p>
            <a:pPr algn="ctr"/>
            <a:r>
              <a:rPr lang="en-US" sz="3200" b="1" dirty="0" smtClean="0">
                <a:solidFill>
                  <a:schemeClr val="tx2"/>
                </a:solidFill>
                <a:effectLst>
                  <a:outerShdw blurRad="38100" dist="38100" dir="2700000" algn="tl">
                    <a:srgbClr val="000000">
                      <a:alpha val="43137"/>
                    </a:srgbClr>
                  </a:outerShdw>
                </a:effectLst>
              </a:rPr>
              <a:t>Is it possible that we have misinterpreted these scriptures?</a:t>
            </a:r>
            <a:endParaRPr lang="en-US" sz="3200" b="1" dirty="0">
              <a:solidFill>
                <a:schemeClr val="tx2"/>
              </a:solidFill>
              <a:effectLst>
                <a:outerShdw blurRad="38100" dist="38100" dir="2700000" algn="tl">
                  <a:srgbClr val="000000">
                    <a:alpha val="43137"/>
                  </a:srgbClr>
                </a:outerShdw>
              </a:effectLst>
            </a:endParaRPr>
          </a:p>
        </p:txBody>
      </p:sp>
      <p:sp>
        <p:nvSpPr>
          <p:cNvPr id="12" name="TextBox 11"/>
          <p:cNvSpPr txBox="1"/>
          <p:nvPr/>
        </p:nvSpPr>
        <p:spPr>
          <a:xfrm>
            <a:off x="4038600" y="3246121"/>
            <a:ext cx="1524000" cy="584775"/>
          </a:xfrm>
          <a:prstGeom prst="rect">
            <a:avLst/>
          </a:prstGeom>
          <a:noFill/>
        </p:spPr>
        <p:txBody>
          <a:bodyPr wrap="square" rtlCol="0">
            <a:spAutoFit/>
          </a:bodyPr>
          <a:lstStyle/>
          <a:p>
            <a:r>
              <a:rPr lang="en-US" sz="3200" b="1" dirty="0" smtClean="0">
                <a:effectLst>
                  <a:outerShdw blurRad="38100" dist="38100" dir="2700000" algn="tl">
                    <a:srgbClr val="000000">
                      <a:alpha val="43137"/>
                    </a:srgbClr>
                  </a:outerShdw>
                </a:effectLst>
              </a:rPr>
              <a:t>YES!</a:t>
            </a:r>
            <a:endParaRPr lang="en-US" sz="3200" b="1" dirty="0">
              <a:effectLst>
                <a:outerShdw blurRad="38100" dist="38100" dir="2700000" algn="tl">
                  <a:srgbClr val="000000">
                    <a:alpha val="43137"/>
                  </a:srgbClr>
                </a:outerShdw>
              </a:effectLst>
            </a:endParaRPr>
          </a:p>
        </p:txBody>
      </p:sp>
      <p:sp>
        <p:nvSpPr>
          <p:cNvPr id="13" name="TextBox 12"/>
          <p:cNvSpPr txBox="1"/>
          <p:nvPr/>
        </p:nvSpPr>
        <p:spPr>
          <a:xfrm>
            <a:off x="1143000" y="3947850"/>
            <a:ext cx="7086600" cy="1569660"/>
          </a:xfrm>
          <a:prstGeom prst="rect">
            <a:avLst/>
          </a:prstGeom>
          <a:noFill/>
        </p:spPr>
        <p:txBody>
          <a:bodyPr wrap="square" rtlCol="0">
            <a:spAutoFit/>
          </a:bodyPr>
          <a:lstStyle/>
          <a:p>
            <a:pPr algn="ctr"/>
            <a:r>
              <a:rPr lang="en-US" sz="3200" b="1" dirty="0" smtClean="0">
                <a:solidFill>
                  <a:schemeClr val="tx2"/>
                </a:solidFill>
                <a:effectLst>
                  <a:outerShdw blurRad="38100" dist="38100" dir="2700000" algn="tl">
                    <a:srgbClr val="000000">
                      <a:alpha val="43137"/>
                    </a:srgbClr>
                  </a:outerShdw>
                </a:effectLst>
              </a:rPr>
              <a:t>But, It is dangerous to “reinterpret” scripture in an effort to make it fit changing cultures! </a:t>
            </a:r>
            <a:endParaRPr lang="en-US" sz="32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359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1640"/>
            <a:ext cx="7391400" cy="990600"/>
          </a:xfrm>
        </p:spPr>
        <p:txBody>
          <a:bodyPr>
            <a:normAutofit fontScale="90000"/>
          </a:bodyPr>
          <a:lstStyle/>
          <a:p>
            <a:pPr algn="ctr"/>
            <a:r>
              <a:rPr lang="en-US" sz="3600" b="1" dirty="0" smtClean="0">
                <a:effectLst>
                  <a:outerShdw blurRad="38100" dist="38100" dir="2700000" algn="tl">
                    <a:srgbClr val="000000">
                      <a:alpha val="43137"/>
                    </a:srgbClr>
                  </a:outerShdw>
                </a:effectLst>
              </a:rPr>
              <a:t>God sends a “strong delusion” to those who do not believe the truth but have pleasure in unrighteousness.”                    </a:t>
            </a:r>
            <a:r>
              <a:rPr lang="en-US" sz="2400" dirty="0" smtClean="0"/>
              <a:t>(2 Thessalonians 2:11-12)</a:t>
            </a:r>
            <a:endParaRPr lang="en-US" dirty="0"/>
          </a:p>
        </p:txBody>
      </p:sp>
      <p:sp>
        <p:nvSpPr>
          <p:cNvPr id="6" name="TextBox 5"/>
          <p:cNvSpPr txBox="1"/>
          <p:nvPr/>
        </p:nvSpPr>
        <p:spPr>
          <a:xfrm>
            <a:off x="952500" y="3429000"/>
            <a:ext cx="7239000" cy="2062103"/>
          </a:xfrm>
          <a:prstGeom prst="rect">
            <a:avLst/>
          </a:prstGeom>
          <a:noFill/>
        </p:spPr>
        <p:txBody>
          <a:bodyPr wrap="square" rtlCol="0">
            <a:spAutoFit/>
          </a:bodyPr>
          <a:lstStyle/>
          <a:p>
            <a:pPr algn="ctr"/>
            <a:r>
              <a:rPr lang="en-US" sz="3200" b="1" dirty="0">
                <a:solidFill>
                  <a:schemeClr val="tx2"/>
                </a:solidFill>
                <a:effectLst>
                  <a:outerShdw blurRad="38100" dist="38100" dir="2700000" algn="tl">
                    <a:srgbClr val="000000">
                      <a:alpha val="43137"/>
                    </a:srgbClr>
                  </a:outerShdw>
                </a:effectLst>
              </a:rPr>
              <a:t>Some </a:t>
            </a:r>
            <a:r>
              <a:rPr lang="en-US" sz="3200" b="1" dirty="0" smtClean="0">
                <a:solidFill>
                  <a:schemeClr val="tx2"/>
                </a:solidFill>
                <a:effectLst>
                  <a:outerShdw blurRad="38100" dist="38100" dir="2700000" algn="tl">
                    <a:srgbClr val="000000">
                      <a:alpha val="43137"/>
                    </a:srgbClr>
                  </a:outerShdw>
                </a:effectLst>
              </a:rPr>
              <a:t>“untaught </a:t>
            </a:r>
            <a:r>
              <a:rPr lang="en-US" sz="3200" b="1" dirty="0">
                <a:solidFill>
                  <a:schemeClr val="tx2"/>
                </a:solidFill>
                <a:effectLst>
                  <a:outerShdw blurRad="38100" dist="38100" dir="2700000" algn="tl">
                    <a:srgbClr val="000000">
                      <a:alpha val="43137"/>
                    </a:srgbClr>
                  </a:outerShdw>
                </a:effectLst>
              </a:rPr>
              <a:t>and unstable </a:t>
            </a:r>
            <a:r>
              <a:rPr lang="en-US" sz="3200" b="1" i="1" dirty="0">
                <a:solidFill>
                  <a:schemeClr val="tx2"/>
                </a:solidFill>
                <a:effectLst>
                  <a:outerShdw blurRad="38100" dist="38100" dir="2700000" algn="tl">
                    <a:srgbClr val="000000">
                      <a:alpha val="43137"/>
                    </a:srgbClr>
                  </a:outerShdw>
                </a:effectLst>
              </a:rPr>
              <a:t>people</a:t>
            </a:r>
            <a:r>
              <a:rPr lang="en-US" sz="3200" b="1" dirty="0">
                <a:solidFill>
                  <a:schemeClr val="tx2"/>
                </a:solidFill>
                <a:effectLst>
                  <a:outerShdw blurRad="38100" dist="38100" dir="2700000" algn="tl">
                    <a:srgbClr val="000000">
                      <a:alpha val="43137"/>
                    </a:srgbClr>
                  </a:outerShdw>
                </a:effectLst>
              </a:rPr>
              <a:t> twist </a:t>
            </a:r>
            <a:r>
              <a:rPr lang="en-US" sz="3200" i="1" dirty="0" smtClean="0">
                <a:solidFill>
                  <a:schemeClr val="tx2"/>
                </a:solidFill>
              </a:rPr>
              <a:t>[Paul’s writing]</a:t>
            </a:r>
            <a:r>
              <a:rPr lang="en-US" sz="3200" b="1" dirty="0" smtClean="0">
                <a:solidFill>
                  <a:schemeClr val="tx2"/>
                </a:solidFill>
              </a:rPr>
              <a:t> </a:t>
            </a:r>
            <a:r>
              <a:rPr lang="en-US" sz="3200" b="1" dirty="0" smtClean="0">
                <a:solidFill>
                  <a:schemeClr val="tx2"/>
                </a:solidFill>
                <a:effectLst>
                  <a:outerShdw blurRad="38100" dist="38100" dir="2700000" algn="tl">
                    <a:srgbClr val="000000">
                      <a:alpha val="43137"/>
                    </a:srgbClr>
                  </a:outerShdw>
                </a:effectLst>
              </a:rPr>
              <a:t>to </a:t>
            </a:r>
            <a:r>
              <a:rPr lang="en-US" sz="3200" b="1" dirty="0">
                <a:solidFill>
                  <a:schemeClr val="tx2"/>
                </a:solidFill>
                <a:effectLst>
                  <a:outerShdw blurRad="38100" dist="38100" dir="2700000" algn="tl">
                    <a:srgbClr val="000000">
                      <a:alpha val="43137"/>
                    </a:srgbClr>
                  </a:outerShdw>
                </a:effectLst>
              </a:rPr>
              <a:t>their own destruction, as </a:t>
            </a:r>
            <a:r>
              <a:rPr lang="en-US" sz="3200" b="1" i="1" dirty="0">
                <a:solidFill>
                  <a:schemeClr val="tx2"/>
                </a:solidFill>
                <a:effectLst>
                  <a:outerShdw blurRad="38100" dist="38100" dir="2700000" algn="tl">
                    <a:srgbClr val="000000">
                      <a:alpha val="43137"/>
                    </a:srgbClr>
                  </a:outerShdw>
                </a:effectLst>
              </a:rPr>
              <a:t>they do</a:t>
            </a:r>
            <a:r>
              <a:rPr lang="en-US" sz="3200" b="1" dirty="0">
                <a:solidFill>
                  <a:schemeClr val="tx2"/>
                </a:solidFill>
                <a:effectLst>
                  <a:outerShdw blurRad="38100" dist="38100" dir="2700000" algn="tl">
                    <a:srgbClr val="000000">
                      <a:alpha val="43137"/>
                    </a:srgbClr>
                  </a:outerShdw>
                </a:effectLst>
              </a:rPr>
              <a:t> also the rest of the Scriptures</a:t>
            </a:r>
            <a:r>
              <a:rPr lang="en-US" sz="3200" b="1" dirty="0" smtClean="0">
                <a:solidFill>
                  <a:schemeClr val="tx2"/>
                </a:solidFill>
                <a:effectLst>
                  <a:outerShdw blurRad="38100" dist="38100" dir="2700000" algn="tl">
                    <a:srgbClr val="000000">
                      <a:alpha val="43137"/>
                    </a:srgbClr>
                  </a:outerShdw>
                </a:effectLst>
              </a:rPr>
              <a:t>.” </a:t>
            </a:r>
            <a:r>
              <a:rPr lang="en-US" sz="2200" dirty="0" smtClean="0">
                <a:solidFill>
                  <a:schemeClr val="tx2"/>
                </a:solidFill>
                <a:effectLst>
                  <a:outerShdw blurRad="38100" dist="38100" dir="2700000" algn="tl">
                    <a:srgbClr val="000000">
                      <a:alpha val="43137"/>
                    </a:srgbClr>
                  </a:outerShdw>
                </a:effectLst>
              </a:rPr>
              <a:t>(2 Peter 3:16)</a:t>
            </a:r>
            <a:endParaRPr lang="en-US" sz="32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467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229600" cy="990600"/>
          </a:xfrm>
        </p:spPr>
        <p:txBody>
          <a:bodyPr>
            <a:normAutofit/>
          </a:bodyPr>
          <a:lstStyle/>
          <a:p>
            <a:pPr algn="ctr"/>
            <a:r>
              <a:rPr lang="en-US" sz="4800" b="1" dirty="0" smtClean="0">
                <a:effectLst>
                  <a:outerShdw blurRad="38100" dist="38100" dir="2700000" algn="tl">
                    <a:srgbClr val="000000">
                      <a:alpha val="43137"/>
                    </a:srgbClr>
                  </a:outerShdw>
                </a:effectLst>
              </a:rPr>
              <a:t>Two Ways to Study the Bible</a:t>
            </a:r>
            <a:endParaRPr lang="en-US" sz="4800" b="1" dirty="0">
              <a:effectLst>
                <a:outerShdw blurRad="38100" dist="38100" dir="2700000" algn="tl">
                  <a:srgbClr val="000000">
                    <a:alpha val="43137"/>
                  </a:srgbClr>
                </a:outerShdw>
              </a:effectLst>
            </a:endParaRPr>
          </a:p>
        </p:txBody>
      </p:sp>
      <p:sp>
        <p:nvSpPr>
          <p:cNvPr id="4" name="Content Placeholder 3"/>
          <p:cNvSpPr>
            <a:spLocks noGrp="1"/>
          </p:cNvSpPr>
          <p:nvPr>
            <p:ph sz="half" idx="1"/>
          </p:nvPr>
        </p:nvSpPr>
        <p:spPr>
          <a:xfrm>
            <a:off x="533400" y="2063496"/>
            <a:ext cx="4038600" cy="4718304"/>
          </a:xfrm>
        </p:spPr>
        <p:txBody>
          <a:bodyPr>
            <a:normAutofit/>
          </a:bodyPr>
          <a:lstStyle/>
          <a:p>
            <a:pPr marL="0" indent="0" algn="ctr">
              <a:buNone/>
            </a:pPr>
            <a:r>
              <a:rPr lang="en-US" sz="4800" b="1" dirty="0" smtClean="0">
                <a:effectLst>
                  <a:outerShdw blurRad="38100" dist="38100" dir="2700000" algn="tl">
                    <a:srgbClr val="000000">
                      <a:alpha val="43137"/>
                    </a:srgbClr>
                  </a:outerShdw>
                </a:effectLst>
              </a:rPr>
              <a:t>Studying to Justify what </a:t>
            </a:r>
            <a:r>
              <a:rPr lang="en-US" sz="4800" b="1" u="sng" dirty="0" smtClean="0">
                <a:effectLst>
                  <a:outerShdw blurRad="38100" dist="38100" dir="2700000" algn="tl">
                    <a:srgbClr val="000000">
                      <a:alpha val="43137"/>
                    </a:srgbClr>
                  </a:outerShdw>
                </a:effectLst>
              </a:rPr>
              <a:t>We</a:t>
            </a:r>
            <a:r>
              <a:rPr lang="en-US" sz="4800" b="1" dirty="0" smtClean="0">
                <a:effectLst>
                  <a:outerShdw blurRad="38100" dist="38100" dir="2700000" algn="tl">
                    <a:srgbClr val="000000">
                      <a:alpha val="43137"/>
                    </a:srgbClr>
                  </a:outerShdw>
                </a:effectLst>
              </a:rPr>
              <a:t> want to Believe and Do.</a:t>
            </a:r>
            <a:endParaRPr lang="en-US" sz="4400" dirty="0"/>
          </a:p>
        </p:txBody>
      </p:sp>
      <p:sp>
        <p:nvSpPr>
          <p:cNvPr id="5" name="Content Placeholder 4"/>
          <p:cNvSpPr>
            <a:spLocks noGrp="1"/>
          </p:cNvSpPr>
          <p:nvPr>
            <p:ph sz="half" idx="2"/>
          </p:nvPr>
        </p:nvSpPr>
        <p:spPr>
          <a:xfrm>
            <a:off x="4648200" y="2063496"/>
            <a:ext cx="4038600" cy="4718304"/>
          </a:xfrm>
        </p:spPr>
        <p:txBody>
          <a:bodyPr/>
          <a:lstStyle/>
          <a:p>
            <a:pPr marL="0" indent="0" algn="ctr">
              <a:buNone/>
            </a:pPr>
            <a:r>
              <a:rPr lang="en-US" dirty="0" smtClean="0"/>
              <a:t> </a:t>
            </a:r>
            <a:r>
              <a:rPr lang="en-US" sz="4800" b="1" dirty="0">
                <a:effectLst>
                  <a:outerShdw blurRad="38100" dist="38100" dir="2700000" algn="tl">
                    <a:srgbClr val="000000">
                      <a:alpha val="43137"/>
                    </a:srgbClr>
                  </a:outerShdw>
                </a:effectLst>
              </a:rPr>
              <a:t>Studying to </a:t>
            </a:r>
            <a:r>
              <a:rPr lang="en-US" sz="4800" b="1" dirty="0" smtClean="0">
                <a:effectLst>
                  <a:outerShdw blurRad="38100" dist="38100" dir="2700000" algn="tl">
                    <a:srgbClr val="000000">
                      <a:alpha val="43137"/>
                    </a:srgbClr>
                  </a:outerShdw>
                </a:effectLst>
              </a:rPr>
              <a:t>Learn What </a:t>
            </a:r>
            <a:r>
              <a:rPr lang="en-US" sz="4800" b="1" u="sng" dirty="0" smtClean="0">
                <a:effectLst>
                  <a:outerShdw blurRad="38100" dist="38100" dir="2700000" algn="tl">
                    <a:srgbClr val="000000">
                      <a:alpha val="43137"/>
                    </a:srgbClr>
                  </a:outerShdw>
                </a:effectLst>
              </a:rPr>
              <a:t>God</a:t>
            </a:r>
            <a:r>
              <a:rPr lang="en-US" sz="4800" b="1" dirty="0" smtClean="0">
                <a:effectLst>
                  <a:outerShdw blurRad="38100" dist="38100" dir="2700000" algn="tl">
                    <a:srgbClr val="000000">
                      <a:alpha val="43137"/>
                    </a:srgbClr>
                  </a:outerShdw>
                </a:effectLst>
              </a:rPr>
              <a:t> Wants Us to Believe and Do</a:t>
            </a:r>
            <a:endParaRPr lang="en-US" sz="4800" dirty="0"/>
          </a:p>
          <a:p>
            <a:pPr marL="0" indent="0" algn="ctr">
              <a:buNone/>
            </a:pPr>
            <a:endParaRPr lang="en-US" sz="4800" dirty="0"/>
          </a:p>
        </p:txBody>
      </p:sp>
    </p:spTree>
    <p:extLst>
      <p:ext uri="{BB962C8B-B14F-4D97-AF65-F5344CB8AC3E}">
        <p14:creationId xmlns:p14="http://schemas.microsoft.com/office/powerpoint/2010/main" val="99554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31721"/>
            <a:ext cx="7772400" cy="1829761"/>
          </a:xfrm>
        </p:spPr>
        <p:txBody>
          <a:bodyPr>
            <a:normAutofit/>
          </a:bodyPr>
          <a:lstStyle/>
          <a:p>
            <a:r>
              <a:rPr lang="en-US" b="1" dirty="0" smtClean="0"/>
              <a:t>“Behold Your King”</a:t>
            </a:r>
            <a:br>
              <a:rPr lang="en-US" b="1" dirty="0" smtClean="0"/>
            </a:br>
            <a:endParaRPr lang="en-US" b="1" dirty="0"/>
          </a:p>
        </p:txBody>
      </p:sp>
      <p:sp>
        <p:nvSpPr>
          <p:cNvPr id="4" name="Subtitle 3"/>
          <p:cNvSpPr>
            <a:spLocks noGrp="1"/>
          </p:cNvSpPr>
          <p:nvPr>
            <p:ph type="subTitle" idx="1"/>
          </p:nvPr>
        </p:nvSpPr>
        <p:spPr>
          <a:xfrm>
            <a:off x="685800" y="3977640"/>
            <a:ext cx="8153400" cy="1199704"/>
          </a:xfrm>
        </p:spPr>
        <p:txBody>
          <a:bodyPr>
            <a:noAutofit/>
          </a:bodyPr>
          <a:lstStyle/>
          <a:p>
            <a:pPr algn="ctr"/>
            <a:r>
              <a:rPr lang="en-US" sz="2400" dirty="0" smtClean="0">
                <a:solidFill>
                  <a:schemeClr val="tx1"/>
                </a:solidFill>
              </a:rPr>
              <a:t>Pilate </a:t>
            </a:r>
            <a:r>
              <a:rPr lang="en-US" sz="2400" dirty="0">
                <a:solidFill>
                  <a:schemeClr val="tx1"/>
                </a:solidFill>
              </a:rPr>
              <a:t>said to them, “Shall I crucify your King?”</a:t>
            </a:r>
          </a:p>
          <a:p>
            <a:pPr algn="ctr"/>
            <a:r>
              <a:rPr lang="en-US" sz="2400" dirty="0" smtClean="0">
                <a:solidFill>
                  <a:schemeClr val="tx1"/>
                </a:solidFill>
              </a:rPr>
              <a:t>The </a:t>
            </a:r>
            <a:r>
              <a:rPr lang="en-US" sz="2400" dirty="0">
                <a:solidFill>
                  <a:schemeClr val="tx1"/>
                </a:solidFill>
              </a:rPr>
              <a:t>chief priests answered, “We have no </a:t>
            </a:r>
            <a:r>
              <a:rPr lang="en-US" sz="2400" dirty="0" smtClean="0">
                <a:solidFill>
                  <a:schemeClr val="tx1"/>
                </a:solidFill>
              </a:rPr>
              <a:t>king but </a:t>
            </a:r>
            <a:r>
              <a:rPr lang="en-US" sz="2400" dirty="0">
                <a:solidFill>
                  <a:schemeClr val="tx1"/>
                </a:solidFill>
              </a:rPr>
              <a:t>Caesar!” (John 19:14)</a:t>
            </a:r>
          </a:p>
          <a:p>
            <a:pPr algn="l"/>
            <a:endParaRPr lang="en-US" sz="2400" dirty="0">
              <a:solidFill>
                <a:schemeClr val="tx1"/>
              </a:solidFill>
            </a:endParaRPr>
          </a:p>
        </p:txBody>
      </p:sp>
      <p:sp>
        <p:nvSpPr>
          <p:cNvPr id="3" name="TextBox 2"/>
          <p:cNvSpPr txBox="1"/>
          <p:nvPr/>
        </p:nvSpPr>
        <p:spPr>
          <a:xfrm>
            <a:off x="1600200" y="5623561"/>
            <a:ext cx="7543800" cy="646331"/>
          </a:xfrm>
          <a:prstGeom prst="rect">
            <a:avLst/>
          </a:prstGeom>
          <a:noFill/>
        </p:spPr>
        <p:txBody>
          <a:bodyPr wrap="square" rtlCol="0">
            <a:spAutoFit/>
          </a:bodyPr>
          <a:lstStyle/>
          <a:p>
            <a:r>
              <a:rPr lang="en-US" sz="3600" b="1" dirty="0" smtClean="0">
                <a:solidFill>
                  <a:schemeClr val="tx2"/>
                </a:solidFill>
                <a:effectLst>
                  <a:outerShdw blurRad="38100" dist="38100" dir="2700000" algn="tl">
                    <a:srgbClr val="000000">
                      <a:alpha val="43137"/>
                    </a:srgbClr>
                  </a:outerShdw>
                </a:effectLst>
              </a:rPr>
              <a:t>What will you do with Jesus?</a:t>
            </a:r>
            <a:endParaRPr lang="en-US" sz="36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5459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5"/>
          <p:cNvSpPr txBox="1">
            <a:spLocks noChangeArrowheads="1"/>
          </p:cNvSpPr>
          <p:nvPr/>
        </p:nvSpPr>
        <p:spPr bwMode="auto">
          <a:xfrm>
            <a:off x="1447800" y="1676401"/>
            <a:ext cx="1752600" cy="369332"/>
          </a:xfrm>
          <a:prstGeom prst="rect">
            <a:avLst/>
          </a:prstGeom>
          <a:noFill/>
          <a:ln w="9525">
            <a:noFill/>
            <a:miter lim="800000"/>
            <a:headEnd/>
            <a:tailEnd/>
          </a:ln>
          <a:effectLst/>
        </p:spPr>
        <p:txBody>
          <a:bodyPr wrap="square">
            <a:spAutoFit/>
          </a:bodyPr>
          <a:lstStyle/>
          <a:p>
            <a:pPr>
              <a:spcBef>
                <a:spcPct val="50000"/>
              </a:spcBef>
            </a:pPr>
            <a:r>
              <a:rPr lang="en-US" dirty="0"/>
              <a:t>Government</a:t>
            </a:r>
          </a:p>
        </p:txBody>
      </p:sp>
      <p:sp>
        <p:nvSpPr>
          <p:cNvPr id="9222" name="Line 6"/>
          <p:cNvSpPr>
            <a:spLocks noChangeShapeType="1"/>
          </p:cNvSpPr>
          <p:nvPr/>
        </p:nvSpPr>
        <p:spPr bwMode="auto">
          <a:xfrm flipV="1">
            <a:off x="1066800" y="2133600"/>
            <a:ext cx="914400" cy="1600200"/>
          </a:xfrm>
          <a:prstGeom prst="line">
            <a:avLst/>
          </a:prstGeom>
          <a:noFill/>
          <a:ln w="9525">
            <a:solidFill>
              <a:schemeClr val="tx1"/>
            </a:solidFill>
            <a:round/>
            <a:headEnd/>
            <a:tailEnd type="triangle" w="med" len="med"/>
          </a:ln>
          <a:effectLst/>
        </p:spPr>
        <p:txBody>
          <a:bodyPr/>
          <a:lstStyle/>
          <a:p>
            <a:endParaRPr lang="en-US" dirty="0"/>
          </a:p>
        </p:txBody>
      </p:sp>
      <p:sp>
        <p:nvSpPr>
          <p:cNvPr id="9223" name="Line 7"/>
          <p:cNvSpPr>
            <a:spLocks noChangeShapeType="1"/>
          </p:cNvSpPr>
          <p:nvPr/>
        </p:nvSpPr>
        <p:spPr bwMode="auto">
          <a:xfrm flipV="1">
            <a:off x="1600200" y="2057400"/>
            <a:ext cx="381000" cy="1600200"/>
          </a:xfrm>
          <a:prstGeom prst="line">
            <a:avLst/>
          </a:prstGeom>
          <a:noFill/>
          <a:ln w="9525">
            <a:solidFill>
              <a:schemeClr val="tx1"/>
            </a:solidFill>
            <a:round/>
            <a:headEnd/>
            <a:tailEnd type="triangle" w="med" len="med"/>
          </a:ln>
          <a:effectLst/>
        </p:spPr>
        <p:txBody>
          <a:bodyPr/>
          <a:lstStyle/>
          <a:p>
            <a:endParaRPr lang="en-US" dirty="0"/>
          </a:p>
        </p:txBody>
      </p:sp>
      <p:sp>
        <p:nvSpPr>
          <p:cNvPr id="9224" name="Line 8"/>
          <p:cNvSpPr>
            <a:spLocks noChangeShapeType="1"/>
          </p:cNvSpPr>
          <p:nvPr/>
        </p:nvSpPr>
        <p:spPr bwMode="auto">
          <a:xfrm flipV="1">
            <a:off x="1752600" y="2057400"/>
            <a:ext cx="228600" cy="1524000"/>
          </a:xfrm>
          <a:prstGeom prst="line">
            <a:avLst/>
          </a:prstGeom>
          <a:noFill/>
          <a:ln w="9525">
            <a:solidFill>
              <a:schemeClr val="tx1"/>
            </a:solidFill>
            <a:round/>
            <a:headEnd/>
            <a:tailEnd type="triangle" w="med" len="med"/>
          </a:ln>
          <a:effectLst/>
        </p:spPr>
        <p:txBody>
          <a:bodyPr/>
          <a:lstStyle/>
          <a:p>
            <a:endParaRPr lang="en-US" dirty="0"/>
          </a:p>
        </p:txBody>
      </p:sp>
      <p:sp>
        <p:nvSpPr>
          <p:cNvPr id="9225" name="Line 9"/>
          <p:cNvSpPr>
            <a:spLocks noChangeShapeType="1"/>
          </p:cNvSpPr>
          <p:nvPr/>
        </p:nvSpPr>
        <p:spPr bwMode="auto">
          <a:xfrm flipH="1" flipV="1">
            <a:off x="1981200" y="1981200"/>
            <a:ext cx="228600" cy="1600200"/>
          </a:xfrm>
          <a:prstGeom prst="line">
            <a:avLst/>
          </a:prstGeom>
          <a:noFill/>
          <a:ln w="9525">
            <a:solidFill>
              <a:schemeClr val="tx1"/>
            </a:solidFill>
            <a:round/>
            <a:headEnd/>
            <a:tailEnd type="triangle" w="med" len="med"/>
          </a:ln>
          <a:effectLst/>
        </p:spPr>
        <p:txBody>
          <a:bodyPr/>
          <a:lstStyle/>
          <a:p>
            <a:endParaRPr lang="en-US" dirty="0"/>
          </a:p>
        </p:txBody>
      </p:sp>
      <p:sp>
        <p:nvSpPr>
          <p:cNvPr id="9226" name="Line 10"/>
          <p:cNvSpPr>
            <a:spLocks noChangeShapeType="1"/>
          </p:cNvSpPr>
          <p:nvPr/>
        </p:nvSpPr>
        <p:spPr bwMode="auto">
          <a:xfrm flipH="1" flipV="1">
            <a:off x="1981200" y="1981200"/>
            <a:ext cx="457200" cy="1524000"/>
          </a:xfrm>
          <a:prstGeom prst="line">
            <a:avLst/>
          </a:prstGeom>
          <a:noFill/>
          <a:ln w="9525">
            <a:solidFill>
              <a:schemeClr val="tx1"/>
            </a:solidFill>
            <a:round/>
            <a:headEnd/>
            <a:tailEnd type="triangle" w="med" len="med"/>
          </a:ln>
          <a:effectLst/>
        </p:spPr>
        <p:txBody>
          <a:bodyPr/>
          <a:lstStyle/>
          <a:p>
            <a:endParaRPr lang="en-US" dirty="0"/>
          </a:p>
        </p:txBody>
      </p:sp>
      <p:sp>
        <p:nvSpPr>
          <p:cNvPr id="9227" name="Line 11"/>
          <p:cNvSpPr>
            <a:spLocks noChangeShapeType="1"/>
          </p:cNvSpPr>
          <p:nvPr/>
        </p:nvSpPr>
        <p:spPr bwMode="auto">
          <a:xfrm flipH="1" flipV="1">
            <a:off x="1981200" y="2057400"/>
            <a:ext cx="685800" cy="1524000"/>
          </a:xfrm>
          <a:prstGeom prst="line">
            <a:avLst/>
          </a:prstGeom>
          <a:noFill/>
          <a:ln w="9525">
            <a:solidFill>
              <a:schemeClr val="tx1"/>
            </a:solidFill>
            <a:round/>
            <a:headEnd/>
            <a:tailEnd type="triangle" w="med" len="med"/>
          </a:ln>
          <a:effectLst/>
        </p:spPr>
        <p:txBody>
          <a:bodyPr/>
          <a:lstStyle/>
          <a:p>
            <a:endParaRPr lang="en-US" dirty="0"/>
          </a:p>
        </p:txBody>
      </p:sp>
      <p:sp>
        <p:nvSpPr>
          <p:cNvPr id="9228" name="Line 12"/>
          <p:cNvSpPr>
            <a:spLocks noChangeShapeType="1"/>
          </p:cNvSpPr>
          <p:nvPr/>
        </p:nvSpPr>
        <p:spPr bwMode="auto">
          <a:xfrm flipV="1">
            <a:off x="1447800" y="2057400"/>
            <a:ext cx="533400" cy="1371600"/>
          </a:xfrm>
          <a:prstGeom prst="line">
            <a:avLst/>
          </a:prstGeom>
          <a:noFill/>
          <a:ln w="9525">
            <a:solidFill>
              <a:schemeClr val="tx1"/>
            </a:solidFill>
            <a:round/>
            <a:headEnd/>
            <a:tailEnd type="triangle" w="med" len="med"/>
          </a:ln>
          <a:effectLst/>
        </p:spPr>
        <p:txBody>
          <a:bodyPr/>
          <a:lstStyle/>
          <a:p>
            <a:endParaRPr lang="en-US" dirty="0"/>
          </a:p>
        </p:txBody>
      </p:sp>
      <p:sp>
        <p:nvSpPr>
          <p:cNvPr id="9229" name="Text Box 13"/>
          <p:cNvSpPr txBox="1">
            <a:spLocks noChangeArrowheads="1"/>
          </p:cNvSpPr>
          <p:nvPr/>
        </p:nvSpPr>
        <p:spPr bwMode="auto">
          <a:xfrm>
            <a:off x="1600200" y="3657601"/>
            <a:ext cx="1066800" cy="369332"/>
          </a:xfrm>
          <a:prstGeom prst="rect">
            <a:avLst/>
          </a:prstGeom>
          <a:noFill/>
          <a:ln w="9525">
            <a:noFill/>
            <a:miter lim="800000"/>
            <a:headEnd/>
            <a:tailEnd/>
          </a:ln>
          <a:effectLst/>
        </p:spPr>
        <p:txBody>
          <a:bodyPr>
            <a:spAutoFit/>
          </a:bodyPr>
          <a:lstStyle/>
          <a:p>
            <a:pPr>
              <a:spcBef>
                <a:spcPct val="50000"/>
              </a:spcBef>
            </a:pPr>
            <a:r>
              <a:rPr lang="en-US" dirty="0"/>
              <a:t>People</a:t>
            </a:r>
          </a:p>
        </p:txBody>
      </p:sp>
      <p:sp>
        <p:nvSpPr>
          <p:cNvPr id="9230" name="Text Box 14"/>
          <p:cNvSpPr txBox="1">
            <a:spLocks noChangeArrowheads="1"/>
          </p:cNvSpPr>
          <p:nvPr/>
        </p:nvSpPr>
        <p:spPr bwMode="auto">
          <a:xfrm>
            <a:off x="990600" y="898471"/>
            <a:ext cx="2628900" cy="584775"/>
          </a:xfrm>
          <a:prstGeom prst="rect">
            <a:avLst/>
          </a:prstGeom>
          <a:noFill/>
          <a:ln w="9525">
            <a:noFill/>
            <a:miter lim="800000"/>
            <a:headEnd/>
            <a:tailEnd/>
          </a:ln>
          <a:effectLst/>
        </p:spPr>
        <p:txBody>
          <a:bodyPr wrap="square">
            <a:spAutoFit/>
          </a:bodyPr>
          <a:lstStyle/>
          <a:p>
            <a:pPr>
              <a:spcBef>
                <a:spcPct val="50000"/>
              </a:spcBef>
            </a:pPr>
            <a:r>
              <a:rPr lang="en-US" sz="3200" b="1" dirty="0"/>
              <a:t>Democracy</a:t>
            </a:r>
          </a:p>
        </p:txBody>
      </p:sp>
      <p:sp>
        <p:nvSpPr>
          <p:cNvPr id="9231" name="Text Box 15"/>
          <p:cNvSpPr txBox="1">
            <a:spLocks noChangeArrowheads="1"/>
          </p:cNvSpPr>
          <p:nvPr/>
        </p:nvSpPr>
        <p:spPr bwMode="auto">
          <a:xfrm>
            <a:off x="5476875" y="898471"/>
            <a:ext cx="2590800" cy="584775"/>
          </a:xfrm>
          <a:prstGeom prst="rect">
            <a:avLst/>
          </a:prstGeom>
          <a:noFill/>
          <a:ln w="9525">
            <a:noFill/>
            <a:miter lim="800000"/>
            <a:headEnd/>
            <a:tailEnd/>
          </a:ln>
          <a:effectLst/>
        </p:spPr>
        <p:txBody>
          <a:bodyPr wrap="square">
            <a:spAutoFit/>
          </a:bodyPr>
          <a:lstStyle/>
          <a:p>
            <a:pPr>
              <a:spcBef>
                <a:spcPct val="50000"/>
              </a:spcBef>
            </a:pPr>
            <a:r>
              <a:rPr lang="en-US" sz="3200" b="1" dirty="0"/>
              <a:t>Kingdom</a:t>
            </a:r>
          </a:p>
        </p:txBody>
      </p:sp>
      <p:sp>
        <p:nvSpPr>
          <p:cNvPr id="9232" name="Text Box 16"/>
          <p:cNvSpPr txBox="1">
            <a:spLocks noChangeArrowheads="1"/>
          </p:cNvSpPr>
          <p:nvPr/>
        </p:nvSpPr>
        <p:spPr bwMode="auto">
          <a:xfrm>
            <a:off x="381000" y="3886200"/>
            <a:ext cx="4038600" cy="1615827"/>
          </a:xfrm>
          <a:prstGeom prst="rect">
            <a:avLst/>
          </a:prstGeom>
          <a:noFill/>
          <a:ln w="9525">
            <a:noFill/>
            <a:miter lim="800000"/>
            <a:headEnd/>
            <a:tailEnd/>
          </a:ln>
          <a:effectLst/>
        </p:spPr>
        <p:txBody>
          <a:bodyPr>
            <a:spAutoFit/>
          </a:bodyPr>
          <a:lstStyle/>
          <a:p>
            <a:pPr>
              <a:spcBef>
                <a:spcPct val="50000"/>
              </a:spcBef>
            </a:pPr>
            <a:r>
              <a:rPr lang="en-US" sz="2400" dirty="0"/>
              <a:t>People have all authority and set up whatever government they choose.</a:t>
            </a:r>
          </a:p>
          <a:p>
            <a:pPr>
              <a:spcBef>
                <a:spcPct val="50000"/>
              </a:spcBef>
            </a:pPr>
            <a:endParaRPr lang="en-US" dirty="0"/>
          </a:p>
        </p:txBody>
      </p:sp>
      <p:sp>
        <p:nvSpPr>
          <p:cNvPr id="9233" name="Text Box 17"/>
          <p:cNvSpPr txBox="1">
            <a:spLocks noChangeArrowheads="1"/>
          </p:cNvSpPr>
          <p:nvPr/>
        </p:nvSpPr>
        <p:spPr bwMode="auto">
          <a:xfrm>
            <a:off x="5791200" y="1797082"/>
            <a:ext cx="1524000" cy="369332"/>
          </a:xfrm>
          <a:prstGeom prst="rect">
            <a:avLst/>
          </a:prstGeom>
          <a:noFill/>
          <a:ln w="9525">
            <a:noFill/>
            <a:miter lim="800000"/>
            <a:headEnd/>
            <a:tailEnd/>
          </a:ln>
          <a:effectLst/>
        </p:spPr>
        <p:txBody>
          <a:bodyPr wrap="square">
            <a:spAutoFit/>
          </a:bodyPr>
          <a:lstStyle/>
          <a:p>
            <a:pPr>
              <a:spcBef>
                <a:spcPct val="50000"/>
              </a:spcBef>
            </a:pPr>
            <a:r>
              <a:rPr lang="en-US" dirty="0"/>
              <a:t>Monarch</a:t>
            </a:r>
          </a:p>
        </p:txBody>
      </p:sp>
      <p:sp>
        <p:nvSpPr>
          <p:cNvPr id="9234" name="Text Box 18"/>
          <p:cNvSpPr txBox="1">
            <a:spLocks noChangeArrowheads="1"/>
          </p:cNvSpPr>
          <p:nvPr/>
        </p:nvSpPr>
        <p:spPr bwMode="auto">
          <a:xfrm>
            <a:off x="5943600" y="3657601"/>
            <a:ext cx="1371600" cy="369332"/>
          </a:xfrm>
          <a:prstGeom prst="rect">
            <a:avLst/>
          </a:prstGeom>
          <a:noFill/>
          <a:ln w="9525">
            <a:noFill/>
            <a:miter lim="800000"/>
            <a:headEnd/>
            <a:tailEnd/>
          </a:ln>
          <a:effectLst/>
        </p:spPr>
        <p:txBody>
          <a:bodyPr wrap="square">
            <a:spAutoFit/>
          </a:bodyPr>
          <a:lstStyle/>
          <a:p>
            <a:pPr>
              <a:spcBef>
                <a:spcPct val="50000"/>
              </a:spcBef>
            </a:pPr>
            <a:r>
              <a:rPr lang="en-US" dirty="0"/>
              <a:t>People</a:t>
            </a:r>
          </a:p>
        </p:txBody>
      </p:sp>
      <p:sp>
        <p:nvSpPr>
          <p:cNvPr id="9235" name="Line 19"/>
          <p:cNvSpPr>
            <a:spLocks noChangeShapeType="1"/>
          </p:cNvSpPr>
          <p:nvPr/>
        </p:nvSpPr>
        <p:spPr bwMode="auto">
          <a:xfrm flipH="1">
            <a:off x="5410200" y="2240280"/>
            <a:ext cx="914400" cy="1371600"/>
          </a:xfrm>
          <a:prstGeom prst="line">
            <a:avLst/>
          </a:prstGeom>
          <a:noFill/>
          <a:ln w="9525">
            <a:solidFill>
              <a:schemeClr val="tx1"/>
            </a:solidFill>
            <a:round/>
            <a:headEnd/>
            <a:tailEnd type="triangle" w="med" len="med"/>
          </a:ln>
          <a:effectLst/>
        </p:spPr>
        <p:txBody>
          <a:bodyPr/>
          <a:lstStyle/>
          <a:p>
            <a:endParaRPr lang="en-US" dirty="0"/>
          </a:p>
        </p:txBody>
      </p:sp>
      <p:sp>
        <p:nvSpPr>
          <p:cNvPr id="9236" name="Line 20"/>
          <p:cNvSpPr>
            <a:spLocks noChangeShapeType="1"/>
          </p:cNvSpPr>
          <p:nvPr/>
        </p:nvSpPr>
        <p:spPr bwMode="auto">
          <a:xfrm flipH="1">
            <a:off x="5638800" y="2148840"/>
            <a:ext cx="685800" cy="1554480"/>
          </a:xfrm>
          <a:prstGeom prst="line">
            <a:avLst/>
          </a:prstGeom>
          <a:noFill/>
          <a:ln w="9525">
            <a:solidFill>
              <a:schemeClr val="tx1"/>
            </a:solidFill>
            <a:round/>
            <a:headEnd/>
            <a:tailEnd type="triangle" w="med" len="med"/>
          </a:ln>
          <a:effectLst/>
        </p:spPr>
        <p:txBody>
          <a:bodyPr/>
          <a:lstStyle/>
          <a:p>
            <a:endParaRPr lang="en-US" dirty="0"/>
          </a:p>
        </p:txBody>
      </p:sp>
      <p:sp>
        <p:nvSpPr>
          <p:cNvPr id="9237" name="Line 21"/>
          <p:cNvSpPr>
            <a:spLocks noChangeShapeType="1"/>
          </p:cNvSpPr>
          <p:nvPr/>
        </p:nvSpPr>
        <p:spPr bwMode="auto">
          <a:xfrm flipH="1">
            <a:off x="5715000" y="2148840"/>
            <a:ext cx="609600" cy="1463040"/>
          </a:xfrm>
          <a:prstGeom prst="line">
            <a:avLst/>
          </a:prstGeom>
          <a:noFill/>
          <a:ln w="9525">
            <a:solidFill>
              <a:schemeClr val="tx1"/>
            </a:solidFill>
            <a:round/>
            <a:headEnd/>
            <a:tailEnd type="triangle" w="med" len="med"/>
          </a:ln>
          <a:effectLst/>
        </p:spPr>
        <p:txBody>
          <a:bodyPr/>
          <a:lstStyle/>
          <a:p>
            <a:endParaRPr lang="en-US" dirty="0"/>
          </a:p>
        </p:txBody>
      </p:sp>
      <p:sp>
        <p:nvSpPr>
          <p:cNvPr id="9238" name="Line 22"/>
          <p:cNvSpPr>
            <a:spLocks noChangeShapeType="1"/>
          </p:cNvSpPr>
          <p:nvPr/>
        </p:nvSpPr>
        <p:spPr bwMode="auto">
          <a:xfrm flipH="1">
            <a:off x="5867400" y="2148840"/>
            <a:ext cx="457200" cy="1508760"/>
          </a:xfrm>
          <a:prstGeom prst="line">
            <a:avLst/>
          </a:prstGeom>
          <a:noFill/>
          <a:ln w="9525">
            <a:solidFill>
              <a:schemeClr val="tx1"/>
            </a:solidFill>
            <a:round/>
            <a:headEnd/>
            <a:tailEnd type="triangle" w="med" len="med"/>
          </a:ln>
          <a:effectLst/>
        </p:spPr>
        <p:txBody>
          <a:bodyPr/>
          <a:lstStyle/>
          <a:p>
            <a:endParaRPr lang="en-US" dirty="0"/>
          </a:p>
        </p:txBody>
      </p:sp>
      <p:sp>
        <p:nvSpPr>
          <p:cNvPr id="9239" name="Line 23"/>
          <p:cNvSpPr>
            <a:spLocks noChangeShapeType="1"/>
          </p:cNvSpPr>
          <p:nvPr/>
        </p:nvSpPr>
        <p:spPr bwMode="auto">
          <a:xfrm flipH="1">
            <a:off x="6019800" y="2148840"/>
            <a:ext cx="304800" cy="1508760"/>
          </a:xfrm>
          <a:prstGeom prst="line">
            <a:avLst/>
          </a:prstGeom>
          <a:noFill/>
          <a:ln w="9525">
            <a:solidFill>
              <a:schemeClr val="tx1"/>
            </a:solidFill>
            <a:round/>
            <a:headEnd/>
            <a:tailEnd type="triangle" w="med" len="med"/>
          </a:ln>
          <a:effectLst/>
        </p:spPr>
        <p:txBody>
          <a:bodyPr/>
          <a:lstStyle/>
          <a:p>
            <a:endParaRPr lang="en-US" dirty="0"/>
          </a:p>
        </p:txBody>
      </p:sp>
      <p:sp>
        <p:nvSpPr>
          <p:cNvPr id="9240" name="Line 24"/>
          <p:cNvSpPr>
            <a:spLocks noChangeShapeType="1"/>
          </p:cNvSpPr>
          <p:nvPr/>
        </p:nvSpPr>
        <p:spPr bwMode="auto">
          <a:xfrm flipH="1">
            <a:off x="6248400" y="2148840"/>
            <a:ext cx="76200" cy="1463040"/>
          </a:xfrm>
          <a:prstGeom prst="line">
            <a:avLst/>
          </a:prstGeom>
          <a:noFill/>
          <a:ln w="9525">
            <a:solidFill>
              <a:schemeClr val="tx1"/>
            </a:solidFill>
            <a:round/>
            <a:headEnd/>
            <a:tailEnd type="triangle" w="med" len="med"/>
          </a:ln>
          <a:effectLst/>
        </p:spPr>
        <p:txBody>
          <a:bodyPr/>
          <a:lstStyle/>
          <a:p>
            <a:endParaRPr lang="en-US" dirty="0"/>
          </a:p>
        </p:txBody>
      </p:sp>
      <p:sp>
        <p:nvSpPr>
          <p:cNvPr id="9241" name="Line 25"/>
          <p:cNvSpPr>
            <a:spLocks noChangeShapeType="1"/>
          </p:cNvSpPr>
          <p:nvPr/>
        </p:nvSpPr>
        <p:spPr bwMode="auto">
          <a:xfrm>
            <a:off x="6324600" y="2148840"/>
            <a:ext cx="76200" cy="1508760"/>
          </a:xfrm>
          <a:prstGeom prst="line">
            <a:avLst/>
          </a:prstGeom>
          <a:noFill/>
          <a:ln w="9525">
            <a:solidFill>
              <a:schemeClr val="tx1"/>
            </a:solidFill>
            <a:round/>
            <a:headEnd/>
            <a:tailEnd type="triangle" w="med" len="med"/>
          </a:ln>
          <a:effectLst/>
        </p:spPr>
        <p:txBody>
          <a:bodyPr/>
          <a:lstStyle/>
          <a:p>
            <a:endParaRPr lang="en-US" dirty="0"/>
          </a:p>
        </p:txBody>
      </p:sp>
      <p:sp>
        <p:nvSpPr>
          <p:cNvPr id="9242" name="Line 26"/>
          <p:cNvSpPr>
            <a:spLocks noChangeShapeType="1"/>
          </p:cNvSpPr>
          <p:nvPr/>
        </p:nvSpPr>
        <p:spPr bwMode="auto">
          <a:xfrm>
            <a:off x="6324600" y="2148840"/>
            <a:ext cx="457200" cy="1463040"/>
          </a:xfrm>
          <a:prstGeom prst="line">
            <a:avLst/>
          </a:prstGeom>
          <a:noFill/>
          <a:ln w="9525">
            <a:solidFill>
              <a:schemeClr val="tx1"/>
            </a:solidFill>
            <a:round/>
            <a:headEnd/>
            <a:tailEnd type="triangle" w="med" len="med"/>
          </a:ln>
          <a:effectLst/>
        </p:spPr>
        <p:txBody>
          <a:bodyPr/>
          <a:lstStyle/>
          <a:p>
            <a:endParaRPr lang="en-US" dirty="0"/>
          </a:p>
        </p:txBody>
      </p:sp>
      <p:sp>
        <p:nvSpPr>
          <p:cNvPr id="9243" name="Line 27"/>
          <p:cNvSpPr>
            <a:spLocks noChangeShapeType="1"/>
          </p:cNvSpPr>
          <p:nvPr/>
        </p:nvSpPr>
        <p:spPr bwMode="auto">
          <a:xfrm>
            <a:off x="6324600" y="2148840"/>
            <a:ext cx="228600" cy="1463040"/>
          </a:xfrm>
          <a:prstGeom prst="line">
            <a:avLst/>
          </a:prstGeom>
          <a:noFill/>
          <a:ln w="9525">
            <a:solidFill>
              <a:schemeClr val="tx1"/>
            </a:solidFill>
            <a:round/>
            <a:headEnd/>
            <a:tailEnd type="triangle" w="med" len="med"/>
          </a:ln>
          <a:effectLst/>
        </p:spPr>
        <p:txBody>
          <a:bodyPr/>
          <a:lstStyle/>
          <a:p>
            <a:endParaRPr lang="en-US" dirty="0"/>
          </a:p>
        </p:txBody>
      </p:sp>
      <p:sp>
        <p:nvSpPr>
          <p:cNvPr id="9244" name="Text Box 28"/>
          <p:cNvSpPr txBox="1">
            <a:spLocks noChangeArrowheads="1"/>
          </p:cNvSpPr>
          <p:nvPr/>
        </p:nvSpPr>
        <p:spPr bwMode="auto">
          <a:xfrm>
            <a:off x="4648200" y="3886200"/>
            <a:ext cx="4024086" cy="1569660"/>
          </a:xfrm>
          <a:prstGeom prst="rect">
            <a:avLst/>
          </a:prstGeom>
          <a:noFill/>
          <a:ln w="9525">
            <a:noFill/>
            <a:miter lim="800000"/>
            <a:headEnd/>
            <a:tailEnd/>
          </a:ln>
          <a:effectLst/>
        </p:spPr>
        <p:txBody>
          <a:bodyPr wrap="square">
            <a:spAutoFit/>
          </a:bodyPr>
          <a:lstStyle/>
          <a:p>
            <a:pPr>
              <a:spcBef>
                <a:spcPct val="50000"/>
              </a:spcBef>
            </a:pPr>
            <a:r>
              <a:rPr lang="en-US" sz="2400" dirty="0" smtClean="0"/>
              <a:t>The monarch </a:t>
            </a:r>
            <a:r>
              <a:rPr lang="en-US" sz="2400" dirty="0"/>
              <a:t>has all authority </a:t>
            </a:r>
            <a:r>
              <a:rPr lang="en-US" sz="2400" dirty="0" smtClean="0"/>
              <a:t>and the </a:t>
            </a:r>
            <a:r>
              <a:rPr lang="en-US" sz="2400" dirty="0"/>
              <a:t>people have only </a:t>
            </a:r>
            <a:r>
              <a:rPr lang="en-US" sz="2400" dirty="0" smtClean="0"/>
              <a:t>such rights as he </a:t>
            </a:r>
            <a:r>
              <a:rPr lang="en-US" sz="2400" dirty="0"/>
              <a:t>chooses to give them.</a:t>
            </a:r>
            <a:endParaRPr lang="en-US" sz="2400" i="1" dirty="0"/>
          </a:p>
        </p:txBody>
      </p:sp>
      <p:sp>
        <p:nvSpPr>
          <p:cNvPr id="27" name="Line 11"/>
          <p:cNvSpPr>
            <a:spLocks noChangeShapeType="1"/>
          </p:cNvSpPr>
          <p:nvPr/>
        </p:nvSpPr>
        <p:spPr bwMode="auto">
          <a:xfrm flipH="1" flipV="1">
            <a:off x="1981200" y="2057400"/>
            <a:ext cx="990600" cy="1524000"/>
          </a:xfrm>
          <a:prstGeom prst="line">
            <a:avLst/>
          </a:prstGeom>
          <a:noFill/>
          <a:ln w="9525">
            <a:solidFill>
              <a:schemeClr val="tx1"/>
            </a:solidFill>
            <a:round/>
            <a:headEnd/>
            <a:tailEnd type="triangle" w="med" len="med"/>
          </a:ln>
          <a:effectLst/>
        </p:spPr>
        <p:txBody>
          <a:bodyPr/>
          <a:lstStyle/>
          <a:p>
            <a:endParaRPr lang="en-US" dirty="0"/>
          </a:p>
        </p:txBody>
      </p:sp>
      <p:sp>
        <p:nvSpPr>
          <p:cNvPr id="28" name="Line 27"/>
          <p:cNvSpPr>
            <a:spLocks noChangeShapeType="1"/>
          </p:cNvSpPr>
          <p:nvPr/>
        </p:nvSpPr>
        <p:spPr bwMode="auto">
          <a:xfrm>
            <a:off x="6324600" y="2148840"/>
            <a:ext cx="685800" cy="1371600"/>
          </a:xfrm>
          <a:prstGeom prst="line">
            <a:avLst/>
          </a:prstGeom>
          <a:noFill/>
          <a:ln w="9525">
            <a:solidFill>
              <a:schemeClr val="tx1"/>
            </a:solidFill>
            <a:round/>
            <a:headEnd/>
            <a:tailEnd type="triangle" w="med" len="med"/>
          </a:ln>
          <a:effectLst/>
        </p:spPr>
        <p:txBody>
          <a:bodyPr/>
          <a:lstStyle/>
          <a:p>
            <a:endParaRPr lang="en-US" dirty="0"/>
          </a:p>
        </p:txBody>
      </p:sp>
      <p:sp>
        <p:nvSpPr>
          <p:cNvPr id="29" name="Text Box 16"/>
          <p:cNvSpPr txBox="1">
            <a:spLocks noChangeArrowheads="1"/>
          </p:cNvSpPr>
          <p:nvPr/>
        </p:nvSpPr>
        <p:spPr bwMode="auto">
          <a:xfrm>
            <a:off x="381000" y="5105400"/>
            <a:ext cx="3962400" cy="4201150"/>
          </a:xfrm>
          <a:prstGeom prst="rect">
            <a:avLst/>
          </a:prstGeom>
          <a:noFill/>
          <a:ln w="9525">
            <a:noFill/>
            <a:miter lim="800000"/>
            <a:headEnd/>
            <a:tailEnd/>
          </a:ln>
          <a:effectLst/>
        </p:spPr>
        <p:txBody>
          <a:bodyPr wrap="square">
            <a:spAutoFit/>
          </a:bodyPr>
          <a:lstStyle/>
          <a:p>
            <a:pPr>
              <a:spcBef>
                <a:spcPct val="50000"/>
              </a:spcBef>
            </a:pPr>
            <a:r>
              <a:rPr lang="en-US" sz="2400" dirty="0" smtClean="0"/>
              <a:t>Our Constitution was written so that laws can be changed as the thinking  of the people changes. </a:t>
            </a:r>
            <a:endParaRPr lang="en-US" sz="2400" dirty="0"/>
          </a:p>
          <a:p>
            <a:pPr>
              <a:spcBef>
                <a:spcPct val="50000"/>
              </a:spcBef>
            </a:pPr>
            <a:endParaRPr lang="en-US" sz="2400" dirty="0"/>
          </a:p>
          <a:p>
            <a:pPr>
              <a:spcBef>
                <a:spcPct val="50000"/>
              </a:spcBef>
            </a:pPr>
            <a:endParaRPr lang="en-US" dirty="0"/>
          </a:p>
          <a:p>
            <a:pPr>
              <a:spcBef>
                <a:spcPct val="50000"/>
              </a:spcBef>
            </a:pPr>
            <a:endParaRPr lang="en-US" dirty="0"/>
          </a:p>
          <a:p>
            <a:pPr>
              <a:spcBef>
                <a:spcPct val="50000"/>
              </a:spcBef>
            </a:pPr>
            <a:endParaRPr lang="en-US" dirty="0"/>
          </a:p>
          <a:p>
            <a:pPr>
              <a:spcBef>
                <a:spcPct val="50000"/>
              </a:spcBef>
            </a:pPr>
            <a:endParaRPr lang="en-US" dirty="0"/>
          </a:p>
          <a:p>
            <a:pPr>
              <a:spcBef>
                <a:spcPct val="50000"/>
              </a:spcBef>
            </a:pPr>
            <a:endParaRPr lang="en-US" dirty="0"/>
          </a:p>
        </p:txBody>
      </p:sp>
      <p:sp>
        <p:nvSpPr>
          <p:cNvPr id="30" name="Text Box 28"/>
          <p:cNvSpPr txBox="1">
            <a:spLocks noChangeArrowheads="1"/>
          </p:cNvSpPr>
          <p:nvPr/>
        </p:nvSpPr>
        <p:spPr bwMode="auto">
          <a:xfrm>
            <a:off x="4633686" y="5429071"/>
            <a:ext cx="4205514" cy="1200329"/>
          </a:xfrm>
          <a:prstGeom prst="rect">
            <a:avLst/>
          </a:prstGeom>
          <a:noFill/>
          <a:ln w="9525">
            <a:noFill/>
            <a:miter lim="800000"/>
            <a:headEnd/>
            <a:tailEnd/>
          </a:ln>
          <a:effectLst/>
        </p:spPr>
        <p:txBody>
          <a:bodyPr wrap="square">
            <a:spAutoFit/>
          </a:bodyPr>
          <a:lstStyle/>
          <a:p>
            <a:pPr>
              <a:spcBef>
                <a:spcPct val="50000"/>
              </a:spcBef>
            </a:pPr>
            <a:r>
              <a:rPr lang="en-US" sz="2400" dirty="0" smtClean="0"/>
              <a:t>He makes the laws and the citizens must obey them whether they approve or not.</a:t>
            </a:r>
            <a:endParaRPr lang="en-US" sz="2400" i="1" dirty="0"/>
          </a:p>
        </p:txBody>
      </p:sp>
      <p:sp>
        <p:nvSpPr>
          <p:cNvPr id="31" name="Line 8"/>
          <p:cNvSpPr>
            <a:spLocks noChangeShapeType="1"/>
          </p:cNvSpPr>
          <p:nvPr/>
        </p:nvSpPr>
        <p:spPr bwMode="auto">
          <a:xfrm flipV="1">
            <a:off x="1981200" y="2240280"/>
            <a:ext cx="0" cy="1371600"/>
          </a:xfrm>
          <a:prstGeom prst="line">
            <a:avLst/>
          </a:prstGeom>
          <a:noFill/>
          <a:ln w="9525">
            <a:solidFill>
              <a:schemeClr val="tx1"/>
            </a:solidFill>
            <a:round/>
            <a:headEnd/>
            <a:tailEnd type="triangle" w="med" len="med"/>
          </a:ln>
          <a:effectLst/>
        </p:spPr>
        <p:txBody>
          <a:bodyPr/>
          <a:lstStyle/>
          <a:p>
            <a:endParaRPr lang="en-US" dirty="0"/>
          </a:p>
        </p:txBody>
      </p:sp>
      <p:cxnSp>
        <p:nvCxnSpPr>
          <p:cNvPr id="3" name="Straight Connector 2"/>
          <p:cNvCxnSpPr/>
          <p:nvPr/>
        </p:nvCxnSpPr>
        <p:spPr>
          <a:xfrm>
            <a:off x="2476500" y="5867400"/>
            <a:ext cx="15621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3400" y="6248400"/>
            <a:ext cx="3505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33400" y="6629400"/>
            <a:ext cx="2514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076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92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29"/>
                                        </p:tgtEl>
                                        <p:attrNameLst>
                                          <p:attrName>style.visibility</p:attrName>
                                        </p:attrNameLst>
                                      </p:cBhvr>
                                      <p:to>
                                        <p:strVal val="visible"/>
                                      </p:to>
                                    </p:set>
                                  </p:childTnLst>
                                </p:cTn>
                              </p:par>
                            </p:childTnLst>
                          </p:cTn>
                        </p:par>
                        <p:par>
                          <p:cTn id="11" fill="hold">
                            <p:stCondLst>
                              <p:cond delay="0"/>
                            </p:stCondLst>
                            <p:childTnLst>
                              <p:par>
                                <p:cTn id="12" presetID="22" presetClass="entr" presetSubtype="4" fill="hold" grpId="0"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wipe(down)">
                                      <p:cBhvr>
                                        <p:cTn id="14" dur="500"/>
                                        <p:tgtEl>
                                          <p:spTgt spid="31"/>
                                        </p:tgtEl>
                                      </p:cBhvr>
                                    </p:animEffect>
                                  </p:childTnLst>
                                </p:cTn>
                              </p:par>
                            </p:childTnLst>
                          </p:cTn>
                        </p:par>
                        <p:par>
                          <p:cTn id="15" fill="hold">
                            <p:stCondLst>
                              <p:cond delay="500"/>
                            </p:stCondLst>
                            <p:childTnLst>
                              <p:par>
                                <p:cTn id="16" presetID="22" presetClass="entr" presetSubtype="4" fill="hold" grpId="0" nodeType="afterEffect">
                                  <p:stCondLst>
                                    <p:cond delay="0"/>
                                  </p:stCondLst>
                                  <p:childTnLst>
                                    <p:set>
                                      <p:cBhvr>
                                        <p:cTn id="17" dur="1" fill="hold">
                                          <p:stCondLst>
                                            <p:cond delay="0"/>
                                          </p:stCondLst>
                                        </p:cTn>
                                        <p:tgtEl>
                                          <p:spTgt spid="9222"/>
                                        </p:tgtEl>
                                        <p:attrNameLst>
                                          <p:attrName>style.visibility</p:attrName>
                                        </p:attrNameLst>
                                      </p:cBhvr>
                                      <p:to>
                                        <p:strVal val="visible"/>
                                      </p:to>
                                    </p:set>
                                    <p:animEffect transition="in" filter="wipe(down)">
                                      <p:cBhvr>
                                        <p:cTn id="18" dur="500"/>
                                        <p:tgtEl>
                                          <p:spTgt spid="922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9228"/>
                                        </p:tgtEl>
                                        <p:attrNameLst>
                                          <p:attrName>style.visibility</p:attrName>
                                        </p:attrNameLst>
                                      </p:cBhvr>
                                      <p:to>
                                        <p:strVal val="visible"/>
                                      </p:to>
                                    </p:set>
                                    <p:animEffect transition="in" filter="wipe(down)">
                                      <p:cBhvr>
                                        <p:cTn id="22" dur="500"/>
                                        <p:tgtEl>
                                          <p:spTgt spid="9228"/>
                                        </p:tgtEl>
                                      </p:cBhvr>
                                    </p:animEffect>
                                  </p:childTnLst>
                                </p:cTn>
                              </p:par>
                            </p:childTnLst>
                          </p:cTn>
                        </p:par>
                        <p:par>
                          <p:cTn id="23" fill="hold">
                            <p:stCondLst>
                              <p:cond delay="1500"/>
                            </p:stCondLst>
                            <p:childTnLst>
                              <p:par>
                                <p:cTn id="24" presetID="22" presetClass="entr" presetSubtype="4" fill="hold" grpId="0" nodeType="afterEffect">
                                  <p:stCondLst>
                                    <p:cond delay="0"/>
                                  </p:stCondLst>
                                  <p:childTnLst>
                                    <p:set>
                                      <p:cBhvr>
                                        <p:cTn id="25" dur="1" fill="hold">
                                          <p:stCondLst>
                                            <p:cond delay="0"/>
                                          </p:stCondLst>
                                        </p:cTn>
                                        <p:tgtEl>
                                          <p:spTgt spid="9225"/>
                                        </p:tgtEl>
                                        <p:attrNameLst>
                                          <p:attrName>style.visibility</p:attrName>
                                        </p:attrNameLst>
                                      </p:cBhvr>
                                      <p:to>
                                        <p:strVal val="visible"/>
                                      </p:to>
                                    </p:set>
                                    <p:animEffect transition="in" filter="wipe(down)">
                                      <p:cBhvr>
                                        <p:cTn id="26" dur="500"/>
                                        <p:tgtEl>
                                          <p:spTgt spid="9225"/>
                                        </p:tgtEl>
                                      </p:cBhvr>
                                    </p:animEffect>
                                  </p:childTnLst>
                                </p:cTn>
                              </p:par>
                            </p:childTnLst>
                          </p:cTn>
                        </p:par>
                        <p:par>
                          <p:cTn id="27" fill="hold">
                            <p:stCondLst>
                              <p:cond delay="2000"/>
                            </p:stCondLst>
                            <p:childTnLst>
                              <p:par>
                                <p:cTn id="28" presetID="22" presetClass="entr" presetSubtype="4" fill="hold" grpId="0" nodeType="afterEffect">
                                  <p:stCondLst>
                                    <p:cond delay="0"/>
                                  </p:stCondLst>
                                  <p:childTnLst>
                                    <p:set>
                                      <p:cBhvr>
                                        <p:cTn id="29" dur="1" fill="hold">
                                          <p:stCondLst>
                                            <p:cond delay="0"/>
                                          </p:stCondLst>
                                        </p:cTn>
                                        <p:tgtEl>
                                          <p:spTgt spid="9224"/>
                                        </p:tgtEl>
                                        <p:attrNameLst>
                                          <p:attrName>style.visibility</p:attrName>
                                        </p:attrNameLst>
                                      </p:cBhvr>
                                      <p:to>
                                        <p:strVal val="visible"/>
                                      </p:to>
                                    </p:set>
                                    <p:animEffect transition="in" filter="wipe(down)">
                                      <p:cBhvr>
                                        <p:cTn id="30" dur="500"/>
                                        <p:tgtEl>
                                          <p:spTgt spid="9224"/>
                                        </p:tgtEl>
                                      </p:cBhvr>
                                    </p:animEffect>
                                  </p:childTnLst>
                                </p:cTn>
                              </p:par>
                            </p:childTnLst>
                          </p:cTn>
                        </p:par>
                        <p:par>
                          <p:cTn id="31" fill="hold">
                            <p:stCondLst>
                              <p:cond delay="2500"/>
                            </p:stCondLst>
                            <p:childTnLst>
                              <p:par>
                                <p:cTn id="32" presetID="22" presetClass="entr" presetSubtype="4" fill="hold" grpId="0" nodeType="afterEffect">
                                  <p:stCondLst>
                                    <p:cond delay="0"/>
                                  </p:stCondLst>
                                  <p:childTnLst>
                                    <p:set>
                                      <p:cBhvr>
                                        <p:cTn id="33" dur="1" fill="hold">
                                          <p:stCondLst>
                                            <p:cond delay="0"/>
                                          </p:stCondLst>
                                        </p:cTn>
                                        <p:tgtEl>
                                          <p:spTgt spid="9227"/>
                                        </p:tgtEl>
                                        <p:attrNameLst>
                                          <p:attrName>style.visibility</p:attrName>
                                        </p:attrNameLst>
                                      </p:cBhvr>
                                      <p:to>
                                        <p:strVal val="visible"/>
                                      </p:to>
                                    </p:set>
                                    <p:animEffect transition="in" filter="wipe(down)">
                                      <p:cBhvr>
                                        <p:cTn id="34" dur="500"/>
                                        <p:tgtEl>
                                          <p:spTgt spid="9227"/>
                                        </p:tgtEl>
                                      </p:cBhvr>
                                    </p:animEffect>
                                  </p:childTnLst>
                                </p:cTn>
                              </p:par>
                            </p:childTnLst>
                          </p:cTn>
                        </p:par>
                        <p:par>
                          <p:cTn id="35" fill="hold">
                            <p:stCondLst>
                              <p:cond delay="3000"/>
                            </p:stCondLst>
                            <p:childTnLst>
                              <p:par>
                                <p:cTn id="36" presetID="22" presetClass="entr" presetSubtype="4" fill="hold" grpId="0" nodeType="afterEffect">
                                  <p:stCondLst>
                                    <p:cond delay="0"/>
                                  </p:stCondLst>
                                  <p:childTnLst>
                                    <p:set>
                                      <p:cBhvr>
                                        <p:cTn id="37" dur="1" fill="hold">
                                          <p:stCondLst>
                                            <p:cond delay="0"/>
                                          </p:stCondLst>
                                        </p:cTn>
                                        <p:tgtEl>
                                          <p:spTgt spid="9223"/>
                                        </p:tgtEl>
                                        <p:attrNameLst>
                                          <p:attrName>style.visibility</p:attrName>
                                        </p:attrNameLst>
                                      </p:cBhvr>
                                      <p:to>
                                        <p:strVal val="visible"/>
                                      </p:to>
                                    </p:set>
                                    <p:animEffect transition="in" filter="wipe(down)">
                                      <p:cBhvr>
                                        <p:cTn id="38" dur="500"/>
                                        <p:tgtEl>
                                          <p:spTgt spid="9223"/>
                                        </p:tgtEl>
                                      </p:cBhvr>
                                    </p:animEffect>
                                  </p:childTnLst>
                                </p:cTn>
                              </p:par>
                            </p:childTnLst>
                          </p:cTn>
                        </p:par>
                        <p:par>
                          <p:cTn id="39" fill="hold">
                            <p:stCondLst>
                              <p:cond delay="3500"/>
                            </p:stCondLst>
                            <p:childTnLst>
                              <p:par>
                                <p:cTn id="40" presetID="22" presetClass="entr" presetSubtype="4"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down)">
                                      <p:cBhvr>
                                        <p:cTn id="42" dur="500"/>
                                        <p:tgtEl>
                                          <p:spTgt spid="27"/>
                                        </p:tgtEl>
                                      </p:cBhvr>
                                    </p:animEffect>
                                  </p:childTnLst>
                                </p:cTn>
                              </p:par>
                            </p:childTnLst>
                          </p:cTn>
                        </p:par>
                        <p:par>
                          <p:cTn id="43" fill="hold">
                            <p:stCondLst>
                              <p:cond delay="4000"/>
                            </p:stCondLst>
                            <p:childTnLst>
                              <p:par>
                                <p:cTn id="44" presetID="22" presetClass="entr" presetSubtype="4" fill="hold" grpId="0" nodeType="afterEffect">
                                  <p:stCondLst>
                                    <p:cond delay="0"/>
                                  </p:stCondLst>
                                  <p:childTnLst>
                                    <p:set>
                                      <p:cBhvr>
                                        <p:cTn id="45" dur="1" fill="hold">
                                          <p:stCondLst>
                                            <p:cond delay="0"/>
                                          </p:stCondLst>
                                        </p:cTn>
                                        <p:tgtEl>
                                          <p:spTgt spid="9226"/>
                                        </p:tgtEl>
                                        <p:attrNameLst>
                                          <p:attrName>style.visibility</p:attrName>
                                        </p:attrNameLst>
                                      </p:cBhvr>
                                      <p:to>
                                        <p:strVal val="visible"/>
                                      </p:to>
                                    </p:set>
                                    <p:animEffect transition="in" filter="wipe(down)">
                                      <p:cBhvr>
                                        <p:cTn id="46" dur="500"/>
                                        <p:tgtEl>
                                          <p:spTgt spid="9226"/>
                                        </p:tgtEl>
                                      </p:cBhvr>
                                    </p:animEffect>
                                  </p:childTnLst>
                                </p:cTn>
                              </p:par>
                            </p:childTnLst>
                          </p:cTn>
                        </p:par>
                        <p:par>
                          <p:cTn id="47" fill="hold">
                            <p:stCondLst>
                              <p:cond delay="4500"/>
                            </p:stCondLst>
                            <p:childTnLst>
                              <p:par>
                                <p:cTn id="48" presetID="53" presetClass="entr" presetSubtype="0" fill="hold" grpId="0" nodeType="afterEffect">
                                  <p:stCondLst>
                                    <p:cond delay="0"/>
                                  </p:stCondLst>
                                  <p:childTnLst>
                                    <p:set>
                                      <p:cBhvr>
                                        <p:cTn id="49" dur="1" fill="hold">
                                          <p:stCondLst>
                                            <p:cond delay="0"/>
                                          </p:stCondLst>
                                        </p:cTn>
                                        <p:tgtEl>
                                          <p:spTgt spid="9221"/>
                                        </p:tgtEl>
                                        <p:attrNameLst>
                                          <p:attrName>style.visibility</p:attrName>
                                        </p:attrNameLst>
                                      </p:cBhvr>
                                      <p:to>
                                        <p:strVal val="visible"/>
                                      </p:to>
                                    </p:set>
                                    <p:anim calcmode="lin" valueType="num">
                                      <p:cBhvr>
                                        <p:cTn id="50" dur="500" fill="hold"/>
                                        <p:tgtEl>
                                          <p:spTgt spid="9221"/>
                                        </p:tgtEl>
                                        <p:attrNameLst>
                                          <p:attrName>ppt_w</p:attrName>
                                        </p:attrNameLst>
                                      </p:cBhvr>
                                      <p:tavLst>
                                        <p:tav tm="0">
                                          <p:val>
                                            <p:fltVal val="0"/>
                                          </p:val>
                                        </p:tav>
                                        <p:tav tm="100000">
                                          <p:val>
                                            <p:strVal val="#ppt_w"/>
                                          </p:val>
                                        </p:tav>
                                      </p:tavLst>
                                    </p:anim>
                                    <p:anim calcmode="lin" valueType="num">
                                      <p:cBhvr>
                                        <p:cTn id="51" dur="500" fill="hold"/>
                                        <p:tgtEl>
                                          <p:spTgt spid="9221"/>
                                        </p:tgtEl>
                                        <p:attrNameLst>
                                          <p:attrName>ppt_h</p:attrName>
                                        </p:attrNameLst>
                                      </p:cBhvr>
                                      <p:tavLst>
                                        <p:tav tm="0">
                                          <p:val>
                                            <p:fltVal val="0"/>
                                          </p:val>
                                        </p:tav>
                                        <p:tav tm="100000">
                                          <p:val>
                                            <p:strVal val="#ppt_h"/>
                                          </p:val>
                                        </p:tav>
                                      </p:tavLst>
                                    </p:anim>
                                    <p:animEffect transition="in" filter="fade">
                                      <p:cBhvr>
                                        <p:cTn id="52" dur="500"/>
                                        <p:tgtEl>
                                          <p:spTgt spid="9221"/>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9232"/>
                                        </p:tgtEl>
                                        <p:attrNameLst>
                                          <p:attrName>style.visibility</p:attrName>
                                        </p:attrNameLst>
                                      </p:cBhvr>
                                      <p:to>
                                        <p:strVal val="visible"/>
                                      </p:to>
                                    </p:set>
                                    <p:anim calcmode="lin" valueType="num">
                                      <p:cBhvr>
                                        <p:cTn id="56" dur="500" fill="hold"/>
                                        <p:tgtEl>
                                          <p:spTgt spid="9232"/>
                                        </p:tgtEl>
                                        <p:attrNameLst>
                                          <p:attrName>ppt_w</p:attrName>
                                        </p:attrNameLst>
                                      </p:cBhvr>
                                      <p:tavLst>
                                        <p:tav tm="0">
                                          <p:val>
                                            <p:fltVal val="0"/>
                                          </p:val>
                                        </p:tav>
                                        <p:tav tm="100000">
                                          <p:val>
                                            <p:strVal val="#ppt_w"/>
                                          </p:val>
                                        </p:tav>
                                      </p:tavLst>
                                    </p:anim>
                                    <p:anim calcmode="lin" valueType="num">
                                      <p:cBhvr>
                                        <p:cTn id="57" dur="500" fill="hold"/>
                                        <p:tgtEl>
                                          <p:spTgt spid="9232"/>
                                        </p:tgtEl>
                                        <p:attrNameLst>
                                          <p:attrName>ppt_h</p:attrName>
                                        </p:attrNameLst>
                                      </p:cBhvr>
                                      <p:tavLst>
                                        <p:tav tm="0">
                                          <p:val>
                                            <p:fltVal val="0"/>
                                          </p:val>
                                        </p:tav>
                                        <p:tav tm="100000">
                                          <p:val>
                                            <p:strVal val="#ppt_h"/>
                                          </p:val>
                                        </p:tav>
                                      </p:tavLst>
                                    </p:anim>
                                    <p:animEffect transition="in" filter="fade">
                                      <p:cBhvr>
                                        <p:cTn id="58" dur="500"/>
                                        <p:tgtEl>
                                          <p:spTgt spid="9232"/>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500" fill="hold"/>
                                        <p:tgtEl>
                                          <p:spTgt spid="29"/>
                                        </p:tgtEl>
                                        <p:attrNameLst>
                                          <p:attrName>ppt_w</p:attrName>
                                        </p:attrNameLst>
                                      </p:cBhvr>
                                      <p:tavLst>
                                        <p:tav tm="0">
                                          <p:val>
                                            <p:fltVal val="0"/>
                                          </p:val>
                                        </p:tav>
                                        <p:tav tm="100000">
                                          <p:val>
                                            <p:strVal val="#ppt_w"/>
                                          </p:val>
                                        </p:tav>
                                      </p:tavLst>
                                    </p:anim>
                                    <p:anim calcmode="lin" valueType="num">
                                      <p:cBhvr>
                                        <p:cTn id="64" dur="500" fill="hold"/>
                                        <p:tgtEl>
                                          <p:spTgt spid="29"/>
                                        </p:tgtEl>
                                        <p:attrNameLst>
                                          <p:attrName>ppt_h</p:attrName>
                                        </p:attrNameLst>
                                      </p:cBhvr>
                                      <p:tavLst>
                                        <p:tav tm="0">
                                          <p:val>
                                            <p:fltVal val="0"/>
                                          </p:val>
                                        </p:tav>
                                        <p:tav tm="100000">
                                          <p:val>
                                            <p:strVal val="#ppt_h"/>
                                          </p:val>
                                        </p:tav>
                                      </p:tavLst>
                                    </p:anim>
                                    <p:animEffect transition="in" filter="fade">
                                      <p:cBhvr>
                                        <p:cTn id="65" dur="500"/>
                                        <p:tgtEl>
                                          <p:spTgt spid="29"/>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9231"/>
                                        </p:tgtEl>
                                        <p:attrNameLst>
                                          <p:attrName>style.visibility</p:attrName>
                                        </p:attrNameLst>
                                      </p:cBhvr>
                                      <p:to>
                                        <p:strVal val="visible"/>
                                      </p:to>
                                    </p:set>
                                  </p:childTnLst>
                                </p:cTn>
                              </p:par>
                            </p:childTnLst>
                          </p:cTn>
                        </p:par>
                        <p:par>
                          <p:cTn id="70" fill="hold">
                            <p:stCondLst>
                              <p:cond delay="0"/>
                            </p:stCondLst>
                            <p:childTnLst>
                              <p:par>
                                <p:cTn id="71" presetID="1" presetClass="entr" presetSubtype="0" fill="hold" grpId="0" nodeType="afterEffect">
                                  <p:stCondLst>
                                    <p:cond delay="0"/>
                                  </p:stCondLst>
                                  <p:childTnLst>
                                    <p:set>
                                      <p:cBhvr>
                                        <p:cTn id="72" dur="1" fill="hold">
                                          <p:stCondLst>
                                            <p:cond delay="0"/>
                                          </p:stCondLst>
                                        </p:cTn>
                                        <p:tgtEl>
                                          <p:spTgt spid="9233"/>
                                        </p:tgtEl>
                                        <p:attrNameLst>
                                          <p:attrName>style.visibility</p:attrName>
                                        </p:attrNameLst>
                                      </p:cBhvr>
                                      <p:to>
                                        <p:strVal val="visible"/>
                                      </p:to>
                                    </p:set>
                                  </p:childTnLst>
                                </p:cTn>
                              </p:par>
                            </p:childTnLst>
                          </p:cTn>
                        </p:par>
                        <p:par>
                          <p:cTn id="73" fill="hold">
                            <p:stCondLst>
                              <p:cond delay="0"/>
                            </p:stCondLst>
                            <p:childTnLst>
                              <p:par>
                                <p:cTn id="74" presetID="22" presetClass="entr" presetSubtype="1" fill="hold" grpId="0" nodeType="afterEffect">
                                  <p:stCondLst>
                                    <p:cond delay="0"/>
                                  </p:stCondLst>
                                  <p:childTnLst>
                                    <p:set>
                                      <p:cBhvr>
                                        <p:cTn id="75" dur="1" fill="hold">
                                          <p:stCondLst>
                                            <p:cond delay="0"/>
                                          </p:stCondLst>
                                        </p:cTn>
                                        <p:tgtEl>
                                          <p:spTgt spid="9235"/>
                                        </p:tgtEl>
                                        <p:attrNameLst>
                                          <p:attrName>style.visibility</p:attrName>
                                        </p:attrNameLst>
                                      </p:cBhvr>
                                      <p:to>
                                        <p:strVal val="visible"/>
                                      </p:to>
                                    </p:set>
                                    <p:animEffect transition="in" filter="wipe(up)">
                                      <p:cBhvr>
                                        <p:cTn id="76" dur="500"/>
                                        <p:tgtEl>
                                          <p:spTgt spid="9235"/>
                                        </p:tgtEl>
                                      </p:cBhvr>
                                    </p:animEffect>
                                  </p:childTnLst>
                                </p:cTn>
                              </p:par>
                            </p:childTnLst>
                          </p:cTn>
                        </p:par>
                        <p:par>
                          <p:cTn id="77" fill="hold">
                            <p:stCondLst>
                              <p:cond delay="500"/>
                            </p:stCondLst>
                            <p:childTnLst>
                              <p:par>
                                <p:cTn id="78" presetID="22" presetClass="entr" presetSubtype="1" fill="hold" grpId="0" nodeType="afterEffect">
                                  <p:stCondLst>
                                    <p:cond delay="0"/>
                                  </p:stCondLst>
                                  <p:childTnLst>
                                    <p:set>
                                      <p:cBhvr>
                                        <p:cTn id="79" dur="1" fill="hold">
                                          <p:stCondLst>
                                            <p:cond delay="0"/>
                                          </p:stCondLst>
                                        </p:cTn>
                                        <p:tgtEl>
                                          <p:spTgt spid="9236"/>
                                        </p:tgtEl>
                                        <p:attrNameLst>
                                          <p:attrName>style.visibility</p:attrName>
                                        </p:attrNameLst>
                                      </p:cBhvr>
                                      <p:to>
                                        <p:strVal val="visible"/>
                                      </p:to>
                                    </p:set>
                                    <p:animEffect transition="in" filter="wipe(up)">
                                      <p:cBhvr>
                                        <p:cTn id="80" dur="500"/>
                                        <p:tgtEl>
                                          <p:spTgt spid="9236"/>
                                        </p:tgtEl>
                                      </p:cBhvr>
                                    </p:animEffect>
                                  </p:childTnLst>
                                </p:cTn>
                              </p:par>
                            </p:childTnLst>
                          </p:cTn>
                        </p:par>
                        <p:par>
                          <p:cTn id="81" fill="hold">
                            <p:stCondLst>
                              <p:cond delay="1000"/>
                            </p:stCondLst>
                            <p:childTnLst>
                              <p:par>
                                <p:cTn id="82" presetID="22" presetClass="entr" presetSubtype="1" fill="hold" grpId="0" nodeType="afterEffect">
                                  <p:stCondLst>
                                    <p:cond delay="0"/>
                                  </p:stCondLst>
                                  <p:childTnLst>
                                    <p:set>
                                      <p:cBhvr>
                                        <p:cTn id="83" dur="1" fill="hold">
                                          <p:stCondLst>
                                            <p:cond delay="0"/>
                                          </p:stCondLst>
                                        </p:cTn>
                                        <p:tgtEl>
                                          <p:spTgt spid="9237"/>
                                        </p:tgtEl>
                                        <p:attrNameLst>
                                          <p:attrName>style.visibility</p:attrName>
                                        </p:attrNameLst>
                                      </p:cBhvr>
                                      <p:to>
                                        <p:strVal val="visible"/>
                                      </p:to>
                                    </p:set>
                                    <p:animEffect transition="in" filter="wipe(up)">
                                      <p:cBhvr>
                                        <p:cTn id="84" dur="500"/>
                                        <p:tgtEl>
                                          <p:spTgt spid="9237"/>
                                        </p:tgtEl>
                                      </p:cBhvr>
                                    </p:animEffect>
                                  </p:childTnLst>
                                </p:cTn>
                              </p:par>
                            </p:childTnLst>
                          </p:cTn>
                        </p:par>
                        <p:par>
                          <p:cTn id="85" fill="hold">
                            <p:stCondLst>
                              <p:cond delay="1500"/>
                            </p:stCondLst>
                            <p:childTnLst>
                              <p:par>
                                <p:cTn id="86" presetID="22" presetClass="entr" presetSubtype="1" fill="hold" grpId="0" nodeType="afterEffect">
                                  <p:stCondLst>
                                    <p:cond delay="0"/>
                                  </p:stCondLst>
                                  <p:childTnLst>
                                    <p:set>
                                      <p:cBhvr>
                                        <p:cTn id="87" dur="1" fill="hold">
                                          <p:stCondLst>
                                            <p:cond delay="0"/>
                                          </p:stCondLst>
                                        </p:cTn>
                                        <p:tgtEl>
                                          <p:spTgt spid="9238"/>
                                        </p:tgtEl>
                                        <p:attrNameLst>
                                          <p:attrName>style.visibility</p:attrName>
                                        </p:attrNameLst>
                                      </p:cBhvr>
                                      <p:to>
                                        <p:strVal val="visible"/>
                                      </p:to>
                                    </p:set>
                                    <p:animEffect transition="in" filter="wipe(up)">
                                      <p:cBhvr>
                                        <p:cTn id="88" dur="500"/>
                                        <p:tgtEl>
                                          <p:spTgt spid="9238"/>
                                        </p:tgtEl>
                                      </p:cBhvr>
                                    </p:animEffect>
                                  </p:childTnLst>
                                </p:cTn>
                              </p:par>
                            </p:childTnLst>
                          </p:cTn>
                        </p:par>
                        <p:par>
                          <p:cTn id="89" fill="hold">
                            <p:stCondLst>
                              <p:cond delay="2000"/>
                            </p:stCondLst>
                            <p:childTnLst>
                              <p:par>
                                <p:cTn id="90" presetID="22" presetClass="entr" presetSubtype="1" fill="hold" grpId="0" nodeType="afterEffect">
                                  <p:stCondLst>
                                    <p:cond delay="0"/>
                                  </p:stCondLst>
                                  <p:childTnLst>
                                    <p:set>
                                      <p:cBhvr>
                                        <p:cTn id="91" dur="1" fill="hold">
                                          <p:stCondLst>
                                            <p:cond delay="0"/>
                                          </p:stCondLst>
                                        </p:cTn>
                                        <p:tgtEl>
                                          <p:spTgt spid="9239"/>
                                        </p:tgtEl>
                                        <p:attrNameLst>
                                          <p:attrName>style.visibility</p:attrName>
                                        </p:attrNameLst>
                                      </p:cBhvr>
                                      <p:to>
                                        <p:strVal val="visible"/>
                                      </p:to>
                                    </p:set>
                                    <p:animEffect transition="in" filter="wipe(up)">
                                      <p:cBhvr>
                                        <p:cTn id="92" dur="500"/>
                                        <p:tgtEl>
                                          <p:spTgt spid="9239"/>
                                        </p:tgtEl>
                                      </p:cBhvr>
                                    </p:animEffect>
                                  </p:childTnLst>
                                </p:cTn>
                              </p:par>
                            </p:childTnLst>
                          </p:cTn>
                        </p:par>
                        <p:par>
                          <p:cTn id="93" fill="hold">
                            <p:stCondLst>
                              <p:cond delay="2500"/>
                            </p:stCondLst>
                            <p:childTnLst>
                              <p:par>
                                <p:cTn id="94" presetID="22" presetClass="entr" presetSubtype="1" fill="hold" grpId="0" nodeType="afterEffect">
                                  <p:stCondLst>
                                    <p:cond delay="0"/>
                                  </p:stCondLst>
                                  <p:childTnLst>
                                    <p:set>
                                      <p:cBhvr>
                                        <p:cTn id="95" dur="1" fill="hold">
                                          <p:stCondLst>
                                            <p:cond delay="0"/>
                                          </p:stCondLst>
                                        </p:cTn>
                                        <p:tgtEl>
                                          <p:spTgt spid="9240"/>
                                        </p:tgtEl>
                                        <p:attrNameLst>
                                          <p:attrName>style.visibility</p:attrName>
                                        </p:attrNameLst>
                                      </p:cBhvr>
                                      <p:to>
                                        <p:strVal val="visible"/>
                                      </p:to>
                                    </p:set>
                                    <p:animEffect transition="in" filter="wipe(up)">
                                      <p:cBhvr>
                                        <p:cTn id="96" dur="500"/>
                                        <p:tgtEl>
                                          <p:spTgt spid="9240"/>
                                        </p:tgtEl>
                                      </p:cBhvr>
                                    </p:animEffect>
                                  </p:childTnLst>
                                </p:cTn>
                              </p:par>
                            </p:childTnLst>
                          </p:cTn>
                        </p:par>
                        <p:par>
                          <p:cTn id="97" fill="hold">
                            <p:stCondLst>
                              <p:cond delay="3000"/>
                            </p:stCondLst>
                            <p:childTnLst>
                              <p:par>
                                <p:cTn id="98" presetID="22" presetClass="entr" presetSubtype="1" fill="hold" grpId="0" nodeType="afterEffect">
                                  <p:stCondLst>
                                    <p:cond delay="0"/>
                                  </p:stCondLst>
                                  <p:childTnLst>
                                    <p:set>
                                      <p:cBhvr>
                                        <p:cTn id="99" dur="1" fill="hold">
                                          <p:stCondLst>
                                            <p:cond delay="0"/>
                                          </p:stCondLst>
                                        </p:cTn>
                                        <p:tgtEl>
                                          <p:spTgt spid="9241"/>
                                        </p:tgtEl>
                                        <p:attrNameLst>
                                          <p:attrName>style.visibility</p:attrName>
                                        </p:attrNameLst>
                                      </p:cBhvr>
                                      <p:to>
                                        <p:strVal val="visible"/>
                                      </p:to>
                                    </p:set>
                                    <p:animEffect transition="in" filter="wipe(up)">
                                      <p:cBhvr>
                                        <p:cTn id="100" dur="500"/>
                                        <p:tgtEl>
                                          <p:spTgt spid="9241"/>
                                        </p:tgtEl>
                                      </p:cBhvr>
                                    </p:animEffect>
                                  </p:childTnLst>
                                </p:cTn>
                              </p:par>
                            </p:childTnLst>
                          </p:cTn>
                        </p:par>
                        <p:par>
                          <p:cTn id="101" fill="hold">
                            <p:stCondLst>
                              <p:cond delay="3500"/>
                            </p:stCondLst>
                            <p:childTnLst>
                              <p:par>
                                <p:cTn id="102" presetID="22" presetClass="entr" presetSubtype="1" fill="hold" grpId="0" nodeType="afterEffect">
                                  <p:stCondLst>
                                    <p:cond delay="0"/>
                                  </p:stCondLst>
                                  <p:childTnLst>
                                    <p:set>
                                      <p:cBhvr>
                                        <p:cTn id="103" dur="1" fill="hold">
                                          <p:stCondLst>
                                            <p:cond delay="0"/>
                                          </p:stCondLst>
                                        </p:cTn>
                                        <p:tgtEl>
                                          <p:spTgt spid="9242"/>
                                        </p:tgtEl>
                                        <p:attrNameLst>
                                          <p:attrName>style.visibility</p:attrName>
                                        </p:attrNameLst>
                                      </p:cBhvr>
                                      <p:to>
                                        <p:strVal val="visible"/>
                                      </p:to>
                                    </p:set>
                                    <p:animEffect transition="in" filter="wipe(up)">
                                      <p:cBhvr>
                                        <p:cTn id="104" dur="500"/>
                                        <p:tgtEl>
                                          <p:spTgt spid="9242"/>
                                        </p:tgtEl>
                                      </p:cBhvr>
                                    </p:animEffect>
                                  </p:childTnLst>
                                </p:cTn>
                              </p:par>
                            </p:childTnLst>
                          </p:cTn>
                        </p:par>
                        <p:par>
                          <p:cTn id="105" fill="hold">
                            <p:stCondLst>
                              <p:cond delay="4000"/>
                            </p:stCondLst>
                            <p:childTnLst>
                              <p:par>
                                <p:cTn id="106" presetID="22" presetClass="entr" presetSubtype="1" fill="hold" grpId="0" nodeType="afterEffect">
                                  <p:stCondLst>
                                    <p:cond delay="0"/>
                                  </p:stCondLst>
                                  <p:childTnLst>
                                    <p:set>
                                      <p:cBhvr>
                                        <p:cTn id="107" dur="1" fill="hold">
                                          <p:stCondLst>
                                            <p:cond delay="0"/>
                                          </p:stCondLst>
                                        </p:cTn>
                                        <p:tgtEl>
                                          <p:spTgt spid="9243"/>
                                        </p:tgtEl>
                                        <p:attrNameLst>
                                          <p:attrName>style.visibility</p:attrName>
                                        </p:attrNameLst>
                                      </p:cBhvr>
                                      <p:to>
                                        <p:strVal val="visible"/>
                                      </p:to>
                                    </p:set>
                                    <p:animEffect transition="in" filter="wipe(up)">
                                      <p:cBhvr>
                                        <p:cTn id="108" dur="500"/>
                                        <p:tgtEl>
                                          <p:spTgt spid="9243"/>
                                        </p:tgtEl>
                                      </p:cBhvr>
                                    </p:animEffect>
                                  </p:childTnLst>
                                </p:cTn>
                              </p:par>
                            </p:childTnLst>
                          </p:cTn>
                        </p:par>
                        <p:par>
                          <p:cTn id="109" fill="hold">
                            <p:stCondLst>
                              <p:cond delay="4500"/>
                            </p:stCondLst>
                            <p:childTnLst>
                              <p:par>
                                <p:cTn id="110" presetID="22" presetClass="entr" presetSubtype="1" fill="hold" grpId="0" nodeType="after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wipe(up)">
                                      <p:cBhvr>
                                        <p:cTn id="112" dur="500"/>
                                        <p:tgtEl>
                                          <p:spTgt spid="28"/>
                                        </p:tgtEl>
                                      </p:cBhvr>
                                    </p:animEffect>
                                  </p:childTnLst>
                                </p:cTn>
                              </p:par>
                            </p:childTnLst>
                          </p:cTn>
                        </p:par>
                        <p:par>
                          <p:cTn id="113" fill="hold">
                            <p:stCondLst>
                              <p:cond delay="5000"/>
                            </p:stCondLst>
                            <p:childTnLst>
                              <p:par>
                                <p:cTn id="114" presetID="1" presetClass="entr" presetSubtype="0" fill="hold" grpId="0" nodeType="afterEffect">
                                  <p:stCondLst>
                                    <p:cond delay="0"/>
                                  </p:stCondLst>
                                  <p:childTnLst>
                                    <p:set>
                                      <p:cBhvr>
                                        <p:cTn id="115" dur="1" fill="hold">
                                          <p:stCondLst>
                                            <p:cond delay="0"/>
                                          </p:stCondLst>
                                        </p:cTn>
                                        <p:tgtEl>
                                          <p:spTgt spid="9234"/>
                                        </p:tgtEl>
                                        <p:attrNameLst>
                                          <p:attrName>style.visibility</p:attrName>
                                        </p:attrNameLst>
                                      </p:cBhvr>
                                      <p:to>
                                        <p:strVal val="visible"/>
                                      </p:to>
                                    </p:set>
                                  </p:childTnLst>
                                </p:cTn>
                              </p:par>
                            </p:childTnLst>
                          </p:cTn>
                        </p:par>
                        <p:par>
                          <p:cTn id="116" fill="hold">
                            <p:stCondLst>
                              <p:cond delay="5000"/>
                            </p:stCondLst>
                            <p:childTnLst>
                              <p:par>
                                <p:cTn id="117" presetID="53" presetClass="entr" presetSubtype="0" fill="hold" grpId="0" nodeType="afterEffect">
                                  <p:stCondLst>
                                    <p:cond delay="0"/>
                                  </p:stCondLst>
                                  <p:childTnLst>
                                    <p:set>
                                      <p:cBhvr>
                                        <p:cTn id="118" dur="1" fill="hold">
                                          <p:stCondLst>
                                            <p:cond delay="0"/>
                                          </p:stCondLst>
                                        </p:cTn>
                                        <p:tgtEl>
                                          <p:spTgt spid="9244"/>
                                        </p:tgtEl>
                                        <p:attrNameLst>
                                          <p:attrName>style.visibility</p:attrName>
                                        </p:attrNameLst>
                                      </p:cBhvr>
                                      <p:to>
                                        <p:strVal val="visible"/>
                                      </p:to>
                                    </p:set>
                                    <p:anim calcmode="lin" valueType="num">
                                      <p:cBhvr>
                                        <p:cTn id="119" dur="500" fill="hold"/>
                                        <p:tgtEl>
                                          <p:spTgt spid="9244"/>
                                        </p:tgtEl>
                                        <p:attrNameLst>
                                          <p:attrName>ppt_w</p:attrName>
                                        </p:attrNameLst>
                                      </p:cBhvr>
                                      <p:tavLst>
                                        <p:tav tm="0">
                                          <p:val>
                                            <p:fltVal val="0"/>
                                          </p:val>
                                        </p:tav>
                                        <p:tav tm="100000">
                                          <p:val>
                                            <p:strVal val="#ppt_w"/>
                                          </p:val>
                                        </p:tav>
                                      </p:tavLst>
                                    </p:anim>
                                    <p:anim calcmode="lin" valueType="num">
                                      <p:cBhvr>
                                        <p:cTn id="120" dur="500" fill="hold"/>
                                        <p:tgtEl>
                                          <p:spTgt spid="9244"/>
                                        </p:tgtEl>
                                        <p:attrNameLst>
                                          <p:attrName>ppt_h</p:attrName>
                                        </p:attrNameLst>
                                      </p:cBhvr>
                                      <p:tavLst>
                                        <p:tav tm="0">
                                          <p:val>
                                            <p:fltVal val="0"/>
                                          </p:val>
                                        </p:tav>
                                        <p:tav tm="100000">
                                          <p:val>
                                            <p:strVal val="#ppt_h"/>
                                          </p:val>
                                        </p:tav>
                                      </p:tavLst>
                                    </p:anim>
                                    <p:animEffect transition="in" filter="fade">
                                      <p:cBhvr>
                                        <p:cTn id="121" dur="500"/>
                                        <p:tgtEl>
                                          <p:spTgt spid="9244"/>
                                        </p:tgtEl>
                                      </p:cBhvr>
                                    </p:animEffect>
                                  </p:childTnLst>
                                </p:cTn>
                              </p:par>
                            </p:childTnLst>
                          </p:cTn>
                        </p:par>
                      </p:childTnLst>
                    </p:cTn>
                  </p:par>
                  <p:par>
                    <p:cTn id="122" fill="hold">
                      <p:stCondLst>
                        <p:cond delay="indefinite"/>
                      </p:stCondLst>
                      <p:childTnLst>
                        <p:par>
                          <p:cTn id="123" fill="hold">
                            <p:stCondLst>
                              <p:cond delay="0"/>
                            </p:stCondLst>
                            <p:childTnLst>
                              <p:par>
                                <p:cTn id="124" presetID="53" presetClass="entr" presetSubtype="0" fill="hold" grpId="0" nodeType="clickEffect">
                                  <p:stCondLst>
                                    <p:cond delay="0"/>
                                  </p:stCondLst>
                                  <p:childTnLst>
                                    <p:set>
                                      <p:cBhvr>
                                        <p:cTn id="125" dur="1" fill="hold">
                                          <p:stCondLst>
                                            <p:cond delay="0"/>
                                          </p:stCondLst>
                                        </p:cTn>
                                        <p:tgtEl>
                                          <p:spTgt spid="30"/>
                                        </p:tgtEl>
                                        <p:attrNameLst>
                                          <p:attrName>style.visibility</p:attrName>
                                        </p:attrNameLst>
                                      </p:cBhvr>
                                      <p:to>
                                        <p:strVal val="visible"/>
                                      </p:to>
                                    </p:set>
                                    <p:anim calcmode="lin" valueType="num">
                                      <p:cBhvr>
                                        <p:cTn id="126" dur="500" fill="hold"/>
                                        <p:tgtEl>
                                          <p:spTgt spid="30"/>
                                        </p:tgtEl>
                                        <p:attrNameLst>
                                          <p:attrName>ppt_w</p:attrName>
                                        </p:attrNameLst>
                                      </p:cBhvr>
                                      <p:tavLst>
                                        <p:tav tm="0">
                                          <p:val>
                                            <p:fltVal val="0"/>
                                          </p:val>
                                        </p:tav>
                                        <p:tav tm="100000">
                                          <p:val>
                                            <p:strVal val="#ppt_w"/>
                                          </p:val>
                                        </p:tav>
                                      </p:tavLst>
                                    </p:anim>
                                    <p:anim calcmode="lin" valueType="num">
                                      <p:cBhvr>
                                        <p:cTn id="127" dur="500" fill="hold"/>
                                        <p:tgtEl>
                                          <p:spTgt spid="30"/>
                                        </p:tgtEl>
                                        <p:attrNameLst>
                                          <p:attrName>ppt_h</p:attrName>
                                        </p:attrNameLst>
                                      </p:cBhvr>
                                      <p:tavLst>
                                        <p:tav tm="0">
                                          <p:val>
                                            <p:fltVal val="0"/>
                                          </p:val>
                                        </p:tav>
                                        <p:tav tm="100000">
                                          <p:val>
                                            <p:strVal val="#ppt_h"/>
                                          </p:val>
                                        </p:tav>
                                      </p:tavLst>
                                    </p:anim>
                                    <p:animEffect transition="in" filter="fade">
                                      <p:cBhvr>
                                        <p:cTn id="128" dur="500"/>
                                        <p:tgtEl>
                                          <p:spTgt spid="30"/>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childTnLst>
                                    <p:set>
                                      <p:cBhvr>
                                        <p:cTn id="132" dur="1" fill="hold">
                                          <p:stCondLst>
                                            <p:cond delay="0"/>
                                          </p:stCondLst>
                                        </p:cTn>
                                        <p:tgtEl>
                                          <p:spTgt spid="3"/>
                                        </p:tgtEl>
                                        <p:attrNameLst>
                                          <p:attrName>style.visibility</p:attrName>
                                        </p:attrNameLst>
                                      </p:cBhvr>
                                      <p:to>
                                        <p:strVal val="visible"/>
                                      </p:to>
                                    </p:set>
                                    <p:animEffect transition="in" filter="wipe(left)">
                                      <p:cBhvr>
                                        <p:cTn id="133" dur="500"/>
                                        <p:tgtEl>
                                          <p:spTgt spid="3"/>
                                        </p:tgtEl>
                                      </p:cBhvr>
                                    </p:animEffect>
                                  </p:childTnLst>
                                </p:cTn>
                              </p:par>
                            </p:childTnLst>
                          </p:cTn>
                        </p:par>
                        <p:par>
                          <p:cTn id="134" fill="hold">
                            <p:stCondLst>
                              <p:cond delay="500"/>
                            </p:stCondLst>
                            <p:childTnLst>
                              <p:par>
                                <p:cTn id="135" presetID="22" presetClass="entr" presetSubtype="8" fill="hold" nodeType="afterEffect">
                                  <p:stCondLst>
                                    <p:cond delay="0"/>
                                  </p:stCondLst>
                                  <p:childTnLst>
                                    <p:set>
                                      <p:cBhvr>
                                        <p:cTn id="136" dur="1" fill="hold">
                                          <p:stCondLst>
                                            <p:cond delay="0"/>
                                          </p:stCondLst>
                                        </p:cTn>
                                        <p:tgtEl>
                                          <p:spTgt spid="34"/>
                                        </p:tgtEl>
                                        <p:attrNameLst>
                                          <p:attrName>style.visibility</p:attrName>
                                        </p:attrNameLst>
                                      </p:cBhvr>
                                      <p:to>
                                        <p:strVal val="visible"/>
                                      </p:to>
                                    </p:set>
                                    <p:animEffect transition="in" filter="wipe(left)">
                                      <p:cBhvr>
                                        <p:cTn id="137" dur="500"/>
                                        <p:tgtEl>
                                          <p:spTgt spid="34"/>
                                        </p:tgtEl>
                                      </p:cBhvr>
                                    </p:animEffect>
                                  </p:childTnLst>
                                </p:cTn>
                              </p:par>
                            </p:childTnLst>
                          </p:cTn>
                        </p:par>
                        <p:par>
                          <p:cTn id="138" fill="hold">
                            <p:stCondLst>
                              <p:cond delay="1000"/>
                            </p:stCondLst>
                            <p:childTnLst>
                              <p:par>
                                <p:cTn id="139" presetID="22" presetClass="entr" presetSubtype="8" fill="hold" nodeType="afterEffect">
                                  <p:stCondLst>
                                    <p:cond delay="0"/>
                                  </p:stCondLst>
                                  <p:childTnLst>
                                    <p:set>
                                      <p:cBhvr>
                                        <p:cTn id="140" dur="1" fill="hold">
                                          <p:stCondLst>
                                            <p:cond delay="0"/>
                                          </p:stCondLst>
                                        </p:cTn>
                                        <p:tgtEl>
                                          <p:spTgt spid="36"/>
                                        </p:tgtEl>
                                        <p:attrNameLst>
                                          <p:attrName>style.visibility</p:attrName>
                                        </p:attrNameLst>
                                      </p:cBhvr>
                                      <p:to>
                                        <p:strVal val="visible"/>
                                      </p:to>
                                    </p:set>
                                    <p:animEffect transition="in" filter="wipe(left)">
                                      <p:cBhvr>
                                        <p:cTn id="14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animBg="1"/>
      <p:bldP spid="9223" grpId="0" animBg="1"/>
      <p:bldP spid="9224" grpId="0" animBg="1"/>
      <p:bldP spid="9225" grpId="0" animBg="1"/>
      <p:bldP spid="9226" grpId="0" animBg="1"/>
      <p:bldP spid="9227" grpId="0" animBg="1"/>
      <p:bldP spid="9228" grpId="0" animBg="1"/>
      <p:bldP spid="9229" grpId="0"/>
      <p:bldP spid="9230" grpId="0"/>
      <p:bldP spid="9231" grpId="0"/>
      <p:bldP spid="9232" grpId="0"/>
      <p:bldP spid="9233" grpId="0"/>
      <p:bldP spid="9234" grpId="0"/>
      <p:bldP spid="9235" grpId="0" animBg="1"/>
      <p:bldP spid="9236" grpId="0" animBg="1"/>
      <p:bldP spid="9237" grpId="0" animBg="1"/>
      <p:bldP spid="9238" grpId="0" animBg="1"/>
      <p:bldP spid="9239" grpId="0" animBg="1"/>
      <p:bldP spid="9240" grpId="0" animBg="1"/>
      <p:bldP spid="9241" grpId="0" animBg="1"/>
      <p:bldP spid="9242" grpId="0" animBg="1"/>
      <p:bldP spid="9243" grpId="0" animBg="1"/>
      <p:bldP spid="9244" grpId="0"/>
      <p:bldP spid="27" grpId="0" animBg="1"/>
      <p:bldP spid="28" grpId="0" animBg="1"/>
      <p:bldP spid="29" grpId="0"/>
      <p:bldP spid="30" grpId="0"/>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848600" cy="990600"/>
          </a:xfrm>
        </p:spPr>
        <p:txBody>
          <a:bodyPr/>
          <a:lstStyle/>
          <a:p>
            <a:r>
              <a:rPr lang="en-US" b="1" dirty="0" smtClean="0"/>
              <a:t>Laws Changed in our Democracy</a:t>
            </a:r>
            <a:endParaRPr lang="en-US" b="1" dirty="0"/>
          </a:p>
        </p:txBody>
      </p:sp>
      <p:sp>
        <p:nvSpPr>
          <p:cNvPr id="4" name="TextBox 3"/>
          <p:cNvSpPr txBox="1"/>
          <p:nvPr/>
        </p:nvSpPr>
        <p:spPr>
          <a:xfrm>
            <a:off x="533400" y="1691640"/>
            <a:ext cx="2971800" cy="369332"/>
          </a:xfrm>
          <a:prstGeom prst="rect">
            <a:avLst/>
          </a:prstGeom>
          <a:noFill/>
        </p:spPr>
        <p:txBody>
          <a:bodyPr wrap="square" rtlCol="0">
            <a:spAutoFit/>
          </a:bodyPr>
          <a:lstStyle/>
          <a:p>
            <a:r>
              <a:rPr lang="en-US" dirty="0" smtClean="0"/>
              <a:t>1807 No Women Voters</a:t>
            </a:r>
            <a:endParaRPr lang="en-US" dirty="0"/>
          </a:p>
        </p:txBody>
      </p:sp>
      <p:sp>
        <p:nvSpPr>
          <p:cNvPr id="5" name="TextBox 4"/>
          <p:cNvSpPr txBox="1"/>
          <p:nvPr/>
        </p:nvSpPr>
        <p:spPr>
          <a:xfrm>
            <a:off x="3886200" y="1705642"/>
            <a:ext cx="4724400" cy="369332"/>
          </a:xfrm>
          <a:prstGeom prst="rect">
            <a:avLst/>
          </a:prstGeom>
          <a:noFill/>
        </p:spPr>
        <p:txBody>
          <a:bodyPr wrap="square" rtlCol="0">
            <a:spAutoFit/>
          </a:bodyPr>
          <a:lstStyle/>
          <a:p>
            <a:r>
              <a:rPr lang="en-US" dirty="0" smtClean="0"/>
              <a:t>1920 19</a:t>
            </a:r>
            <a:r>
              <a:rPr lang="en-US" baseline="30000" dirty="0" smtClean="0"/>
              <a:t>th</a:t>
            </a:r>
            <a:r>
              <a:rPr lang="en-US" dirty="0" smtClean="0"/>
              <a:t> Amendment Permitted All to Vote</a:t>
            </a:r>
            <a:endParaRPr lang="en-US" dirty="0"/>
          </a:p>
        </p:txBody>
      </p:sp>
      <p:sp>
        <p:nvSpPr>
          <p:cNvPr id="6" name="TextBox 5"/>
          <p:cNvSpPr txBox="1"/>
          <p:nvPr/>
        </p:nvSpPr>
        <p:spPr>
          <a:xfrm>
            <a:off x="523875" y="2148840"/>
            <a:ext cx="3362325" cy="369332"/>
          </a:xfrm>
          <a:prstGeom prst="rect">
            <a:avLst/>
          </a:prstGeom>
          <a:noFill/>
        </p:spPr>
        <p:txBody>
          <a:bodyPr wrap="square" rtlCol="0">
            <a:spAutoFit/>
          </a:bodyPr>
          <a:lstStyle/>
          <a:p>
            <a:r>
              <a:rPr lang="en-US" dirty="0" smtClean="0"/>
              <a:t>1920 Alcohol Sales Prohibited</a:t>
            </a:r>
            <a:endParaRPr lang="en-US" dirty="0"/>
          </a:p>
        </p:txBody>
      </p:sp>
      <p:sp>
        <p:nvSpPr>
          <p:cNvPr id="7" name="TextBox 6"/>
          <p:cNvSpPr txBox="1"/>
          <p:nvPr/>
        </p:nvSpPr>
        <p:spPr>
          <a:xfrm>
            <a:off x="3886200" y="2148840"/>
            <a:ext cx="4724400" cy="369332"/>
          </a:xfrm>
          <a:prstGeom prst="rect">
            <a:avLst/>
          </a:prstGeom>
          <a:noFill/>
        </p:spPr>
        <p:txBody>
          <a:bodyPr wrap="square" rtlCol="0">
            <a:spAutoFit/>
          </a:bodyPr>
          <a:lstStyle/>
          <a:p>
            <a:r>
              <a:rPr lang="en-US" dirty="0" smtClean="0"/>
              <a:t>1933 Prohibition Amendment Repealed</a:t>
            </a:r>
            <a:endParaRPr lang="en-US" dirty="0"/>
          </a:p>
        </p:txBody>
      </p:sp>
      <p:sp>
        <p:nvSpPr>
          <p:cNvPr id="8" name="TextBox 7"/>
          <p:cNvSpPr txBox="1"/>
          <p:nvPr/>
        </p:nvSpPr>
        <p:spPr>
          <a:xfrm>
            <a:off x="533401" y="2620042"/>
            <a:ext cx="3362325" cy="369332"/>
          </a:xfrm>
          <a:prstGeom prst="rect">
            <a:avLst/>
          </a:prstGeom>
          <a:noFill/>
        </p:spPr>
        <p:txBody>
          <a:bodyPr wrap="square" rtlCol="0">
            <a:spAutoFit/>
          </a:bodyPr>
          <a:lstStyle/>
          <a:p>
            <a:r>
              <a:rPr lang="en-US" dirty="0" smtClean="0"/>
              <a:t>Before 1967 Abortion Illegal</a:t>
            </a:r>
            <a:endParaRPr lang="en-US" dirty="0"/>
          </a:p>
        </p:txBody>
      </p:sp>
      <p:sp>
        <p:nvSpPr>
          <p:cNvPr id="9" name="TextBox 8"/>
          <p:cNvSpPr txBox="1"/>
          <p:nvPr/>
        </p:nvSpPr>
        <p:spPr>
          <a:xfrm>
            <a:off x="3895725" y="2620042"/>
            <a:ext cx="4867275" cy="369332"/>
          </a:xfrm>
          <a:prstGeom prst="rect">
            <a:avLst/>
          </a:prstGeom>
          <a:noFill/>
        </p:spPr>
        <p:txBody>
          <a:bodyPr wrap="square" rtlCol="0">
            <a:spAutoFit/>
          </a:bodyPr>
          <a:lstStyle/>
          <a:p>
            <a:r>
              <a:rPr lang="en-US" dirty="0" smtClean="0"/>
              <a:t>1973 “Roe vs. Wade’ legalized it everywhere.</a:t>
            </a:r>
            <a:endParaRPr lang="en-US" dirty="0"/>
          </a:p>
        </p:txBody>
      </p:sp>
      <p:sp>
        <p:nvSpPr>
          <p:cNvPr id="10" name="TextBox 9"/>
          <p:cNvSpPr txBox="1"/>
          <p:nvPr/>
        </p:nvSpPr>
        <p:spPr>
          <a:xfrm>
            <a:off x="523874" y="3168682"/>
            <a:ext cx="3362325" cy="369332"/>
          </a:xfrm>
          <a:prstGeom prst="rect">
            <a:avLst/>
          </a:prstGeom>
          <a:noFill/>
        </p:spPr>
        <p:txBody>
          <a:bodyPr wrap="square" rtlCol="0">
            <a:spAutoFit/>
          </a:bodyPr>
          <a:lstStyle/>
          <a:p>
            <a:r>
              <a:rPr lang="en-US" dirty="0" smtClean="0"/>
              <a:t>1900 All Gambling Illegal</a:t>
            </a:r>
            <a:endParaRPr lang="en-US" dirty="0"/>
          </a:p>
        </p:txBody>
      </p:sp>
      <p:sp>
        <p:nvSpPr>
          <p:cNvPr id="11" name="TextBox 10"/>
          <p:cNvSpPr txBox="1"/>
          <p:nvPr/>
        </p:nvSpPr>
        <p:spPr>
          <a:xfrm>
            <a:off x="3895725" y="3168682"/>
            <a:ext cx="4724400" cy="369332"/>
          </a:xfrm>
          <a:prstGeom prst="rect">
            <a:avLst/>
          </a:prstGeom>
          <a:noFill/>
        </p:spPr>
        <p:txBody>
          <a:bodyPr wrap="square" rtlCol="0">
            <a:spAutoFit/>
          </a:bodyPr>
          <a:lstStyle/>
          <a:p>
            <a:r>
              <a:rPr lang="en-US" dirty="0" smtClean="0"/>
              <a:t>2013 Some form legal in all but two states</a:t>
            </a:r>
            <a:endParaRPr lang="en-US" dirty="0"/>
          </a:p>
        </p:txBody>
      </p:sp>
      <p:sp>
        <p:nvSpPr>
          <p:cNvPr id="12" name="TextBox 11"/>
          <p:cNvSpPr txBox="1"/>
          <p:nvPr/>
        </p:nvSpPr>
        <p:spPr>
          <a:xfrm>
            <a:off x="542926" y="4569214"/>
            <a:ext cx="3362325" cy="646331"/>
          </a:xfrm>
          <a:prstGeom prst="rect">
            <a:avLst/>
          </a:prstGeom>
          <a:noFill/>
        </p:spPr>
        <p:txBody>
          <a:bodyPr wrap="square" rtlCol="0">
            <a:spAutoFit/>
          </a:bodyPr>
          <a:lstStyle/>
          <a:p>
            <a:r>
              <a:rPr lang="en-US" dirty="0" smtClean="0"/>
              <a:t>Before 1962 Homosexual practices illegal in all states</a:t>
            </a:r>
            <a:endParaRPr lang="en-US" dirty="0"/>
          </a:p>
        </p:txBody>
      </p:sp>
      <p:sp>
        <p:nvSpPr>
          <p:cNvPr id="13" name="TextBox 12"/>
          <p:cNvSpPr txBox="1"/>
          <p:nvPr/>
        </p:nvSpPr>
        <p:spPr>
          <a:xfrm>
            <a:off x="552451" y="3703321"/>
            <a:ext cx="3362325" cy="646331"/>
          </a:xfrm>
          <a:prstGeom prst="rect">
            <a:avLst/>
          </a:prstGeom>
          <a:noFill/>
        </p:spPr>
        <p:txBody>
          <a:bodyPr wrap="square" rtlCol="0">
            <a:spAutoFit/>
          </a:bodyPr>
          <a:lstStyle/>
          <a:p>
            <a:r>
              <a:rPr lang="en-US" dirty="0" smtClean="0"/>
              <a:t>Before 1962 Fornication was illegal in 16 States.</a:t>
            </a:r>
            <a:endParaRPr lang="en-US" dirty="0"/>
          </a:p>
        </p:txBody>
      </p:sp>
      <p:sp>
        <p:nvSpPr>
          <p:cNvPr id="14" name="TextBox 13"/>
          <p:cNvSpPr txBox="1"/>
          <p:nvPr/>
        </p:nvSpPr>
        <p:spPr>
          <a:xfrm>
            <a:off x="3933825" y="3808762"/>
            <a:ext cx="4724400" cy="369332"/>
          </a:xfrm>
          <a:prstGeom prst="rect">
            <a:avLst/>
          </a:prstGeom>
          <a:noFill/>
        </p:spPr>
        <p:txBody>
          <a:bodyPr wrap="square" rtlCol="0">
            <a:spAutoFit/>
          </a:bodyPr>
          <a:lstStyle/>
          <a:p>
            <a:r>
              <a:rPr lang="en-US" dirty="0" smtClean="0"/>
              <a:t>Now All laws against it have been repealed  </a:t>
            </a:r>
            <a:endParaRPr lang="en-US" dirty="0"/>
          </a:p>
        </p:txBody>
      </p:sp>
      <p:sp>
        <p:nvSpPr>
          <p:cNvPr id="15" name="TextBox 14"/>
          <p:cNvSpPr txBox="1"/>
          <p:nvPr/>
        </p:nvSpPr>
        <p:spPr>
          <a:xfrm>
            <a:off x="3933825" y="4569214"/>
            <a:ext cx="4724400" cy="646331"/>
          </a:xfrm>
          <a:prstGeom prst="rect">
            <a:avLst/>
          </a:prstGeom>
          <a:noFill/>
        </p:spPr>
        <p:txBody>
          <a:bodyPr wrap="square" rtlCol="0">
            <a:spAutoFit/>
          </a:bodyPr>
          <a:lstStyle/>
          <a:p>
            <a:r>
              <a:rPr lang="en-US" dirty="0" smtClean="0"/>
              <a:t>2003 All laws forbidding it were struck down</a:t>
            </a:r>
          </a:p>
          <a:p>
            <a:r>
              <a:rPr lang="en-US" dirty="0" smtClean="0"/>
              <a:t>Now laws allowing “homosexual marriage”</a:t>
            </a:r>
            <a:endParaRPr lang="en-US" dirty="0"/>
          </a:p>
        </p:txBody>
      </p:sp>
      <p:sp>
        <p:nvSpPr>
          <p:cNvPr id="16" name="TextBox 15"/>
          <p:cNvSpPr txBox="1"/>
          <p:nvPr/>
        </p:nvSpPr>
        <p:spPr>
          <a:xfrm>
            <a:off x="542925" y="5396604"/>
            <a:ext cx="3362325" cy="646331"/>
          </a:xfrm>
          <a:prstGeom prst="rect">
            <a:avLst/>
          </a:prstGeom>
          <a:noFill/>
        </p:spPr>
        <p:txBody>
          <a:bodyPr wrap="square" rtlCol="0">
            <a:spAutoFit/>
          </a:bodyPr>
          <a:lstStyle/>
          <a:p>
            <a:r>
              <a:rPr lang="en-US" dirty="0" smtClean="0"/>
              <a:t>Early 1900’s every state required cause for divorce</a:t>
            </a:r>
            <a:endParaRPr lang="en-US" dirty="0"/>
          </a:p>
        </p:txBody>
      </p:sp>
      <p:sp>
        <p:nvSpPr>
          <p:cNvPr id="17" name="TextBox 16"/>
          <p:cNvSpPr txBox="1"/>
          <p:nvPr/>
        </p:nvSpPr>
        <p:spPr>
          <a:xfrm>
            <a:off x="3933825" y="5546122"/>
            <a:ext cx="4724400" cy="369332"/>
          </a:xfrm>
          <a:prstGeom prst="rect">
            <a:avLst/>
          </a:prstGeom>
          <a:noFill/>
        </p:spPr>
        <p:txBody>
          <a:bodyPr wrap="square" rtlCol="0">
            <a:spAutoFit/>
          </a:bodyPr>
          <a:lstStyle/>
          <a:p>
            <a:r>
              <a:rPr lang="en-US" dirty="0" smtClean="0"/>
              <a:t>Now all states have “No Fault Divorces.”</a:t>
            </a:r>
            <a:endParaRPr lang="en-US" dirty="0"/>
          </a:p>
        </p:txBody>
      </p:sp>
    </p:spTree>
    <p:extLst>
      <p:ext uri="{BB962C8B-B14F-4D97-AF65-F5344CB8AC3E}">
        <p14:creationId xmlns:p14="http://schemas.microsoft.com/office/powerpoint/2010/main" val="231169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wipe(left)">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left)">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left)">
                                      <p:cBhvr>
                                        <p:cTn id="6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02920"/>
            <a:ext cx="8382000" cy="990600"/>
          </a:xfrm>
        </p:spPr>
        <p:txBody>
          <a:bodyPr>
            <a:normAutofit fontScale="90000"/>
          </a:bodyPr>
          <a:lstStyle/>
          <a:p>
            <a:pPr algn="ctr"/>
            <a:r>
              <a:rPr lang="en-US" b="1" dirty="0" smtClean="0"/>
              <a:t>Have Changing Laws Made Life Better?</a:t>
            </a:r>
            <a:endParaRPr lang="en-US" b="1" dirty="0"/>
          </a:p>
        </p:txBody>
      </p:sp>
      <p:sp>
        <p:nvSpPr>
          <p:cNvPr id="4" name="Content Placeholder 3"/>
          <p:cNvSpPr>
            <a:spLocks noGrp="1"/>
          </p:cNvSpPr>
          <p:nvPr>
            <p:ph idx="1"/>
          </p:nvPr>
        </p:nvSpPr>
        <p:spPr>
          <a:xfrm>
            <a:off x="457200" y="1600200"/>
            <a:ext cx="8458200" cy="5029200"/>
          </a:xfrm>
        </p:spPr>
        <p:txBody>
          <a:bodyPr>
            <a:normAutofit fontScale="92500" lnSpcReduction="10000"/>
          </a:bodyPr>
          <a:lstStyle/>
          <a:p>
            <a:r>
              <a:rPr lang="en-US" sz="2800" dirty="0"/>
              <a:t>80,000 </a:t>
            </a:r>
            <a:r>
              <a:rPr lang="en-US" sz="2800" dirty="0" smtClean="0"/>
              <a:t>annual deaths now attributable </a:t>
            </a:r>
            <a:r>
              <a:rPr lang="en-US" sz="2800" dirty="0"/>
              <a:t>to </a:t>
            </a:r>
            <a:r>
              <a:rPr lang="en-US" sz="2800" dirty="0" smtClean="0"/>
              <a:t>alcohol </a:t>
            </a:r>
            <a:r>
              <a:rPr lang="en-US" sz="2800" dirty="0"/>
              <a:t>use </a:t>
            </a:r>
            <a:endParaRPr lang="en-US" sz="2800" dirty="0" smtClean="0"/>
          </a:p>
          <a:p>
            <a:r>
              <a:rPr lang="en-US" sz="2800" dirty="0"/>
              <a:t>31% of all traffic deaths last </a:t>
            </a:r>
            <a:r>
              <a:rPr lang="en-US" sz="2800" dirty="0" smtClean="0"/>
              <a:t>year involved alcohol</a:t>
            </a:r>
          </a:p>
          <a:p>
            <a:r>
              <a:rPr lang="en-US" sz="2800" dirty="0"/>
              <a:t>CDC: Alcohol Abuse Costs U.S. $224 Billion a Year</a:t>
            </a:r>
            <a:endParaRPr lang="en-US" sz="2800" dirty="0" smtClean="0"/>
          </a:p>
          <a:p>
            <a:r>
              <a:rPr lang="en-US" sz="2800" dirty="0"/>
              <a:t>Gambling </a:t>
            </a:r>
            <a:r>
              <a:rPr lang="en-US" sz="2800" dirty="0" smtClean="0"/>
              <a:t>is a $40 </a:t>
            </a:r>
            <a:r>
              <a:rPr lang="en-US" sz="2800" dirty="0"/>
              <a:t>billion dollar a year industry in </a:t>
            </a:r>
            <a:r>
              <a:rPr lang="en-US" sz="2800" dirty="0" smtClean="0"/>
              <a:t>US</a:t>
            </a:r>
          </a:p>
          <a:p>
            <a:r>
              <a:rPr lang="en-US" sz="2800" dirty="0" smtClean="0"/>
              <a:t>New Study </a:t>
            </a:r>
            <a:r>
              <a:rPr lang="en-US" sz="2800" dirty="0"/>
              <a:t>Pegs </a:t>
            </a:r>
            <a:r>
              <a:rPr lang="en-US" sz="2800" dirty="0" smtClean="0"/>
              <a:t>Cost of </a:t>
            </a:r>
            <a:r>
              <a:rPr lang="en-US" sz="2800" dirty="0"/>
              <a:t>Crime </a:t>
            </a:r>
            <a:r>
              <a:rPr lang="en-US" sz="2800" dirty="0" smtClean="0"/>
              <a:t>At </a:t>
            </a:r>
            <a:r>
              <a:rPr lang="en-US" sz="2800" dirty="0"/>
              <a:t>$1.7 Trillion </a:t>
            </a:r>
            <a:r>
              <a:rPr lang="en-US" sz="2800" dirty="0" smtClean="0"/>
              <a:t>Annually</a:t>
            </a:r>
          </a:p>
          <a:p>
            <a:r>
              <a:rPr lang="en-US" sz="2800" dirty="0"/>
              <a:t>Since 1973, roughly 50 million legal abortions in U.S.</a:t>
            </a:r>
          </a:p>
          <a:p>
            <a:r>
              <a:rPr lang="en-US" sz="2800" dirty="0" smtClean="0"/>
              <a:t>Since </a:t>
            </a:r>
            <a:r>
              <a:rPr lang="en-US" sz="2800" dirty="0"/>
              <a:t>1960 number of unmarried couples living together has risen from 500,000 to around 7,000,000.</a:t>
            </a:r>
          </a:p>
          <a:p>
            <a:r>
              <a:rPr lang="en-US" sz="2800" dirty="0" smtClean="0"/>
              <a:t>60% of women giving birth </a:t>
            </a:r>
            <a:r>
              <a:rPr lang="en-US" sz="2800" dirty="0"/>
              <a:t>in their early 20s are </a:t>
            </a:r>
            <a:r>
              <a:rPr lang="en-US" sz="2800" dirty="0" smtClean="0"/>
              <a:t>unmarried.</a:t>
            </a:r>
          </a:p>
          <a:p>
            <a:r>
              <a:rPr lang="en-US" sz="2800" dirty="0"/>
              <a:t>Since 1962 the divorce rate has doubled.</a:t>
            </a:r>
          </a:p>
          <a:p>
            <a:endParaRPr lang="en-US" dirty="0" smtClean="0"/>
          </a:p>
        </p:txBody>
      </p:sp>
    </p:spTree>
    <p:extLst>
      <p:ext uri="{BB962C8B-B14F-4D97-AF65-F5344CB8AC3E}">
        <p14:creationId xmlns:p14="http://schemas.microsoft.com/office/powerpoint/2010/main" val="222152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subTnLst>
                                    <p:animClr clrSpc="rgb" dir="cw">
                                      <p:cBhvr override="childStyle">
                                        <p:cTn dur="1" fill="hold" display="0" masterRel="nextClick" afterEffect="1"/>
                                        <p:tgtEl>
                                          <p:spTgt spid="4">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subTnLst>
                                    <p:animClr clrSpc="rgb" dir="cw">
                                      <p:cBhvr override="childStyle">
                                        <p:cTn dur="1" fill="hold" display="0" masterRel="nextClick" afterEffect="1"/>
                                        <p:tgtEl>
                                          <p:spTgt spid="4">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subTnLst>
                                    <p:animClr clrSpc="rgb" dir="cw">
                                      <p:cBhvr override="childStyle">
                                        <p:cTn dur="1" fill="hold" display="0" masterRel="nextClick" afterEffect="1"/>
                                        <p:tgtEl>
                                          <p:spTgt spid="4">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subTnLst>
                                    <p:animClr clrSpc="rgb" dir="cw">
                                      <p:cBhvr override="childStyle">
                                        <p:cTn dur="1" fill="hold" display="0" masterRel="nextClick" afterEffect="1"/>
                                        <p:tgtEl>
                                          <p:spTgt spid="4">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subTnLst>
                                    <p:animClr clrSpc="rgb" dir="cw">
                                      <p:cBhvr override="childStyle">
                                        <p:cTn dur="1" fill="hold" display="0" masterRel="nextClick" afterEffect="1"/>
                                        <p:tgtEl>
                                          <p:spTgt spid="4">
                                            <p:txEl>
                                              <p:pRg st="4" end="4"/>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subTnLst>
                                    <p:animClr clrSpc="rgb" dir="cw">
                                      <p:cBhvr override="childStyle">
                                        <p:cTn dur="1" fill="hold" display="0" masterRel="nextClick" afterEffect="1"/>
                                        <p:tgtEl>
                                          <p:spTgt spid="4">
                                            <p:txEl>
                                              <p:pRg st="5" end="5"/>
                                            </p:txEl>
                                          </p:spTgt>
                                        </p:tgtEl>
                                        <p:attrNameLst>
                                          <p:attrName>ppt_c</p:attrName>
                                        </p:attrNameLst>
                                      </p:cBhvr>
                                      <p:to>
                                        <a:schemeClr val="accent1"/>
                                      </p:to>
                                    </p:animClr>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subTnLst>
                                    <p:animClr clrSpc="rgb" dir="cw">
                                      <p:cBhvr override="childStyle">
                                        <p:cTn dur="1" fill="hold" display="0" masterRel="nextClick" afterEffect="1"/>
                                        <p:tgtEl>
                                          <p:spTgt spid="4">
                                            <p:txEl>
                                              <p:pRg st="6" end="6"/>
                                            </p:txEl>
                                          </p:spTgt>
                                        </p:tgtEl>
                                        <p:attrNameLst>
                                          <p:attrName>ppt_c</p:attrName>
                                        </p:attrNameLst>
                                      </p:cBhvr>
                                      <p:to>
                                        <a:schemeClr val="accent1"/>
                                      </p:to>
                                    </p:animClr>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subTnLst>
                                    <p:animClr clrSpc="rgb" dir="cw">
                                      <p:cBhvr override="childStyle">
                                        <p:cTn dur="1" fill="hold" display="0" masterRel="nextClick" afterEffect="1"/>
                                        <p:tgtEl>
                                          <p:spTgt spid="4">
                                            <p:txEl>
                                              <p:pRg st="7" end="7"/>
                                            </p:txEl>
                                          </p:spTgt>
                                        </p:tgtEl>
                                        <p:attrNameLst>
                                          <p:attrName>ppt_c</p:attrName>
                                        </p:attrNameLst>
                                      </p:cBhvr>
                                      <p:to>
                                        <a:schemeClr val="accent1"/>
                                      </p:to>
                                    </p:animClr>
                                  </p:sub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subTnLst>
                                    <p:animClr clrSpc="rgb" dir="cw">
                                      <p:cBhvr override="childStyle">
                                        <p:cTn dur="1" fill="hold" display="0" masterRel="nextClick" afterEffect="1"/>
                                        <p:tgtEl>
                                          <p:spTgt spid="4">
                                            <p:txEl>
                                              <p:pRg st="8" end="8"/>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Two Worlds</a:t>
            </a:r>
            <a:endParaRPr lang="en-US" b="1" dirty="0"/>
          </a:p>
        </p:txBody>
      </p:sp>
      <p:sp>
        <p:nvSpPr>
          <p:cNvPr id="7" name="Text Placeholder 6"/>
          <p:cNvSpPr>
            <a:spLocks noGrp="1"/>
          </p:cNvSpPr>
          <p:nvPr>
            <p:ph type="body" idx="1"/>
          </p:nvPr>
        </p:nvSpPr>
        <p:spPr>
          <a:xfrm>
            <a:off x="457200" y="1371600"/>
            <a:ext cx="3931920" cy="639762"/>
          </a:xfrm>
        </p:spPr>
        <p:txBody>
          <a:bodyPr/>
          <a:lstStyle/>
          <a:p>
            <a:r>
              <a:rPr lang="en-US" dirty="0" smtClean="0"/>
              <a:t>Government by Human Desires</a:t>
            </a:r>
            <a:endParaRPr lang="en-US" dirty="0"/>
          </a:p>
        </p:txBody>
      </p:sp>
      <p:sp>
        <p:nvSpPr>
          <p:cNvPr id="5" name="Content Placeholder 4"/>
          <p:cNvSpPr>
            <a:spLocks noGrp="1"/>
          </p:cNvSpPr>
          <p:nvPr>
            <p:ph sz="half" idx="2"/>
          </p:nvPr>
        </p:nvSpPr>
        <p:spPr>
          <a:xfrm>
            <a:off x="381000" y="1828800"/>
            <a:ext cx="4065270" cy="3951288"/>
          </a:xfrm>
        </p:spPr>
        <p:txBody>
          <a:bodyPr>
            <a:noAutofit/>
          </a:bodyPr>
          <a:lstStyle/>
          <a:p>
            <a:pPr marL="0" indent="0">
              <a:buNone/>
            </a:pPr>
            <a:r>
              <a:rPr lang="en-US" sz="2600" baseline="30000" dirty="0" smtClean="0"/>
              <a:t>“</a:t>
            </a:r>
            <a:r>
              <a:rPr lang="en-US" sz="2600" dirty="0" smtClean="0"/>
              <a:t>For </a:t>
            </a:r>
            <a:r>
              <a:rPr lang="en-US" sz="2600" dirty="0"/>
              <a:t>many walk, of whom I have told you often, and now tell you even </a:t>
            </a:r>
            <a:r>
              <a:rPr lang="en-US" sz="2600" dirty="0" smtClean="0"/>
              <a:t>weeping</a:t>
            </a:r>
            <a:r>
              <a:rPr lang="en-US" sz="2600" dirty="0"/>
              <a:t>, </a:t>
            </a:r>
            <a:r>
              <a:rPr lang="en-US" sz="2600" i="1" dirty="0"/>
              <a:t>that they are</a:t>
            </a:r>
            <a:r>
              <a:rPr lang="en-US" sz="2600" dirty="0"/>
              <a:t> the enemies of the cross of Christ: </a:t>
            </a:r>
            <a:r>
              <a:rPr lang="en-US" sz="2600" baseline="30000" dirty="0"/>
              <a:t>19 </a:t>
            </a:r>
            <a:r>
              <a:rPr lang="en-US" sz="2600" dirty="0"/>
              <a:t>whose end </a:t>
            </a:r>
            <a:r>
              <a:rPr lang="en-US" sz="2600" i="1" dirty="0"/>
              <a:t>is</a:t>
            </a:r>
            <a:r>
              <a:rPr lang="en-US" sz="2600" dirty="0"/>
              <a:t> destruction, whose god </a:t>
            </a:r>
            <a:r>
              <a:rPr lang="en-US" sz="2600" i="1" dirty="0"/>
              <a:t>is their</a:t>
            </a:r>
            <a:r>
              <a:rPr lang="en-US" sz="2600" dirty="0"/>
              <a:t> belly, and </a:t>
            </a:r>
            <a:r>
              <a:rPr lang="en-US" sz="2600" i="1" dirty="0"/>
              <a:t>whose</a:t>
            </a:r>
            <a:r>
              <a:rPr lang="en-US" sz="2600" dirty="0"/>
              <a:t> glory </a:t>
            </a:r>
            <a:r>
              <a:rPr lang="en-US" sz="2600" i="1" dirty="0"/>
              <a:t>is</a:t>
            </a:r>
            <a:r>
              <a:rPr lang="en-US" sz="2600" dirty="0"/>
              <a:t> in their shame—who set their mind on earthly things</a:t>
            </a:r>
            <a:r>
              <a:rPr lang="en-US" sz="2600" dirty="0" smtClean="0"/>
              <a:t>. </a:t>
            </a:r>
            <a:r>
              <a:rPr lang="en-US" sz="2600" dirty="0" smtClean="0">
                <a:latin typeface="Arial Narrow" pitchFamily="34" charset="0"/>
              </a:rPr>
              <a:t>(Phil. 3:18-20)</a:t>
            </a:r>
            <a:endParaRPr lang="en-US" sz="2600" dirty="0"/>
          </a:p>
        </p:txBody>
      </p:sp>
      <p:sp>
        <p:nvSpPr>
          <p:cNvPr id="8" name="Text Placeholder 7"/>
          <p:cNvSpPr>
            <a:spLocks noGrp="1"/>
          </p:cNvSpPr>
          <p:nvPr>
            <p:ph type="body" sz="quarter" idx="3"/>
          </p:nvPr>
        </p:nvSpPr>
        <p:spPr>
          <a:xfrm>
            <a:off x="4754880" y="1371600"/>
            <a:ext cx="3931920" cy="639762"/>
          </a:xfrm>
        </p:spPr>
        <p:txBody>
          <a:bodyPr/>
          <a:lstStyle/>
          <a:p>
            <a:r>
              <a:rPr lang="en-US" dirty="0" smtClean="0"/>
              <a:t>Government by a Divine King</a:t>
            </a:r>
            <a:endParaRPr lang="en-US" dirty="0"/>
          </a:p>
        </p:txBody>
      </p:sp>
      <p:sp>
        <p:nvSpPr>
          <p:cNvPr id="6" name="Content Placeholder 5"/>
          <p:cNvSpPr>
            <a:spLocks noGrp="1"/>
          </p:cNvSpPr>
          <p:nvPr>
            <p:ph sz="quarter" idx="4"/>
          </p:nvPr>
        </p:nvSpPr>
        <p:spPr>
          <a:xfrm>
            <a:off x="4754880" y="1828800"/>
            <a:ext cx="4084320" cy="3951288"/>
          </a:xfrm>
        </p:spPr>
        <p:txBody>
          <a:bodyPr>
            <a:noAutofit/>
          </a:bodyPr>
          <a:lstStyle/>
          <a:p>
            <a:pPr marL="0" indent="0">
              <a:buNone/>
            </a:pPr>
            <a:r>
              <a:rPr lang="en-US" sz="2600" dirty="0" smtClean="0"/>
              <a:t>For </a:t>
            </a:r>
            <a:r>
              <a:rPr lang="en-US" sz="2600" dirty="0"/>
              <a:t>our citizenship is in heaven, from which we also eagerly wait for the Savior, the Lord Jesus Christ, </a:t>
            </a:r>
            <a:r>
              <a:rPr lang="en-US" sz="2600" baseline="30000" dirty="0"/>
              <a:t>21 </a:t>
            </a:r>
            <a:r>
              <a:rPr lang="en-US" sz="2600" dirty="0"/>
              <a:t>who will transform our lowly body that it may be conformed to His glorious body, according to the working by which He is able even to subdue all things to Himself</a:t>
            </a:r>
            <a:r>
              <a:rPr lang="en-US" sz="2600" dirty="0" smtClean="0"/>
              <a:t>.</a:t>
            </a:r>
            <a:r>
              <a:rPr lang="en-US" sz="2600" dirty="0">
                <a:latin typeface="Arial Narrow" pitchFamily="34" charset="0"/>
              </a:rPr>
              <a:t> (Phil. </a:t>
            </a:r>
            <a:r>
              <a:rPr lang="en-US" sz="2600" dirty="0" smtClean="0">
                <a:latin typeface="Arial Narrow" pitchFamily="34" charset="0"/>
              </a:rPr>
              <a:t>3:21-22)</a:t>
            </a:r>
            <a:endParaRPr lang="en-US" sz="2600" dirty="0"/>
          </a:p>
        </p:txBody>
      </p:sp>
      <p:cxnSp>
        <p:nvCxnSpPr>
          <p:cNvPr id="3" name="Straight Connector 2"/>
          <p:cNvCxnSpPr/>
          <p:nvPr/>
        </p:nvCxnSpPr>
        <p:spPr>
          <a:xfrm>
            <a:off x="2390064" y="4648200"/>
            <a:ext cx="1676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76800" y="2286000"/>
            <a:ext cx="3276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16110" y="5047754"/>
            <a:ext cx="1312690" cy="217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28983" y="5045577"/>
            <a:ext cx="855435" cy="43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58709" y="6248400"/>
            <a:ext cx="193135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16110" y="5440680"/>
            <a:ext cx="314149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6110" y="5809397"/>
            <a:ext cx="306830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876800" y="2667000"/>
            <a:ext cx="990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70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500"/>
                                        <p:tgtEl>
                                          <p:spTgt spid="16"/>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left)">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wipe(left)">
                                      <p:cBhvr>
                                        <p:cTn id="30" dur="500"/>
                                        <p:tgtEl>
                                          <p:spTgt spid="26"/>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wipe(up)">
                                      <p:cBhvr>
                                        <p:cTn id="43" dur="500"/>
                                        <p:tgtEl>
                                          <p:spTgt spid="6">
                                            <p:txEl>
                                              <p:pRg st="0" end="0"/>
                                            </p:txEl>
                                          </p:spTgt>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left)">
                                      <p:cBhvr>
                                        <p:cTn id="47" dur="500"/>
                                        <p:tgtEl>
                                          <p:spTgt spid="10"/>
                                        </p:tgtEl>
                                      </p:cBhvr>
                                    </p:animEffect>
                                  </p:childTnLst>
                                </p:cTn>
                              </p:par>
                            </p:childTnLst>
                          </p:cTn>
                        </p:par>
                        <p:par>
                          <p:cTn id="48" fill="hold">
                            <p:stCondLst>
                              <p:cond delay="1000"/>
                            </p:stCondLst>
                            <p:childTnLst>
                              <p:par>
                                <p:cTn id="49" presetID="22" presetClass="entr" presetSubtype="8" fill="hold"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left)">
                                      <p:cBhvr>
                                        <p:cTn id="5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b="1" dirty="0" smtClean="0"/>
              <a:t>“Behold your king”</a:t>
            </a:r>
            <a:endParaRPr lang="en-US" b="1" dirty="0"/>
          </a:p>
        </p:txBody>
      </p:sp>
      <p:sp>
        <p:nvSpPr>
          <p:cNvPr id="8" name="Subtitle 7"/>
          <p:cNvSpPr>
            <a:spLocks noGrp="1"/>
          </p:cNvSpPr>
          <p:nvPr>
            <p:ph type="subTitle" idx="1"/>
          </p:nvPr>
        </p:nvSpPr>
        <p:spPr>
          <a:xfrm>
            <a:off x="1600200" y="3124200"/>
            <a:ext cx="6400800" cy="1752600"/>
          </a:xfrm>
        </p:spPr>
        <p:txBody>
          <a:bodyPr>
            <a:normAutofit/>
          </a:bodyPr>
          <a:lstStyle/>
          <a:p>
            <a:pPr algn="r"/>
            <a:r>
              <a:rPr lang="en-US" sz="3600" b="1" dirty="0" smtClean="0">
                <a:solidFill>
                  <a:schemeClr val="tx2"/>
                </a:solidFill>
                <a:effectLst>
                  <a:outerShdw blurRad="38100" dist="38100" dir="2700000" algn="tl">
                    <a:srgbClr val="000000">
                      <a:alpha val="43137"/>
                    </a:srgbClr>
                  </a:outerShdw>
                </a:effectLst>
              </a:rPr>
              <a:t>  </a:t>
            </a:r>
          </a:p>
          <a:p>
            <a:pPr algn="r"/>
            <a:r>
              <a:rPr lang="en-US" sz="3600" b="1" dirty="0" smtClean="0">
                <a:solidFill>
                  <a:schemeClr val="tx2"/>
                </a:solidFill>
                <a:effectLst>
                  <a:outerShdw blurRad="38100" dist="38100" dir="2700000" algn="tl">
                    <a:srgbClr val="000000">
                      <a:alpha val="43137"/>
                    </a:srgbClr>
                  </a:outerShdw>
                </a:effectLst>
              </a:rPr>
              <a:t>Unchanging</a:t>
            </a:r>
            <a:endParaRPr lang="en-US" sz="3600" b="1" dirty="0">
              <a:solidFill>
                <a:schemeClr val="tx2"/>
              </a:solidFill>
              <a:effectLst>
                <a:outerShdw blurRad="38100" dist="38100" dir="2700000" algn="tl">
                  <a:srgbClr val="000000">
                    <a:alpha val="43137"/>
                  </a:srgbClr>
                </a:outerShdw>
              </a:effectLst>
            </a:endParaRPr>
          </a:p>
        </p:txBody>
      </p:sp>
      <p:sp>
        <p:nvSpPr>
          <p:cNvPr id="3" name="TextBox 2"/>
          <p:cNvSpPr txBox="1"/>
          <p:nvPr/>
        </p:nvSpPr>
        <p:spPr>
          <a:xfrm>
            <a:off x="762000" y="1066800"/>
            <a:ext cx="6400800" cy="1077218"/>
          </a:xfrm>
          <a:prstGeom prst="rect">
            <a:avLst/>
          </a:prstGeom>
          <a:noFill/>
        </p:spPr>
        <p:txBody>
          <a:bodyPr wrap="square" rtlCol="0">
            <a:spAutoFit/>
          </a:bodyPr>
          <a:lstStyle/>
          <a:p>
            <a:r>
              <a:rPr lang="en-US" sz="3200" dirty="0" smtClean="0"/>
              <a:t>In contrast with changing laws and changing governments--</a:t>
            </a:r>
            <a:endParaRPr lang="en-US" sz="3200" dirty="0"/>
          </a:p>
        </p:txBody>
      </p:sp>
      <p:sp>
        <p:nvSpPr>
          <p:cNvPr id="6" name="TextBox 5"/>
          <p:cNvSpPr txBox="1"/>
          <p:nvPr/>
        </p:nvSpPr>
        <p:spPr>
          <a:xfrm>
            <a:off x="990600" y="4526340"/>
            <a:ext cx="7086600" cy="1569660"/>
          </a:xfrm>
          <a:prstGeom prst="rect">
            <a:avLst/>
          </a:prstGeom>
          <a:noFill/>
        </p:spPr>
        <p:txBody>
          <a:bodyPr wrap="square" rtlCol="0">
            <a:spAutoFit/>
          </a:bodyPr>
          <a:lstStyle/>
          <a:p>
            <a:r>
              <a:rPr lang="en-US" sz="3200" b="1" u="sng" dirty="0" smtClean="0"/>
              <a:t>He</a:t>
            </a:r>
            <a:r>
              <a:rPr lang="en-US" sz="3200" b="1" dirty="0" smtClean="0"/>
              <a:t> does not change!</a:t>
            </a:r>
          </a:p>
          <a:p>
            <a:r>
              <a:rPr lang="en-US" sz="3200" dirty="0" smtClean="0"/>
              <a:t>“</a:t>
            </a:r>
            <a:r>
              <a:rPr lang="en-US" sz="3200" i="1" dirty="0" smtClean="0"/>
              <a:t>Jesus </a:t>
            </a:r>
            <a:r>
              <a:rPr lang="en-US" sz="3200" i="1" dirty="0"/>
              <a:t>Christ is the same yesterday, today, and forever</a:t>
            </a:r>
            <a:r>
              <a:rPr lang="en-US" sz="3200" dirty="0" smtClean="0"/>
              <a:t>.” </a:t>
            </a:r>
            <a:r>
              <a:rPr lang="en-US" sz="2800" dirty="0" smtClean="0"/>
              <a:t>(Hebrews 13:8)</a:t>
            </a:r>
            <a:endParaRPr lang="en-US" sz="2800" dirty="0"/>
          </a:p>
        </p:txBody>
      </p:sp>
      <p:sp>
        <p:nvSpPr>
          <p:cNvPr id="10" name="TextBox 9"/>
          <p:cNvSpPr txBox="1"/>
          <p:nvPr/>
        </p:nvSpPr>
        <p:spPr>
          <a:xfrm>
            <a:off x="990600" y="4992469"/>
            <a:ext cx="7696200" cy="646331"/>
          </a:xfrm>
          <a:prstGeom prst="rect">
            <a:avLst/>
          </a:prstGeom>
          <a:noFill/>
        </p:spPr>
        <p:txBody>
          <a:bodyPr wrap="square" rtlCol="0">
            <a:spAutoFit/>
          </a:bodyPr>
          <a:lstStyle/>
          <a:p>
            <a:r>
              <a:rPr lang="en-US" sz="3600" b="1" dirty="0" smtClean="0"/>
              <a:t>His laws do not change!</a:t>
            </a:r>
            <a:endParaRPr lang="en-US" sz="3600" b="1" dirty="0"/>
          </a:p>
        </p:txBody>
      </p:sp>
    </p:spTree>
    <p:extLst>
      <p:ext uri="{BB962C8B-B14F-4D97-AF65-F5344CB8AC3E}">
        <p14:creationId xmlns:p14="http://schemas.microsoft.com/office/powerpoint/2010/main" val="177436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uiExpand="1" build="p"/>
      <p:bldP spid="6"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1371601"/>
            <a:ext cx="8305800" cy="1927225"/>
          </a:xfrm>
        </p:spPr>
        <p:txBody>
          <a:bodyPr/>
          <a:lstStyle/>
          <a:p>
            <a:pPr algn="ctr"/>
            <a:r>
              <a:rPr lang="en-US" b="1" dirty="0" smtClean="0"/>
              <a:t>The New Testament is his unchanging law </a:t>
            </a:r>
            <a:endParaRPr lang="en-US" b="1" dirty="0"/>
          </a:p>
        </p:txBody>
      </p:sp>
      <p:sp>
        <p:nvSpPr>
          <p:cNvPr id="7" name="Subtitle 6"/>
          <p:cNvSpPr>
            <a:spLocks noGrp="1"/>
          </p:cNvSpPr>
          <p:nvPr>
            <p:ph type="subTitle" idx="1"/>
          </p:nvPr>
        </p:nvSpPr>
        <p:spPr>
          <a:xfrm>
            <a:off x="685800" y="3657600"/>
            <a:ext cx="7620000" cy="1752600"/>
          </a:xfrm>
        </p:spPr>
        <p:txBody>
          <a:bodyPr>
            <a:noAutofit/>
          </a:bodyPr>
          <a:lstStyle/>
          <a:p>
            <a:r>
              <a:rPr lang="en-US" sz="2800" baseline="30000" dirty="0">
                <a:solidFill>
                  <a:schemeClr val="tx1"/>
                </a:solidFill>
              </a:rPr>
              <a:t>3 </a:t>
            </a:r>
            <a:r>
              <a:rPr lang="en-US" sz="2800" dirty="0">
                <a:solidFill>
                  <a:schemeClr val="tx1"/>
                </a:solidFill>
              </a:rPr>
              <a:t>Beloved, while I was very diligent to write to you concerning our common salvation, I found it necessary to write to you exhorting you to contend earnestly for the faith which was once for all delivered to the saints. </a:t>
            </a:r>
            <a:r>
              <a:rPr lang="en-US" sz="2800" dirty="0" smtClean="0">
                <a:solidFill>
                  <a:schemeClr val="tx1"/>
                </a:solidFill>
              </a:rPr>
              <a:t>(Jude 3)</a:t>
            </a:r>
            <a:endParaRPr lang="en-US" sz="2800" dirty="0">
              <a:solidFill>
                <a:schemeClr val="tx1"/>
              </a:solidFill>
            </a:endParaRPr>
          </a:p>
        </p:txBody>
      </p:sp>
      <p:cxnSp>
        <p:nvCxnSpPr>
          <p:cNvPr id="9" name="Straight Connector 8"/>
          <p:cNvCxnSpPr/>
          <p:nvPr/>
        </p:nvCxnSpPr>
        <p:spPr>
          <a:xfrm>
            <a:off x="838200" y="5410200"/>
            <a:ext cx="7239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62000" y="5867400"/>
            <a:ext cx="44196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3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143000"/>
            <a:ext cx="7848600" cy="1927225"/>
          </a:xfrm>
        </p:spPr>
        <p:txBody>
          <a:bodyPr/>
          <a:lstStyle/>
          <a:p>
            <a:pPr algn="ctr"/>
            <a:r>
              <a:rPr lang="en-US" sz="4400" b="1" dirty="0" smtClean="0"/>
              <a:t>How can laws made two thousand years ago  be relevant today?</a:t>
            </a:r>
            <a:endParaRPr lang="en-US" sz="4400" b="1" dirty="0"/>
          </a:p>
        </p:txBody>
      </p:sp>
      <p:sp>
        <p:nvSpPr>
          <p:cNvPr id="5" name="Subtitle 4"/>
          <p:cNvSpPr>
            <a:spLocks noGrp="1"/>
          </p:cNvSpPr>
          <p:nvPr>
            <p:ph type="subTitle" idx="1"/>
          </p:nvPr>
        </p:nvSpPr>
        <p:spPr>
          <a:xfrm>
            <a:off x="685800" y="3733800"/>
            <a:ext cx="7848600" cy="1752600"/>
          </a:xfrm>
        </p:spPr>
        <p:txBody>
          <a:bodyPr>
            <a:normAutofit/>
          </a:bodyPr>
          <a:lstStyle/>
          <a:p>
            <a:pPr algn="ctr"/>
            <a:r>
              <a:rPr lang="en-US" sz="4000" b="1" dirty="0" smtClean="0">
                <a:effectLst>
                  <a:outerShdw blurRad="38100" dist="38100" dir="2700000" algn="tl">
                    <a:srgbClr val="000000">
                      <a:alpha val="43137"/>
                    </a:srgbClr>
                  </a:outerShdw>
                </a:effectLst>
              </a:rPr>
              <a:t>Our King is All-wise!</a:t>
            </a:r>
          </a:p>
          <a:p>
            <a:pPr algn="ctr"/>
            <a:r>
              <a:rPr lang="en-US" sz="4000" b="1" dirty="0" smtClean="0">
                <a:effectLst>
                  <a:outerShdw blurRad="38100" dist="38100" dir="2700000" algn="tl">
                    <a:srgbClr val="000000">
                      <a:alpha val="43137"/>
                    </a:srgbClr>
                  </a:outerShdw>
                </a:effectLst>
              </a:rPr>
              <a:t>His laws are perfect for all time!</a:t>
            </a:r>
            <a:endParaRPr lang="en-US" sz="4000" b="1" dirty="0">
              <a:effectLst>
                <a:outerShdw blurRad="38100" dist="38100" dir="2700000" algn="tl">
                  <a:srgbClr val="000000">
                    <a:alpha val="43137"/>
                  </a:srgbClr>
                </a:outerShdw>
              </a:effectLst>
            </a:endParaRPr>
          </a:p>
        </p:txBody>
      </p:sp>
      <p:sp>
        <p:nvSpPr>
          <p:cNvPr id="6" name="TextBox 5"/>
          <p:cNvSpPr txBox="1"/>
          <p:nvPr/>
        </p:nvSpPr>
        <p:spPr>
          <a:xfrm>
            <a:off x="685800" y="3733800"/>
            <a:ext cx="8077200" cy="1569660"/>
          </a:xfrm>
          <a:prstGeom prst="rect">
            <a:avLst/>
          </a:prstGeom>
          <a:noFill/>
        </p:spPr>
        <p:txBody>
          <a:bodyPr wrap="square" rtlCol="0">
            <a:spAutoFit/>
          </a:bodyPr>
          <a:lstStyle/>
          <a:p>
            <a:pPr algn="ctr"/>
            <a:r>
              <a:rPr lang="en-US" sz="3200" b="1" dirty="0" smtClean="0">
                <a:solidFill>
                  <a:schemeClr val="tx2"/>
                </a:solidFill>
                <a:effectLst>
                  <a:outerShdw blurRad="38100" dist="38100" dir="2700000" algn="tl">
                    <a:srgbClr val="000000">
                      <a:alpha val="43137"/>
                    </a:srgbClr>
                  </a:outerShdw>
                </a:effectLst>
              </a:rPr>
              <a:t>Ahasuerus had to have a </a:t>
            </a:r>
            <a:r>
              <a:rPr lang="en-US" sz="3200" b="1" dirty="0">
                <a:solidFill>
                  <a:schemeClr val="tx2"/>
                </a:solidFill>
                <a:effectLst>
                  <a:outerShdw blurRad="38100" dist="38100" dir="2700000" algn="tl">
                    <a:srgbClr val="000000">
                      <a:alpha val="43137"/>
                    </a:srgbClr>
                  </a:outerShdw>
                </a:effectLst>
              </a:rPr>
              <a:t>second decree </a:t>
            </a:r>
            <a:r>
              <a:rPr lang="en-US" sz="3200" b="1" dirty="0" smtClean="0">
                <a:solidFill>
                  <a:schemeClr val="tx2"/>
                </a:solidFill>
                <a:effectLst>
                  <a:outerShdw blurRad="38100" dist="38100" dir="2700000" algn="tl">
                    <a:srgbClr val="000000">
                      <a:alpha val="43137"/>
                    </a:srgbClr>
                  </a:outerShdw>
                </a:effectLst>
              </a:rPr>
              <a:t>written and distributed to counter-act the first one which was a mistake</a:t>
            </a:r>
            <a:r>
              <a:rPr lang="en-US" sz="3200" dirty="0" smtClean="0"/>
              <a:t>.</a:t>
            </a:r>
            <a:endParaRPr lang="en-US" sz="3200" dirty="0"/>
          </a:p>
        </p:txBody>
      </p:sp>
      <p:sp>
        <p:nvSpPr>
          <p:cNvPr id="7" name="TextBox 6"/>
          <p:cNvSpPr txBox="1"/>
          <p:nvPr/>
        </p:nvSpPr>
        <p:spPr>
          <a:xfrm>
            <a:off x="1295400" y="5562600"/>
            <a:ext cx="7239000" cy="646331"/>
          </a:xfrm>
          <a:prstGeom prst="rect">
            <a:avLst/>
          </a:prstGeom>
          <a:noFill/>
        </p:spPr>
        <p:txBody>
          <a:bodyPr wrap="square" rtlCol="0">
            <a:spAutoFit/>
          </a:bodyPr>
          <a:lstStyle/>
          <a:p>
            <a:r>
              <a:rPr lang="en-US" sz="3600" b="1" dirty="0" smtClean="0">
                <a:solidFill>
                  <a:schemeClr val="tx2"/>
                </a:solidFill>
                <a:effectLst>
                  <a:outerShdw blurRad="38100" dist="38100" dir="2700000" algn="tl">
                    <a:srgbClr val="000000">
                      <a:alpha val="43137"/>
                    </a:srgbClr>
                  </a:outerShdw>
                </a:effectLst>
              </a:rPr>
              <a:t>Proof from the Natural World</a:t>
            </a:r>
            <a:endParaRPr lang="en-US" sz="36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861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500"/>
                                        <p:tgtEl>
                                          <p:spTgt spid="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533400"/>
            <a:ext cx="8610600" cy="990600"/>
          </a:xfrm>
        </p:spPr>
        <p:txBody>
          <a:bodyPr>
            <a:normAutofit/>
          </a:bodyPr>
          <a:lstStyle/>
          <a:p>
            <a:pPr algn="ctr"/>
            <a:r>
              <a:rPr lang="en-US" b="1" dirty="0" smtClean="0"/>
              <a:t>He Is Lawmaker in the Natural World</a:t>
            </a:r>
            <a:endParaRPr lang="en-US" b="1" dirty="0"/>
          </a:p>
        </p:txBody>
      </p:sp>
      <p:sp>
        <p:nvSpPr>
          <p:cNvPr id="6" name="Text Placeholder 5"/>
          <p:cNvSpPr>
            <a:spLocks noGrp="1"/>
          </p:cNvSpPr>
          <p:nvPr>
            <p:ph type="body" idx="1"/>
          </p:nvPr>
        </p:nvSpPr>
        <p:spPr>
          <a:xfrm>
            <a:off x="457200" y="1371600"/>
            <a:ext cx="3931920" cy="639762"/>
          </a:xfrm>
        </p:spPr>
        <p:txBody>
          <a:bodyPr>
            <a:normAutofit/>
          </a:bodyPr>
          <a:lstStyle/>
          <a:p>
            <a:r>
              <a:rPr lang="en-US" sz="3200" b="1" dirty="0" smtClean="0"/>
              <a:t>Wisdom Evident</a:t>
            </a:r>
            <a:endParaRPr lang="en-US" sz="3200" b="1" dirty="0"/>
          </a:p>
        </p:txBody>
      </p:sp>
      <p:sp>
        <p:nvSpPr>
          <p:cNvPr id="7" name="Content Placeholder 6"/>
          <p:cNvSpPr>
            <a:spLocks noGrp="1"/>
          </p:cNvSpPr>
          <p:nvPr>
            <p:ph sz="half" idx="2"/>
          </p:nvPr>
        </p:nvSpPr>
        <p:spPr>
          <a:xfrm>
            <a:off x="323850" y="1905000"/>
            <a:ext cx="4495800" cy="3951288"/>
          </a:xfrm>
        </p:spPr>
        <p:txBody>
          <a:bodyPr>
            <a:noAutofit/>
          </a:bodyPr>
          <a:lstStyle/>
          <a:p>
            <a:r>
              <a:rPr lang="en-US" sz="2800" dirty="0" smtClean="0"/>
              <a:t>“All things were made through Him, and without Him nothing was made that was made” </a:t>
            </a:r>
            <a:r>
              <a:rPr lang="en-US" sz="2800" dirty="0" smtClean="0">
                <a:latin typeface="Arial Narrow" pitchFamily="34" charset="0"/>
              </a:rPr>
              <a:t>(John 1:3).</a:t>
            </a:r>
          </a:p>
          <a:p>
            <a:r>
              <a:rPr lang="en-US" sz="2800" dirty="0" smtClean="0"/>
              <a:t>“Who being the brightness of His glory and the express image   of His person, and upholding all things by   the word of His power…” </a:t>
            </a:r>
            <a:r>
              <a:rPr lang="en-US" sz="2800" dirty="0" smtClean="0">
                <a:latin typeface="Arial Narrow" pitchFamily="34" charset="0"/>
              </a:rPr>
              <a:t>(Heb. 1:3)</a:t>
            </a:r>
          </a:p>
          <a:p>
            <a:endParaRPr lang="en-US" sz="2800" dirty="0"/>
          </a:p>
        </p:txBody>
      </p:sp>
      <p:sp>
        <p:nvSpPr>
          <p:cNvPr id="8" name="Text Placeholder 7"/>
          <p:cNvSpPr>
            <a:spLocks noGrp="1"/>
          </p:cNvSpPr>
          <p:nvPr>
            <p:ph type="body" sz="quarter" idx="3"/>
          </p:nvPr>
        </p:nvSpPr>
        <p:spPr>
          <a:xfrm>
            <a:off x="4754880" y="1371600"/>
            <a:ext cx="4084320" cy="639762"/>
          </a:xfrm>
        </p:spPr>
        <p:txBody>
          <a:bodyPr>
            <a:noAutofit/>
          </a:bodyPr>
          <a:lstStyle/>
          <a:p>
            <a:r>
              <a:rPr lang="en-US" sz="3200" b="1" dirty="0" smtClean="0"/>
              <a:t>Laws Unchanging </a:t>
            </a:r>
            <a:endParaRPr lang="en-US" sz="3200" b="1" dirty="0"/>
          </a:p>
        </p:txBody>
      </p:sp>
      <p:sp>
        <p:nvSpPr>
          <p:cNvPr id="9" name="Content Placeholder 8"/>
          <p:cNvSpPr>
            <a:spLocks noGrp="1"/>
          </p:cNvSpPr>
          <p:nvPr>
            <p:ph sz="quarter" idx="4"/>
          </p:nvPr>
        </p:nvSpPr>
        <p:spPr>
          <a:xfrm>
            <a:off x="4953000" y="1981200"/>
            <a:ext cx="3962400" cy="4724400"/>
          </a:xfrm>
        </p:spPr>
        <p:txBody>
          <a:bodyPr>
            <a:normAutofit/>
          </a:bodyPr>
          <a:lstStyle/>
          <a:p>
            <a:r>
              <a:rPr lang="en-US" sz="2800" dirty="0" smtClean="0"/>
              <a:t>Space exploration is  possible because laws do not change.</a:t>
            </a:r>
          </a:p>
          <a:p>
            <a:r>
              <a:rPr lang="en-US" sz="2800" dirty="0"/>
              <a:t>Man is helpless to change them.</a:t>
            </a:r>
          </a:p>
          <a:p>
            <a:r>
              <a:rPr lang="en-US" sz="2800" dirty="0" smtClean="0"/>
              <a:t>They do not need to be changed.</a:t>
            </a:r>
          </a:p>
          <a:p>
            <a:r>
              <a:rPr lang="en-US" sz="2800" dirty="0" smtClean="0"/>
              <a:t>No mercy for violation of natural laws no long ago they were made.</a:t>
            </a:r>
            <a:endParaRPr lang="en-US" sz="2800" dirty="0"/>
          </a:p>
        </p:txBody>
      </p:sp>
      <p:cxnSp>
        <p:nvCxnSpPr>
          <p:cNvPr id="10" name="Straight Connector 9"/>
          <p:cNvCxnSpPr/>
          <p:nvPr/>
        </p:nvCxnSpPr>
        <p:spPr>
          <a:xfrm>
            <a:off x="639536" y="2362200"/>
            <a:ext cx="337185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39536" y="5867400"/>
            <a:ext cx="347526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39536" y="6324600"/>
            <a:ext cx="337185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39536" y="2819400"/>
            <a:ext cx="193221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21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par>
                          <p:cTn id="11" fill="hold">
                            <p:stCondLst>
                              <p:cond delay="0"/>
                            </p:stCondLst>
                            <p:childTnLst>
                              <p:par>
                                <p:cTn id="12" presetID="22" presetClass="entr" presetSubtype="8"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childTnLst>
                          </p:cTn>
                        </p:par>
                        <p:par>
                          <p:cTn id="24" fill="hold">
                            <p:stCondLst>
                              <p:cond delay="500"/>
                            </p:stCondLst>
                            <p:childTnLst>
                              <p:par>
                                <p:cTn id="25" presetID="22" presetClass="entr" presetSubtype="8"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fade">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fade">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uiExpand="1" build="p"/>
      <p:bldP spid="8" grpId="0" build="p"/>
      <p:bldP spid="9"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550</TotalTime>
  <Words>1122</Words>
  <Application>Microsoft Office PowerPoint</Application>
  <PresentationFormat>On-screen Show (4:3)</PresentationFormat>
  <Paragraphs>110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Clarity</vt:lpstr>
      <vt:lpstr>“Citizens of heaven”</vt:lpstr>
      <vt:lpstr>PowerPoint Presentation</vt:lpstr>
      <vt:lpstr>Laws Changed in our Democracy</vt:lpstr>
      <vt:lpstr>Have Changing Laws Made Life Better?</vt:lpstr>
      <vt:lpstr>Two Worlds</vt:lpstr>
      <vt:lpstr>“Behold your king”</vt:lpstr>
      <vt:lpstr>The New Testament is his unchanging law </vt:lpstr>
      <vt:lpstr>How can laws made two thousand years ago  be relevant today?</vt:lpstr>
      <vt:lpstr>He Is Lawmaker in the Natural World</vt:lpstr>
      <vt:lpstr>He is King in the Spiritual World</vt:lpstr>
      <vt:lpstr>The New Testament Is Our King’s Law               For All time!</vt:lpstr>
      <vt:lpstr>We must choose!</vt:lpstr>
      <vt:lpstr>Those who respect these laws will be considered strange</vt:lpstr>
      <vt:lpstr>PowerPoint Presentation</vt:lpstr>
      <vt:lpstr>God sends a “strong delusion” to those who do not believe the truth but have pleasure in unrighteousness.”                    (2 Thessalonians 2:11-12)</vt:lpstr>
      <vt:lpstr>Two Ways to Study the Bible</vt:lpstr>
      <vt:lpstr>“Behold Your King”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“Behold Your King”</dc:title>
  <dc:creator>Embry</dc:creator>
  <cp:lastModifiedBy>Sewell</cp:lastModifiedBy>
  <cp:revision>66</cp:revision>
  <cp:lastPrinted>2013-06-08T19:43:07Z</cp:lastPrinted>
  <dcterms:created xsi:type="dcterms:W3CDTF">2013-05-30T22:51:47Z</dcterms:created>
  <dcterms:modified xsi:type="dcterms:W3CDTF">2014-12-11T21:38:19Z</dcterms:modified>
</cp:coreProperties>
</file>