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99" r:id="rId4"/>
    <p:sldId id="300" r:id="rId5"/>
    <p:sldId id="291" r:id="rId6"/>
    <p:sldId id="301" r:id="rId7"/>
    <p:sldId id="292" r:id="rId8"/>
    <p:sldId id="259" r:id="rId9"/>
    <p:sldId id="258" r:id="rId10"/>
    <p:sldId id="265" r:id="rId11"/>
    <p:sldId id="266" r:id="rId12"/>
    <p:sldId id="276" r:id="rId13"/>
    <p:sldId id="277" r:id="rId14"/>
    <p:sldId id="261" r:id="rId15"/>
    <p:sldId id="268" r:id="rId16"/>
    <p:sldId id="284" r:id="rId17"/>
    <p:sldId id="269" r:id="rId18"/>
    <p:sldId id="270" r:id="rId19"/>
    <p:sldId id="272" r:id="rId20"/>
    <p:sldId id="273" r:id="rId21"/>
    <p:sldId id="274" r:id="rId22"/>
    <p:sldId id="275" r:id="rId23"/>
    <p:sldId id="302" r:id="rId24"/>
    <p:sldId id="296" r:id="rId25"/>
    <p:sldId id="29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99302" autoAdjust="0"/>
  </p:normalViewPr>
  <p:slideViewPr>
    <p:cSldViewPr>
      <p:cViewPr varScale="1">
        <p:scale>
          <a:sx n="75" d="100"/>
          <a:sy n="75" d="100"/>
        </p:scale>
        <p:origin x="-123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DC182-E89D-4636-B919-7AD96555D809}" type="datetimeFigureOut">
              <a:rPr lang="en-US" smtClean="0"/>
              <a:t>12/11/2014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E973D7-544D-4DA3-9F1D-6434BCE08517}" type="slidenum">
              <a:rPr lang="en-US" smtClean="0"/>
              <a:t>‹#›</a:t>
            </a:fld>
            <a:endParaRPr lang="en-US"/>
          </a:p>
        </p:txBody>
      </p:sp>
    </p:spTree>
    <p:extLst>
      <p:ext uri="{BB962C8B-B14F-4D97-AF65-F5344CB8AC3E}">
        <p14:creationId xmlns:p14="http://schemas.microsoft.com/office/powerpoint/2010/main" val="1289384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3000" y="685800"/>
            <a:ext cx="4572000" cy="3429000"/>
          </a:xfrm>
          <a:ln cap="flat"/>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31F04B-0EDC-4940-AA97-3E5EF3681CA6}"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187020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1F04B-0EDC-4940-AA97-3E5EF3681CA6}"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4061922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1F04B-0EDC-4940-AA97-3E5EF3681CA6}"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3530972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5" name="Rounded Rectangle 4"/>
          <p:cNvSpPr/>
          <p:nvPr/>
        </p:nvSpPr>
        <p:spPr>
          <a:xfrm>
            <a:off x="65090" y="69851"/>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ectangle 5"/>
          <p:cNvSpPr/>
          <p:nvPr/>
        </p:nvSpPr>
        <p:spPr>
          <a:xfrm>
            <a:off x="63502" y="1449389"/>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Rectangle 6"/>
          <p:cNvSpPr/>
          <p:nvPr/>
        </p:nvSpPr>
        <p:spPr>
          <a:xfrm>
            <a:off x="63502" y="1397001"/>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10" name="Rectangle 9"/>
          <p:cNvSpPr/>
          <p:nvPr/>
        </p:nvSpPr>
        <p:spPr>
          <a:xfrm>
            <a:off x="63502" y="2976564"/>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1"/>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CE53ABC4-1853-4737-9E4B-13E3B87BC372}" type="slidenum">
              <a:rPr lang="en-US"/>
              <a:pPr>
                <a:defRPr/>
              </a:pPr>
              <a:t>‹#›</a:t>
            </a:fld>
            <a:endParaRPr lang="en-US"/>
          </a:p>
        </p:txBody>
      </p:sp>
    </p:spTree>
    <p:extLst>
      <p:ext uri="{BB962C8B-B14F-4D97-AF65-F5344CB8AC3E}">
        <p14:creationId xmlns:p14="http://schemas.microsoft.com/office/powerpoint/2010/main" val="330665926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E54576A5-5E93-4390-897E-D0DF6F1D73F9}" type="slidenum">
              <a:rPr lang="en-US"/>
              <a:pPr>
                <a:defRPr/>
              </a:pPr>
              <a:t>‹#›</a:t>
            </a:fld>
            <a:endParaRPr lang="en-US"/>
          </a:p>
        </p:txBody>
      </p:sp>
    </p:spTree>
    <p:extLst>
      <p:ext uri="{BB962C8B-B14F-4D97-AF65-F5344CB8AC3E}">
        <p14:creationId xmlns:p14="http://schemas.microsoft.com/office/powerpoint/2010/main" val="1928444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5" name="Rounded Rectangle 4"/>
          <p:cNvSpPr/>
          <p:nvPr/>
        </p:nvSpPr>
        <p:spPr>
          <a:xfrm>
            <a:off x="65313" y="69756"/>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ectangle 5"/>
          <p:cNvSpPr/>
          <p:nvPr/>
        </p:nvSpPr>
        <p:spPr>
          <a:xfrm flipV="1">
            <a:off x="69852" y="2376489"/>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Rectangle 6"/>
          <p:cNvSpPr/>
          <p:nvPr/>
        </p:nvSpPr>
        <p:spPr>
          <a:xfrm>
            <a:off x="69852" y="2341564"/>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a:off x="722313" y="952500"/>
            <a:ext cx="7772400" cy="1362076"/>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050" y="6208714"/>
            <a:ext cx="457200" cy="457200"/>
          </a:xfrm>
        </p:spPr>
        <p:txBody>
          <a:bodyPr/>
          <a:lstStyle>
            <a:lvl1pPr>
              <a:defRPr/>
            </a:lvl1pPr>
          </a:lstStyle>
          <a:p>
            <a:pPr>
              <a:defRPr/>
            </a:pPr>
            <a:fld id="{9DAFAEBF-D09C-4B79-917B-47DF7D97B042}" type="slidenum">
              <a:rPr lang="en-US"/>
              <a:pPr>
                <a:defRPr/>
              </a:pPr>
              <a:t>‹#›</a:t>
            </a:fld>
            <a:endParaRPr lang="en-US"/>
          </a:p>
        </p:txBody>
      </p:sp>
    </p:spTree>
    <p:extLst>
      <p:ext uri="{BB962C8B-B14F-4D97-AF65-F5344CB8AC3E}">
        <p14:creationId xmlns:p14="http://schemas.microsoft.com/office/powerpoint/2010/main" val="180923448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6F50F966-BB4C-4BC9-A384-E3BC0C366F40}" type="slidenum">
              <a:rPr lang="en-US"/>
              <a:pPr>
                <a:defRPr/>
              </a:pPr>
              <a:t>‹#›</a:t>
            </a:fld>
            <a:endParaRPr lang="en-US"/>
          </a:p>
        </p:txBody>
      </p:sp>
    </p:spTree>
    <p:extLst>
      <p:ext uri="{BB962C8B-B14F-4D97-AF65-F5344CB8AC3E}">
        <p14:creationId xmlns:p14="http://schemas.microsoft.com/office/powerpoint/2010/main" val="1633161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8D49558C-56CD-4C6E-96DA-A8CEFF1D1027}" type="slidenum">
              <a:rPr lang="en-US"/>
              <a:pPr>
                <a:defRPr/>
              </a:pPr>
              <a:t>‹#›</a:t>
            </a:fld>
            <a:endParaRPr lang="en-US"/>
          </a:p>
        </p:txBody>
      </p:sp>
    </p:spTree>
    <p:extLst>
      <p:ext uri="{BB962C8B-B14F-4D97-AF65-F5344CB8AC3E}">
        <p14:creationId xmlns:p14="http://schemas.microsoft.com/office/powerpoint/2010/main" val="2460819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D9BB1B54-4F6E-44FA-B453-9131767BEE2D}" type="slidenum">
              <a:rPr lang="en-US"/>
              <a:pPr>
                <a:defRPr/>
              </a:pPr>
              <a:t>‹#›</a:t>
            </a:fld>
            <a:endParaRPr lang="en-US"/>
          </a:p>
        </p:txBody>
      </p:sp>
    </p:spTree>
    <p:extLst>
      <p:ext uri="{BB962C8B-B14F-4D97-AF65-F5344CB8AC3E}">
        <p14:creationId xmlns:p14="http://schemas.microsoft.com/office/powerpoint/2010/main" val="3678162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BD7C0C22-AB45-44B1-8415-DE08F240B9E3}" type="slidenum">
              <a:rPr lang="en-US"/>
              <a:pPr>
                <a:defRPr/>
              </a:pPr>
              <a:t>‹#›</a:t>
            </a:fld>
            <a:endParaRPr lang="en-US"/>
          </a:p>
        </p:txBody>
      </p:sp>
    </p:spTree>
    <p:extLst>
      <p:ext uri="{BB962C8B-B14F-4D97-AF65-F5344CB8AC3E}">
        <p14:creationId xmlns:p14="http://schemas.microsoft.com/office/powerpoint/2010/main" val="20187641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6" name="Rounded Rectangle 5"/>
          <p:cNvSpPr/>
          <p:nvPr/>
        </p:nvSpPr>
        <p:spPr>
          <a:xfrm>
            <a:off x="63502"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9BB64F23-8396-40B1-A2E5-997E3407796C}" type="slidenum">
              <a:rPr lang="en-US"/>
              <a:pPr>
                <a:defRPr/>
              </a:pPr>
              <a:t>‹#›</a:t>
            </a:fld>
            <a:endParaRPr lang="en-US"/>
          </a:p>
        </p:txBody>
      </p:sp>
    </p:spTree>
    <p:extLst>
      <p:ext uri="{BB962C8B-B14F-4D97-AF65-F5344CB8AC3E}">
        <p14:creationId xmlns:p14="http://schemas.microsoft.com/office/powerpoint/2010/main" val="110944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1F04B-0EDC-4940-AA97-3E5EF3681CA6}"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3514124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5"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ectangle 5"/>
          <p:cNvSpPr/>
          <p:nvPr/>
        </p:nvSpPr>
        <p:spPr>
          <a:xfrm>
            <a:off x="68265" y="4649789"/>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Rectangle 6"/>
          <p:cNvSpPr/>
          <p:nvPr/>
        </p:nvSpPr>
        <p:spPr>
          <a:xfrm>
            <a:off x="68265" y="4773613"/>
            <a:ext cx="9007475" cy="4762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6"/>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10" y="66675"/>
            <a:ext cx="9001873" cy="4581526"/>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050" y="6208714"/>
            <a:ext cx="457200" cy="457200"/>
          </a:xfrm>
        </p:spPr>
        <p:txBody>
          <a:bodyPr/>
          <a:lstStyle>
            <a:lvl1pPr>
              <a:defRPr/>
            </a:lvl1pPr>
          </a:lstStyle>
          <a:p>
            <a:pPr>
              <a:defRPr/>
            </a:pPr>
            <a:fld id="{A77188B4-2373-43F4-BAC4-16D4907F1FF6}" type="slidenum">
              <a:rPr lang="en-US"/>
              <a:pPr>
                <a:defRPr/>
              </a:pPr>
              <a:t>‹#›</a:t>
            </a:fld>
            <a:endParaRPr lang="en-US"/>
          </a:p>
        </p:txBody>
      </p:sp>
    </p:spTree>
    <p:extLst>
      <p:ext uri="{BB962C8B-B14F-4D97-AF65-F5344CB8AC3E}">
        <p14:creationId xmlns:p14="http://schemas.microsoft.com/office/powerpoint/2010/main" val="2841545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6C35513F-EF47-4EE7-BA4B-D739F9DEC038}" type="slidenum">
              <a:rPr lang="en-US"/>
              <a:pPr>
                <a:defRPr/>
              </a:pPr>
              <a:t>‹#›</a:t>
            </a:fld>
            <a:endParaRPr lang="en-US"/>
          </a:p>
        </p:txBody>
      </p:sp>
    </p:spTree>
    <p:extLst>
      <p:ext uri="{BB962C8B-B14F-4D97-AF65-F5344CB8AC3E}">
        <p14:creationId xmlns:p14="http://schemas.microsoft.com/office/powerpoint/2010/main" val="3797495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1"/>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17302C9E-F86F-4945-A747-357408476852}" type="slidenum">
              <a:rPr lang="en-US"/>
              <a:pPr>
                <a:defRPr/>
              </a:pPr>
              <a:t>‹#›</a:t>
            </a:fld>
            <a:endParaRPr lang="en-US"/>
          </a:p>
        </p:txBody>
      </p:sp>
    </p:spTree>
    <p:extLst>
      <p:ext uri="{BB962C8B-B14F-4D97-AF65-F5344CB8AC3E}">
        <p14:creationId xmlns:p14="http://schemas.microsoft.com/office/powerpoint/2010/main" val="683748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31F04B-0EDC-4940-AA97-3E5EF3681CA6}"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190228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31F04B-0EDC-4940-AA97-3E5EF3681CA6}"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217612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31F04B-0EDC-4940-AA97-3E5EF3681CA6}" type="datetimeFigureOut">
              <a:rPr lang="en-US" smtClean="0"/>
              <a:t>12/11/2014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296727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31F04B-0EDC-4940-AA97-3E5EF3681CA6}" type="datetimeFigureOut">
              <a:rPr lang="en-US" smtClean="0"/>
              <a:t>12/11/2014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140826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1F04B-0EDC-4940-AA97-3E5EF3681CA6}" type="datetimeFigureOut">
              <a:rPr lang="en-US" smtClean="0"/>
              <a:t>12/11/2014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63704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31F04B-0EDC-4940-AA97-3E5EF3681CA6}"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416000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31F04B-0EDC-4940-AA97-3E5EF3681CA6}"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48C2-7386-4A2B-B2E7-15F56C4A4566}" type="slidenum">
              <a:rPr lang="en-US" smtClean="0"/>
              <a:t>‹#›</a:t>
            </a:fld>
            <a:endParaRPr lang="en-US"/>
          </a:p>
        </p:txBody>
      </p:sp>
    </p:spTree>
    <p:extLst>
      <p:ext uri="{BB962C8B-B14F-4D97-AF65-F5344CB8AC3E}">
        <p14:creationId xmlns:p14="http://schemas.microsoft.com/office/powerpoint/2010/main" val="2902862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1F04B-0EDC-4940-AA97-3E5EF3681CA6}" type="datetimeFigureOut">
              <a:rPr lang="en-US" smtClean="0"/>
              <a:t>12/11/2014</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948C2-7386-4A2B-B2E7-15F56C4A4566}" type="slidenum">
              <a:rPr lang="en-US" smtClean="0"/>
              <a:t>‹#›</a:t>
            </a:fld>
            <a:endParaRPr lang="en-US"/>
          </a:p>
        </p:txBody>
      </p:sp>
    </p:spTree>
    <p:extLst>
      <p:ext uri="{BB962C8B-B14F-4D97-AF65-F5344CB8AC3E}">
        <p14:creationId xmlns:p14="http://schemas.microsoft.com/office/powerpoint/2010/main" val="169806219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8" name="Rounded Rectangle 7"/>
          <p:cNvSpPr/>
          <p:nvPr/>
        </p:nvSpPr>
        <p:spPr>
          <a:xfrm>
            <a:off x="63502"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1"/>
            <a:ext cx="2476500" cy="476250"/>
          </a:xfrm>
          <a:prstGeom prst="rect">
            <a:avLst/>
          </a:prstGeom>
        </p:spPr>
        <p:txBody>
          <a:bodyPr anchor="ctr" anchorCtr="0"/>
          <a:lstStyle>
            <a:lvl1pPr algn="r" eaLnBrk="1" latinLnBrk="0" hangingPunct="1">
              <a:defRPr kumimoji="0" sz="1400">
                <a:solidFill>
                  <a:schemeClr val="tx2"/>
                </a:solidFill>
              </a:defRPr>
            </a:lvl1pPr>
          </a:lstStyle>
          <a:p>
            <a:pPr fontAlgn="base">
              <a:spcBef>
                <a:spcPct val="0"/>
              </a:spcBef>
              <a:spcAft>
                <a:spcPct val="0"/>
              </a:spcAft>
              <a:defRPr/>
            </a:pPr>
            <a:endParaRPr lang="en-US">
              <a:solidFill>
                <a:srgbClr val="696464"/>
              </a:solidFill>
              <a:latin typeface="Arial" charset="0"/>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base">
              <a:spcBef>
                <a:spcPct val="0"/>
              </a:spcBef>
              <a:spcAft>
                <a:spcPct val="0"/>
              </a:spcAft>
              <a:defRPr/>
            </a:pPr>
            <a:endParaRPr lang="en-US">
              <a:solidFill>
                <a:srgbClr val="696464"/>
              </a:solidFill>
              <a:latin typeface="Arial" charset="0"/>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base">
              <a:spcBef>
                <a:spcPct val="0"/>
              </a:spcBef>
              <a:spcAft>
                <a:spcPct val="0"/>
              </a:spcAft>
              <a:defRPr/>
            </a:pPr>
            <a:fld id="{0DC1EBA2-1D2F-491B-8D79-A80133C69BE9}"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2006448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1"/>
            <a:ext cx="8229600" cy="1143000"/>
          </a:xfrm>
        </p:spPr>
        <p:txBody>
          <a:bodyPr/>
          <a:lstStyle/>
          <a:p>
            <a:r>
              <a:rPr lang="en-US" dirty="0" smtClean="0"/>
              <a:t>Numbers 23:19-23</a:t>
            </a:r>
            <a:endParaRPr lang="en-US" dirty="0"/>
          </a:p>
        </p:txBody>
      </p:sp>
      <p:sp>
        <p:nvSpPr>
          <p:cNvPr id="5" name="TextBox 4"/>
          <p:cNvSpPr txBox="1"/>
          <p:nvPr/>
        </p:nvSpPr>
        <p:spPr>
          <a:xfrm>
            <a:off x="838200" y="1132838"/>
            <a:ext cx="8001000" cy="2492990"/>
          </a:xfrm>
          <a:prstGeom prst="rect">
            <a:avLst/>
          </a:prstGeom>
          <a:noFill/>
        </p:spPr>
        <p:txBody>
          <a:bodyPr wrap="square" rtlCol="0">
            <a:spAutoFit/>
          </a:bodyPr>
          <a:lstStyle/>
          <a:p>
            <a:r>
              <a:rPr lang="en-US" sz="2600" baseline="30000" dirty="0" smtClean="0">
                <a:effectLst>
                  <a:outerShdw blurRad="38100" dist="38100" dir="2700000" algn="tl">
                    <a:srgbClr val="000000">
                      <a:alpha val="43137"/>
                    </a:srgbClr>
                  </a:outerShdw>
                </a:effectLst>
              </a:rPr>
              <a:t>19 </a:t>
            </a:r>
            <a:r>
              <a:rPr lang="en-US" sz="2600" dirty="0" smtClean="0">
                <a:effectLst>
                  <a:outerShdw blurRad="38100" dist="38100" dir="2700000" algn="tl">
                    <a:srgbClr val="000000">
                      <a:alpha val="43137"/>
                    </a:srgbClr>
                  </a:outerShdw>
                </a:effectLst>
              </a:rPr>
              <a:t>“God </a:t>
            </a:r>
            <a:r>
              <a:rPr lang="en-US" sz="2600" i="1" dirty="0" smtClean="0">
                <a:effectLst>
                  <a:outerShdw blurRad="38100" dist="38100" dir="2700000" algn="tl">
                    <a:srgbClr val="000000">
                      <a:alpha val="43137"/>
                    </a:srgbClr>
                  </a:outerShdw>
                </a:effectLst>
              </a:rPr>
              <a:t>is</a:t>
            </a:r>
            <a:r>
              <a:rPr lang="en-US" sz="2600" dirty="0" smtClean="0">
                <a:effectLst>
                  <a:outerShdw blurRad="38100" dist="38100" dir="2700000" algn="tl">
                    <a:srgbClr val="000000">
                      <a:alpha val="43137"/>
                    </a:srgbClr>
                  </a:outerShdw>
                </a:effectLst>
              </a:rPr>
              <a:t> not a man, that He should lie,</a:t>
            </a:r>
            <a:br>
              <a:rPr lang="en-US" sz="2600" dirty="0" smtClean="0">
                <a:effectLst>
                  <a:outerShdw blurRad="38100" dist="38100" dir="2700000" algn="tl">
                    <a:srgbClr val="000000">
                      <a:alpha val="43137"/>
                    </a:srgbClr>
                  </a:outerShdw>
                </a:effectLst>
              </a:rPr>
            </a:br>
            <a:r>
              <a:rPr lang="en-US" sz="2600" dirty="0" smtClean="0">
                <a:effectLst>
                  <a:outerShdw blurRad="38100" dist="38100" dir="2700000" algn="tl">
                    <a:srgbClr val="000000">
                      <a:alpha val="43137"/>
                    </a:srgbClr>
                  </a:outerShdw>
                </a:effectLst>
              </a:rPr>
              <a:t>Nor a son of man, that He should repent.</a:t>
            </a:r>
            <a:br>
              <a:rPr lang="en-US" sz="2600" dirty="0" smtClean="0">
                <a:effectLst>
                  <a:outerShdw blurRad="38100" dist="38100" dir="2700000" algn="tl">
                    <a:srgbClr val="000000">
                      <a:alpha val="43137"/>
                    </a:srgbClr>
                  </a:outerShdw>
                </a:effectLst>
              </a:rPr>
            </a:br>
            <a:r>
              <a:rPr lang="en-US" sz="2600" dirty="0" smtClean="0">
                <a:effectLst>
                  <a:outerShdw blurRad="38100" dist="38100" dir="2700000" algn="tl">
                    <a:srgbClr val="000000">
                      <a:alpha val="43137"/>
                    </a:srgbClr>
                  </a:outerShdw>
                </a:effectLst>
              </a:rPr>
              <a:t>Has He said, and will He not do?</a:t>
            </a:r>
            <a:br>
              <a:rPr lang="en-US" sz="2600" dirty="0" smtClean="0">
                <a:effectLst>
                  <a:outerShdw blurRad="38100" dist="38100" dir="2700000" algn="tl">
                    <a:srgbClr val="000000">
                      <a:alpha val="43137"/>
                    </a:srgbClr>
                  </a:outerShdw>
                </a:effectLst>
              </a:rPr>
            </a:br>
            <a:r>
              <a:rPr lang="en-US" sz="2600" dirty="0" smtClean="0">
                <a:effectLst>
                  <a:outerShdw blurRad="38100" dist="38100" dir="2700000" algn="tl">
                    <a:srgbClr val="000000">
                      <a:alpha val="43137"/>
                    </a:srgbClr>
                  </a:outerShdw>
                </a:effectLst>
              </a:rPr>
              <a:t>Or has He spoken, and will He not make it good?</a:t>
            </a:r>
            <a:br>
              <a:rPr lang="en-US" sz="2600" dirty="0" smtClean="0">
                <a:effectLst>
                  <a:outerShdw blurRad="38100" dist="38100" dir="2700000" algn="tl">
                    <a:srgbClr val="000000">
                      <a:alpha val="43137"/>
                    </a:srgbClr>
                  </a:outerShdw>
                </a:effectLst>
              </a:rPr>
            </a:br>
            <a:r>
              <a:rPr lang="en-US" sz="2600" baseline="30000" dirty="0" smtClean="0">
                <a:effectLst>
                  <a:outerShdw blurRad="38100" dist="38100" dir="2700000" algn="tl">
                    <a:srgbClr val="000000">
                      <a:alpha val="43137"/>
                    </a:srgbClr>
                  </a:outerShdw>
                </a:effectLst>
              </a:rPr>
              <a:t>20 </a:t>
            </a:r>
            <a:r>
              <a:rPr lang="en-US" sz="2600" dirty="0" smtClean="0">
                <a:effectLst>
                  <a:outerShdw blurRad="38100" dist="38100" dir="2700000" algn="tl">
                    <a:srgbClr val="000000">
                      <a:alpha val="43137"/>
                    </a:srgbClr>
                  </a:outerShdw>
                </a:effectLst>
              </a:rPr>
              <a:t>Behold, I have received </a:t>
            </a:r>
            <a:r>
              <a:rPr lang="en-US" sz="2600" i="1" dirty="0" smtClean="0">
                <a:effectLst>
                  <a:outerShdw blurRad="38100" dist="38100" dir="2700000" algn="tl">
                    <a:srgbClr val="000000">
                      <a:alpha val="43137"/>
                    </a:srgbClr>
                  </a:outerShdw>
                </a:effectLst>
              </a:rPr>
              <a:t>a command</a:t>
            </a:r>
            <a:r>
              <a:rPr lang="en-US" sz="2600" dirty="0" smtClean="0">
                <a:effectLst>
                  <a:outerShdw blurRad="38100" dist="38100" dir="2700000" algn="tl">
                    <a:srgbClr val="000000">
                      <a:alpha val="43137"/>
                    </a:srgbClr>
                  </a:outerShdw>
                </a:effectLst>
              </a:rPr>
              <a:t> to bless;</a:t>
            </a:r>
            <a:br>
              <a:rPr lang="en-US" sz="2600" dirty="0" smtClean="0">
                <a:effectLst>
                  <a:outerShdw blurRad="38100" dist="38100" dir="2700000" algn="tl">
                    <a:srgbClr val="000000">
                      <a:alpha val="43137"/>
                    </a:srgbClr>
                  </a:outerShdw>
                </a:effectLst>
              </a:rPr>
            </a:br>
            <a:r>
              <a:rPr lang="en-US" sz="2600" dirty="0" smtClean="0">
                <a:effectLst>
                  <a:outerShdw blurRad="38100" dist="38100" dir="2700000" algn="tl">
                    <a:srgbClr val="000000">
                      <a:alpha val="43137"/>
                    </a:srgbClr>
                  </a:outerShdw>
                </a:effectLst>
              </a:rPr>
              <a:t>He has blessed, and I cannot reverse it.</a:t>
            </a:r>
          </a:p>
        </p:txBody>
      </p:sp>
      <p:cxnSp>
        <p:nvCxnSpPr>
          <p:cNvPr id="7" name="Straight Connector 6"/>
          <p:cNvCxnSpPr/>
          <p:nvPr/>
        </p:nvCxnSpPr>
        <p:spPr>
          <a:xfrm>
            <a:off x="1905000" y="55626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76869" y="3736300"/>
            <a:ext cx="7505131" cy="2893100"/>
          </a:xfrm>
          <a:prstGeom prst="rect">
            <a:avLst/>
          </a:prstGeom>
          <a:noFill/>
        </p:spPr>
        <p:txBody>
          <a:bodyPr wrap="square" rtlCol="0">
            <a:spAutoFit/>
          </a:bodyPr>
          <a:lstStyle/>
          <a:p>
            <a:r>
              <a:rPr lang="en-US" sz="2600" baseline="30000" dirty="0">
                <a:effectLst>
                  <a:outerShdw blurRad="38100" dist="38100" dir="2700000" algn="tl">
                    <a:srgbClr val="000000">
                      <a:alpha val="43137"/>
                    </a:srgbClr>
                  </a:outerShdw>
                </a:effectLst>
              </a:rPr>
              <a:t>21 </a:t>
            </a:r>
            <a:r>
              <a:rPr lang="en-US" sz="2600" dirty="0">
                <a:effectLst>
                  <a:outerShdw blurRad="38100" dist="38100" dir="2700000" algn="tl">
                    <a:srgbClr val="000000">
                      <a:alpha val="43137"/>
                    </a:srgbClr>
                  </a:outerShdw>
                </a:effectLst>
              </a:rPr>
              <a:t>“He has not observed iniquity in Jacob,</a:t>
            </a:r>
            <a:br>
              <a:rPr lang="en-US" sz="2600" dirty="0">
                <a:effectLst>
                  <a:outerShdw blurRad="38100" dist="38100" dir="2700000" algn="tl">
                    <a:srgbClr val="000000">
                      <a:alpha val="43137"/>
                    </a:srgbClr>
                  </a:outerShdw>
                </a:effectLst>
              </a:rPr>
            </a:br>
            <a:r>
              <a:rPr lang="en-US" sz="2600" dirty="0">
                <a:effectLst>
                  <a:outerShdw blurRad="38100" dist="38100" dir="2700000" algn="tl">
                    <a:srgbClr val="000000">
                      <a:alpha val="43137"/>
                    </a:srgbClr>
                  </a:outerShdw>
                </a:effectLst>
              </a:rPr>
              <a:t>Nor has He seen wickedness in Israel.</a:t>
            </a:r>
            <a:br>
              <a:rPr lang="en-US" sz="2600" dirty="0">
                <a:effectLst>
                  <a:outerShdw blurRad="38100" dist="38100" dir="2700000" algn="tl">
                    <a:srgbClr val="000000">
                      <a:alpha val="43137"/>
                    </a:srgbClr>
                  </a:outerShdw>
                </a:effectLst>
              </a:rPr>
            </a:br>
            <a:r>
              <a:rPr lang="en-US" sz="2600" dirty="0">
                <a:effectLst>
                  <a:outerShdw blurRad="38100" dist="38100" dir="2700000" algn="tl">
                    <a:srgbClr val="000000">
                      <a:alpha val="43137"/>
                    </a:srgbClr>
                  </a:outerShdw>
                </a:effectLst>
              </a:rPr>
              <a:t>The </a:t>
            </a:r>
            <a:r>
              <a:rPr lang="en-US" sz="2600" cap="small" dirty="0">
                <a:effectLst>
                  <a:outerShdw blurRad="38100" dist="38100" dir="2700000" algn="tl">
                    <a:srgbClr val="000000">
                      <a:alpha val="43137"/>
                    </a:srgbClr>
                  </a:outerShdw>
                </a:effectLst>
              </a:rPr>
              <a:t>Lord</a:t>
            </a:r>
            <a:r>
              <a:rPr lang="en-US" sz="2600" dirty="0">
                <a:effectLst>
                  <a:outerShdw blurRad="38100" dist="38100" dir="2700000" algn="tl">
                    <a:srgbClr val="000000">
                      <a:alpha val="43137"/>
                    </a:srgbClr>
                  </a:outerShdw>
                </a:effectLst>
              </a:rPr>
              <a:t> his God </a:t>
            </a:r>
            <a:r>
              <a:rPr lang="en-US" sz="2600" i="1" dirty="0">
                <a:effectLst>
                  <a:outerShdw blurRad="38100" dist="38100" dir="2700000" algn="tl">
                    <a:srgbClr val="000000">
                      <a:alpha val="43137"/>
                    </a:srgbClr>
                  </a:outerShdw>
                </a:effectLst>
              </a:rPr>
              <a:t>is</a:t>
            </a:r>
            <a:r>
              <a:rPr lang="en-US" sz="2600" dirty="0">
                <a:effectLst>
                  <a:outerShdw blurRad="38100" dist="38100" dir="2700000" algn="tl">
                    <a:srgbClr val="000000">
                      <a:alpha val="43137"/>
                    </a:srgbClr>
                  </a:outerShdw>
                </a:effectLst>
              </a:rPr>
              <a:t> with him,</a:t>
            </a:r>
            <a:br>
              <a:rPr lang="en-US" sz="2600" dirty="0">
                <a:effectLst>
                  <a:outerShdw blurRad="38100" dist="38100" dir="2700000" algn="tl">
                    <a:srgbClr val="000000">
                      <a:alpha val="43137"/>
                    </a:srgbClr>
                  </a:outerShdw>
                </a:effectLst>
              </a:rPr>
            </a:br>
            <a:r>
              <a:rPr lang="en-US" sz="2600" dirty="0">
                <a:effectLst>
                  <a:outerShdw blurRad="38100" dist="38100" dir="2700000" algn="tl">
                    <a:srgbClr val="000000">
                      <a:alpha val="43137"/>
                    </a:srgbClr>
                  </a:outerShdw>
                </a:effectLst>
              </a:rPr>
              <a:t>And the shout of a King </a:t>
            </a:r>
            <a:r>
              <a:rPr lang="en-US" sz="2600" i="1" dirty="0">
                <a:effectLst>
                  <a:outerShdw blurRad="38100" dist="38100" dir="2700000" algn="tl">
                    <a:srgbClr val="000000">
                      <a:alpha val="43137"/>
                    </a:srgbClr>
                  </a:outerShdw>
                </a:effectLst>
              </a:rPr>
              <a:t>is</a:t>
            </a:r>
            <a:r>
              <a:rPr lang="en-US" sz="2600" dirty="0">
                <a:effectLst>
                  <a:outerShdw blurRad="38100" dist="38100" dir="2700000" algn="tl">
                    <a:srgbClr val="000000">
                      <a:alpha val="43137"/>
                    </a:srgbClr>
                  </a:outerShdw>
                </a:effectLst>
              </a:rPr>
              <a:t> among them.</a:t>
            </a:r>
            <a:br>
              <a:rPr lang="en-US" sz="2600" dirty="0">
                <a:effectLst>
                  <a:outerShdw blurRad="38100" dist="38100" dir="2700000" algn="tl">
                    <a:srgbClr val="000000">
                      <a:alpha val="43137"/>
                    </a:srgbClr>
                  </a:outerShdw>
                </a:effectLst>
              </a:rPr>
            </a:br>
            <a:r>
              <a:rPr lang="en-US" sz="2600" baseline="30000" dirty="0">
                <a:effectLst>
                  <a:outerShdw blurRad="38100" dist="38100" dir="2700000" algn="tl">
                    <a:srgbClr val="000000">
                      <a:alpha val="43137"/>
                    </a:srgbClr>
                  </a:outerShdw>
                </a:effectLst>
              </a:rPr>
              <a:t>22 </a:t>
            </a:r>
            <a:r>
              <a:rPr lang="en-US" sz="2600" dirty="0">
                <a:effectLst>
                  <a:outerShdw blurRad="38100" dist="38100" dir="2700000" algn="tl">
                    <a:srgbClr val="000000">
                      <a:alpha val="43137"/>
                    </a:srgbClr>
                  </a:outerShdw>
                </a:effectLst>
              </a:rPr>
              <a:t>God brings them out of Egypt;</a:t>
            </a:r>
            <a:r>
              <a:rPr lang="en-US" sz="2600" dirty="0"/>
              <a:t/>
            </a:r>
            <a:br>
              <a:rPr lang="en-US" sz="2600" dirty="0"/>
            </a:br>
            <a:r>
              <a:rPr lang="en-US" sz="2600" dirty="0">
                <a:effectLst>
                  <a:outerShdw blurRad="38100" dist="38100" dir="2700000" algn="tl">
                    <a:srgbClr val="000000">
                      <a:alpha val="43137"/>
                    </a:srgbClr>
                  </a:outerShdw>
                </a:effectLst>
              </a:rPr>
              <a:t>He has strength like a wild ox.</a:t>
            </a:r>
          </a:p>
          <a:p>
            <a:endParaRPr lang="en-US" sz="2600" dirty="0"/>
          </a:p>
        </p:txBody>
      </p:sp>
      <p:cxnSp>
        <p:nvCxnSpPr>
          <p:cNvPr id="6" name="Straight Connector 5"/>
          <p:cNvCxnSpPr/>
          <p:nvPr/>
        </p:nvCxnSpPr>
        <p:spPr>
          <a:xfrm>
            <a:off x="990600" y="5369094"/>
            <a:ext cx="528110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4495800"/>
            <a:ext cx="2286000" cy="954107"/>
          </a:xfrm>
          <a:prstGeom prst="rect">
            <a:avLst/>
          </a:prstGeom>
          <a:noFill/>
        </p:spPr>
        <p:txBody>
          <a:bodyPr wrap="square" rtlCol="0">
            <a:spAutoFit/>
          </a:bodyPr>
          <a:lstStyle/>
          <a:p>
            <a:pPr algn="ctr"/>
            <a:r>
              <a:rPr lang="en-US" sz="2800" b="1" i="1" dirty="0" smtClean="0"/>
              <a:t>Two Possible Meanings </a:t>
            </a:r>
            <a:endParaRPr lang="en-US" sz="2800" b="1" i="1" dirty="0"/>
          </a:p>
        </p:txBody>
      </p:sp>
      <p:cxnSp>
        <p:nvCxnSpPr>
          <p:cNvPr id="13" name="Straight Connector 12"/>
          <p:cNvCxnSpPr/>
          <p:nvPr/>
        </p:nvCxnSpPr>
        <p:spPr>
          <a:xfrm>
            <a:off x="1219200" y="5750257"/>
            <a:ext cx="406190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10296" y="1562100"/>
            <a:ext cx="406190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553200" y="1132838"/>
            <a:ext cx="1981200" cy="523220"/>
          </a:xfrm>
          <a:prstGeom prst="rect">
            <a:avLst/>
          </a:prstGeom>
          <a:noFill/>
        </p:spPr>
        <p:txBody>
          <a:bodyPr wrap="square" rtlCol="0">
            <a:spAutoFit/>
          </a:bodyPr>
          <a:lstStyle/>
          <a:p>
            <a:r>
              <a:rPr lang="en-US" sz="2800" b="1" dirty="0" smtClean="0"/>
              <a:t>Truthful</a:t>
            </a:r>
            <a:endParaRPr lang="en-US" sz="2800" b="1" dirty="0"/>
          </a:p>
        </p:txBody>
      </p:sp>
      <p:cxnSp>
        <p:nvCxnSpPr>
          <p:cNvPr id="12" name="Straight Connector 11"/>
          <p:cNvCxnSpPr/>
          <p:nvPr/>
        </p:nvCxnSpPr>
        <p:spPr>
          <a:xfrm>
            <a:off x="876869" y="1981200"/>
            <a:ext cx="544773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1610380"/>
            <a:ext cx="1981200" cy="523220"/>
          </a:xfrm>
          <a:prstGeom prst="rect">
            <a:avLst/>
          </a:prstGeom>
          <a:noFill/>
        </p:spPr>
        <p:txBody>
          <a:bodyPr wrap="square" rtlCol="0">
            <a:spAutoFit/>
          </a:bodyPr>
          <a:lstStyle/>
          <a:p>
            <a:r>
              <a:rPr lang="en-US" sz="2800" b="1" dirty="0" smtClean="0"/>
              <a:t>Unchanging</a:t>
            </a:r>
            <a:endParaRPr lang="en-US" sz="2800" b="1" dirty="0"/>
          </a:p>
        </p:txBody>
      </p:sp>
      <p:cxnSp>
        <p:nvCxnSpPr>
          <p:cNvPr id="15" name="Straight Connector 14"/>
          <p:cNvCxnSpPr/>
          <p:nvPr/>
        </p:nvCxnSpPr>
        <p:spPr>
          <a:xfrm>
            <a:off x="990600" y="2362200"/>
            <a:ext cx="411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90600" y="2743200"/>
            <a:ext cx="6324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543800" y="2372380"/>
            <a:ext cx="1981200" cy="523220"/>
          </a:xfrm>
          <a:prstGeom prst="rect">
            <a:avLst/>
          </a:prstGeom>
          <a:noFill/>
        </p:spPr>
        <p:txBody>
          <a:bodyPr wrap="square" rtlCol="0">
            <a:spAutoFit/>
          </a:bodyPr>
          <a:lstStyle/>
          <a:p>
            <a:r>
              <a:rPr lang="en-US" sz="2800" b="1" dirty="0" smtClean="0"/>
              <a:t>Faithful</a:t>
            </a:r>
            <a:endParaRPr lang="en-US" sz="2800" b="1" dirty="0"/>
          </a:p>
        </p:txBody>
      </p:sp>
      <p:cxnSp>
        <p:nvCxnSpPr>
          <p:cNvPr id="23" name="Straight Connector 22"/>
          <p:cNvCxnSpPr/>
          <p:nvPr/>
        </p:nvCxnSpPr>
        <p:spPr>
          <a:xfrm>
            <a:off x="2362200" y="3187700"/>
            <a:ext cx="4724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934200" y="3160693"/>
            <a:ext cx="1981200" cy="954107"/>
          </a:xfrm>
          <a:prstGeom prst="rect">
            <a:avLst/>
          </a:prstGeom>
          <a:noFill/>
        </p:spPr>
        <p:txBody>
          <a:bodyPr wrap="square" rtlCol="0">
            <a:spAutoFit/>
          </a:bodyPr>
          <a:lstStyle/>
          <a:p>
            <a:r>
              <a:rPr lang="en-US" sz="2800" b="1" dirty="0" smtClean="0"/>
              <a:t>Absolute Authority</a:t>
            </a:r>
            <a:endParaRPr lang="en-US" sz="2800" b="1" dirty="0"/>
          </a:p>
        </p:txBody>
      </p:sp>
      <p:sp>
        <p:nvSpPr>
          <p:cNvPr id="25" name="TextBox 24"/>
          <p:cNvSpPr txBox="1"/>
          <p:nvPr/>
        </p:nvSpPr>
        <p:spPr>
          <a:xfrm>
            <a:off x="7010400" y="5725180"/>
            <a:ext cx="1981200" cy="523220"/>
          </a:xfrm>
          <a:prstGeom prst="rect">
            <a:avLst/>
          </a:prstGeom>
          <a:noFill/>
        </p:spPr>
        <p:txBody>
          <a:bodyPr wrap="square" rtlCol="0">
            <a:spAutoFit/>
          </a:bodyPr>
          <a:lstStyle/>
          <a:p>
            <a:r>
              <a:rPr lang="en-US" sz="2800" b="1" dirty="0" smtClean="0"/>
              <a:t>Powerful</a:t>
            </a:r>
            <a:endParaRPr lang="en-US" sz="2800" b="1" dirty="0"/>
          </a:p>
        </p:txBody>
      </p:sp>
      <p:cxnSp>
        <p:nvCxnSpPr>
          <p:cNvPr id="27" name="Straight Connector 26"/>
          <p:cNvCxnSpPr/>
          <p:nvPr/>
        </p:nvCxnSpPr>
        <p:spPr>
          <a:xfrm>
            <a:off x="914400" y="3581400"/>
            <a:ext cx="5105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14400" y="6172200"/>
            <a:ext cx="406190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990600" y="4972853"/>
            <a:ext cx="406190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858000" y="4495800"/>
            <a:ext cx="1981200" cy="523220"/>
          </a:xfrm>
          <a:prstGeom prst="rect">
            <a:avLst/>
          </a:prstGeom>
          <a:noFill/>
        </p:spPr>
        <p:txBody>
          <a:bodyPr wrap="square" rtlCol="0">
            <a:spAutoFit/>
          </a:bodyPr>
          <a:lstStyle/>
          <a:p>
            <a:r>
              <a:rPr lang="en-US" sz="2800" b="1" dirty="0" smtClean="0"/>
              <a:t>Present</a:t>
            </a:r>
            <a:endParaRPr lang="en-US" sz="2800" b="1" dirty="0"/>
          </a:p>
        </p:txBody>
      </p:sp>
      <p:sp>
        <p:nvSpPr>
          <p:cNvPr id="32" name="Oval 31"/>
          <p:cNvSpPr/>
          <p:nvPr/>
        </p:nvSpPr>
        <p:spPr>
          <a:xfrm>
            <a:off x="304800" y="3637746"/>
            <a:ext cx="6781800" cy="1010454"/>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781800" y="5334000"/>
            <a:ext cx="1981200" cy="523220"/>
          </a:xfrm>
          <a:prstGeom prst="rect">
            <a:avLst/>
          </a:prstGeom>
          <a:noFill/>
        </p:spPr>
        <p:txBody>
          <a:bodyPr wrap="square" rtlCol="0">
            <a:spAutoFit/>
          </a:bodyPr>
          <a:lstStyle/>
          <a:p>
            <a:r>
              <a:rPr lang="en-US" sz="2800" b="1" dirty="0" smtClean="0"/>
              <a:t>Conquering</a:t>
            </a:r>
            <a:endParaRPr lang="en-US" sz="2800" b="1" dirty="0"/>
          </a:p>
        </p:txBody>
      </p:sp>
    </p:spTree>
    <p:extLst>
      <p:ext uri="{BB962C8B-B14F-4D97-AF65-F5344CB8AC3E}">
        <p14:creationId xmlns:p14="http://schemas.microsoft.com/office/powerpoint/2010/main" val="315589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ppt_w</p:attrName>
                                        </p:attrNameLst>
                                      </p:cBhvr>
                                      <p:tavLst>
                                        <p:tav tm="0">
                                          <p:val>
                                            <p:fltVal val="0"/>
                                          </p:val>
                                        </p:tav>
                                        <p:tav tm="100000">
                                          <p:val>
                                            <p:strVal val="#ppt_w"/>
                                          </p:val>
                                        </p:tav>
                                      </p:tavLst>
                                    </p:anim>
                                    <p:anim calcmode="lin" valueType="num">
                                      <p:cBhvr>
                                        <p:cTn id="27" dur="500" fill="hold"/>
                                        <p:tgtEl>
                                          <p:spTgt spid="16"/>
                                        </p:tgtEl>
                                        <p:attrNameLst>
                                          <p:attrName>ppt_h</p:attrName>
                                        </p:attrNameLst>
                                      </p:cBhvr>
                                      <p:tavLst>
                                        <p:tav tm="0">
                                          <p:val>
                                            <p:fltVal val="0"/>
                                          </p:val>
                                        </p:tav>
                                        <p:tav tm="100000">
                                          <p:val>
                                            <p:strVal val="#ppt_h"/>
                                          </p:val>
                                        </p:tav>
                                      </p:tavLst>
                                    </p:anim>
                                    <p:animEffect transition="in" filter="fade">
                                      <p:cBhvr>
                                        <p:cTn id="28" dur="5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par>
                          <p:cTn id="34" fill="hold">
                            <p:stCondLst>
                              <p:cond delay="500"/>
                            </p:stCondLst>
                            <p:childTnLst>
                              <p:par>
                                <p:cTn id="35" presetID="1" presetClass="entr" presetSubtype="0" fill="hold" nodeType="after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left)">
                                      <p:cBhvr>
                                        <p:cTn id="41" dur="500"/>
                                        <p:tgtEl>
                                          <p:spTgt spid="12"/>
                                        </p:tgtEl>
                                      </p:cBhvr>
                                    </p:animEffect>
                                  </p:childTnLst>
                                </p:cTn>
                              </p:par>
                            </p:childTnLst>
                          </p:cTn>
                        </p:par>
                        <p:par>
                          <p:cTn id="42" fill="hold">
                            <p:stCondLst>
                              <p:cond delay="500"/>
                            </p:stCondLst>
                            <p:childTnLst>
                              <p:par>
                                <p:cTn id="43" presetID="1" presetClass="entr" presetSubtype="0" fill="hold" nodeType="after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500"/>
                                        <p:tgtEl>
                                          <p:spTgt spid="15"/>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par>
                          <p:cTn id="54" fill="hold">
                            <p:stCondLst>
                              <p:cond delay="1000"/>
                            </p:stCondLst>
                            <p:childTnLst>
                              <p:par>
                                <p:cTn id="55" presetID="1" presetClass="entr" presetSubtype="0" fill="hold" nodeType="afterEffect">
                                  <p:stCondLst>
                                    <p:cond delay="0"/>
                                  </p:stCondLst>
                                  <p:childTnLst>
                                    <p:set>
                                      <p:cBhvr>
                                        <p:cTn id="5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left)">
                                      <p:cBhvr>
                                        <p:cTn id="61" dur="500"/>
                                        <p:tgtEl>
                                          <p:spTgt spid="23"/>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left)">
                                      <p:cBhvr>
                                        <p:cTn id="65" dur="500"/>
                                        <p:tgtEl>
                                          <p:spTgt spid="27"/>
                                        </p:tgtEl>
                                      </p:cBhvr>
                                    </p:animEffect>
                                  </p:childTnLst>
                                </p:cTn>
                              </p:par>
                            </p:childTnLst>
                          </p:cTn>
                        </p:par>
                        <p:par>
                          <p:cTn id="66" fill="hold">
                            <p:stCondLst>
                              <p:cond delay="1000"/>
                            </p:stCondLst>
                            <p:childTnLst>
                              <p:par>
                                <p:cTn id="67" presetID="1" presetClass="entr" presetSubtype="0" fill="hold" nodeType="afterEffect">
                                  <p:stCondLst>
                                    <p:cond delay="0"/>
                                  </p:stCondLst>
                                  <p:childTnLst>
                                    <p:set>
                                      <p:cBhvr>
                                        <p:cTn id="68"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wipe(left)">
                                      <p:cBhvr>
                                        <p:cTn id="73" dur="500"/>
                                        <p:tgtEl>
                                          <p:spTgt spid="30"/>
                                        </p:tgtEl>
                                      </p:cBhvr>
                                    </p:animEffect>
                                  </p:childTnLst>
                                </p:cTn>
                              </p:par>
                            </p:childTnLst>
                          </p:cTn>
                        </p:par>
                        <p:par>
                          <p:cTn id="74" fill="hold">
                            <p:stCondLst>
                              <p:cond delay="500"/>
                            </p:stCondLst>
                            <p:childTnLst>
                              <p:par>
                                <p:cTn id="75" presetID="1" presetClass="entr" presetSubtype="0" fill="hold"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childTnLst>
                                </p:cTn>
                              </p:par>
                            </p:childTnLst>
                          </p:cTn>
                        </p:par>
                        <p:par>
                          <p:cTn id="77" fill="hold">
                            <p:stCondLst>
                              <p:cond delay="500"/>
                            </p:stCondLst>
                            <p:childTnLst>
                              <p:par>
                                <p:cTn id="78" presetID="22" presetClass="entr" presetSubtype="8" fill="hold" nodeType="after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left)">
                                      <p:cBhvr>
                                        <p:cTn id="80" dur="500"/>
                                        <p:tgtEl>
                                          <p:spTgt spid="29"/>
                                        </p:tgtEl>
                                      </p:cBhvr>
                                    </p:animEffect>
                                  </p:childTnLst>
                                </p:cTn>
                              </p:par>
                            </p:childTnLst>
                          </p:cTn>
                        </p:par>
                        <p:par>
                          <p:cTn id="81" fill="hold">
                            <p:stCondLst>
                              <p:cond delay="1000"/>
                            </p:stCondLst>
                            <p:childTnLst>
                              <p:par>
                                <p:cTn id="82" presetID="1" presetClass="entr" presetSubtype="0" fill="hold" nodeType="afterEffect">
                                  <p:stCondLst>
                                    <p:cond delay="0"/>
                                  </p:stCondLst>
                                  <p:childTnLst>
                                    <p:set>
                                      <p:cBhvr>
                                        <p:cTn id="83"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wipe(left)">
                                      <p:cBhvr>
                                        <p:cTn id="88" dur="500"/>
                                        <p:tgtEl>
                                          <p:spTgt spid="13"/>
                                        </p:tgtEl>
                                      </p:cBhvr>
                                    </p:animEffect>
                                  </p:childTnLst>
                                </p:cTn>
                              </p:par>
                            </p:childTnLst>
                          </p:cTn>
                        </p:par>
                        <p:par>
                          <p:cTn id="89" fill="hold">
                            <p:stCondLst>
                              <p:cond delay="500"/>
                            </p:stCondLst>
                            <p:childTnLst>
                              <p:par>
                                <p:cTn id="90" presetID="1" presetClass="entr" presetSubtype="0" fill="hold" nodeType="afterEffect">
                                  <p:stCondLst>
                                    <p:cond delay="0"/>
                                  </p:stCondLst>
                                  <p:childTnLst>
                                    <p:set>
                                      <p:cBhvr>
                                        <p:cTn id="91"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32"/>
                                        </p:tgtEl>
                                        <p:attrNameLst>
                                          <p:attrName>style.visibility</p:attrName>
                                        </p:attrNameLst>
                                      </p:cBhvr>
                                      <p:to>
                                        <p:strVal val="visible"/>
                                      </p:to>
                                    </p:set>
                                    <p:anim calcmode="lin" valueType="num">
                                      <p:cBhvr>
                                        <p:cTn id="96" dur="500" fill="hold"/>
                                        <p:tgtEl>
                                          <p:spTgt spid="32"/>
                                        </p:tgtEl>
                                        <p:attrNameLst>
                                          <p:attrName>ppt_w</p:attrName>
                                        </p:attrNameLst>
                                      </p:cBhvr>
                                      <p:tavLst>
                                        <p:tav tm="0">
                                          <p:val>
                                            <p:fltVal val="0"/>
                                          </p:val>
                                        </p:tav>
                                        <p:tav tm="100000">
                                          <p:val>
                                            <p:strVal val="#ppt_w"/>
                                          </p:val>
                                        </p:tav>
                                      </p:tavLst>
                                    </p:anim>
                                    <p:anim calcmode="lin" valueType="num">
                                      <p:cBhvr>
                                        <p:cTn id="97" dur="500" fill="hold"/>
                                        <p:tgtEl>
                                          <p:spTgt spid="32"/>
                                        </p:tgtEl>
                                        <p:attrNameLst>
                                          <p:attrName>ppt_h</p:attrName>
                                        </p:attrNameLst>
                                      </p:cBhvr>
                                      <p:tavLst>
                                        <p:tav tm="0">
                                          <p:val>
                                            <p:fltVal val="0"/>
                                          </p:val>
                                        </p:tav>
                                        <p:tav tm="100000">
                                          <p:val>
                                            <p:strVal val="#ppt_h"/>
                                          </p:val>
                                        </p:tav>
                                      </p:tavLst>
                                    </p:anim>
                                    <p:animEffect transition="in" filter="fade">
                                      <p:cBhvr>
                                        <p:cTn id="9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6" grpId="0"/>
      <p:bldP spid="3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04800" y="1783080"/>
            <a:ext cx="25146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Alcohol</a:t>
            </a:r>
          </a:p>
        </p:txBody>
      </p:sp>
      <p:sp>
        <p:nvSpPr>
          <p:cNvPr id="32771" name="Rectangle 3"/>
          <p:cNvSpPr>
            <a:spLocks noChangeArrowheads="1"/>
          </p:cNvSpPr>
          <p:nvPr/>
        </p:nvSpPr>
        <p:spPr bwMode="auto">
          <a:xfrm>
            <a:off x="914400" y="2251726"/>
            <a:ext cx="23622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Gambling</a:t>
            </a:r>
          </a:p>
        </p:txBody>
      </p:sp>
      <p:sp>
        <p:nvSpPr>
          <p:cNvPr id="32772" name="Rectangle 4"/>
          <p:cNvSpPr>
            <a:spLocks noChangeArrowheads="1"/>
          </p:cNvSpPr>
          <p:nvPr/>
        </p:nvSpPr>
        <p:spPr bwMode="auto">
          <a:xfrm>
            <a:off x="1752600" y="2697480"/>
            <a:ext cx="20574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Fornication</a:t>
            </a:r>
          </a:p>
        </p:txBody>
      </p:sp>
      <p:sp>
        <p:nvSpPr>
          <p:cNvPr id="32773" name="Rectangle 5"/>
          <p:cNvSpPr>
            <a:spLocks noChangeArrowheads="1"/>
          </p:cNvSpPr>
          <p:nvPr/>
        </p:nvSpPr>
        <p:spPr bwMode="auto">
          <a:xfrm>
            <a:off x="2438400" y="3154680"/>
            <a:ext cx="15240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Fashion</a:t>
            </a:r>
          </a:p>
        </p:txBody>
      </p:sp>
      <p:sp>
        <p:nvSpPr>
          <p:cNvPr id="32774" name="Rectangle 6"/>
          <p:cNvSpPr>
            <a:spLocks noChangeArrowheads="1"/>
          </p:cNvSpPr>
          <p:nvPr/>
        </p:nvSpPr>
        <p:spPr bwMode="auto">
          <a:xfrm>
            <a:off x="3124200" y="3520440"/>
            <a:ext cx="17526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Abortion</a:t>
            </a:r>
          </a:p>
        </p:txBody>
      </p:sp>
      <p:sp>
        <p:nvSpPr>
          <p:cNvPr id="32775" name="Rectangle 7"/>
          <p:cNvSpPr>
            <a:spLocks noChangeArrowheads="1"/>
          </p:cNvSpPr>
          <p:nvPr/>
        </p:nvSpPr>
        <p:spPr bwMode="auto">
          <a:xfrm>
            <a:off x="3886200" y="3977640"/>
            <a:ext cx="16764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Divorce</a:t>
            </a:r>
          </a:p>
        </p:txBody>
      </p:sp>
      <p:sp>
        <p:nvSpPr>
          <p:cNvPr id="32776" name="Rectangle 8"/>
          <p:cNvSpPr>
            <a:spLocks noChangeArrowheads="1"/>
          </p:cNvSpPr>
          <p:nvPr/>
        </p:nvSpPr>
        <p:spPr bwMode="auto">
          <a:xfrm>
            <a:off x="4572000" y="4434840"/>
            <a:ext cx="88392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Movies</a:t>
            </a:r>
          </a:p>
        </p:txBody>
      </p:sp>
      <p:sp>
        <p:nvSpPr>
          <p:cNvPr id="32777" name="Rectangle 9"/>
          <p:cNvSpPr>
            <a:spLocks noChangeArrowheads="1"/>
          </p:cNvSpPr>
          <p:nvPr/>
        </p:nvSpPr>
        <p:spPr bwMode="auto">
          <a:xfrm>
            <a:off x="5257800" y="4800600"/>
            <a:ext cx="19050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Television</a:t>
            </a:r>
          </a:p>
        </p:txBody>
      </p:sp>
      <p:sp>
        <p:nvSpPr>
          <p:cNvPr id="32778" name="Rectangle 10"/>
          <p:cNvSpPr>
            <a:spLocks noChangeArrowheads="1"/>
          </p:cNvSpPr>
          <p:nvPr/>
        </p:nvSpPr>
        <p:spPr bwMode="auto">
          <a:xfrm>
            <a:off x="6019800" y="5257800"/>
            <a:ext cx="27432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Homosexuality</a:t>
            </a:r>
          </a:p>
        </p:txBody>
      </p:sp>
      <p:sp>
        <p:nvSpPr>
          <p:cNvPr id="32779" name="Rectangle 11"/>
          <p:cNvSpPr>
            <a:spLocks noChangeArrowheads="1"/>
          </p:cNvSpPr>
          <p:nvPr/>
        </p:nvSpPr>
        <p:spPr bwMode="auto">
          <a:xfrm>
            <a:off x="6858000" y="5715000"/>
            <a:ext cx="18288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Profanity</a:t>
            </a:r>
          </a:p>
        </p:txBody>
      </p:sp>
      <p:sp>
        <p:nvSpPr>
          <p:cNvPr id="32784" name="Freeform 16"/>
          <p:cNvSpPr>
            <a:spLocks/>
          </p:cNvSpPr>
          <p:nvPr/>
        </p:nvSpPr>
        <p:spPr bwMode="auto">
          <a:xfrm>
            <a:off x="2095500" y="1302888"/>
            <a:ext cx="6634223" cy="4126346"/>
          </a:xfrm>
          <a:custGeom>
            <a:avLst/>
            <a:gdLst>
              <a:gd name="T0" fmla="*/ 0 w 4129"/>
              <a:gd name="T1" fmla="*/ 0 h 2353"/>
              <a:gd name="T2" fmla="*/ 2147483647 w 4129"/>
              <a:gd name="T3" fmla="*/ 2147483647 h 2353"/>
              <a:gd name="T4" fmla="*/ 0 60000 65536"/>
              <a:gd name="T5" fmla="*/ 0 60000 65536"/>
              <a:gd name="T6" fmla="*/ 0 w 4129"/>
              <a:gd name="T7" fmla="*/ 0 h 2353"/>
              <a:gd name="T8" fmla="*/ 4129 w 4129"/>
              <a:gd name="T9" fmla="*/ 2353 h 2353"/>
            </a:gdLst>
            <a:ahLst/>
            <a:cxnLst>
              <a:cxn ang="T4">
                <a:pos x="T0" y="T1"/>
              </a:cxn>
              <a:cxn ang="T5">
                <a:pos x="T2" y="T3"/>
              </a:cxn>
            </a:cxnLst>
            <a:rect l="T6" t="T7" r="T8" b="T9"/>
            <a:pathLst>
              <a:path w="4129" h="2353">
                <a:moveTo>
                  <a:pt x="0" y="0"/>
                </a:moveTo>
                <a:lnTo>
                  <a:pt x="4128" y="2352"/>
                </a:lnTo>
              </a:path>
            </a:pathLst>
          </a:custGeom>
          <a:noFill/>
          <a:ln w="76200" cap="rnd" cmpd="sng">
            <a:solidFill>
              <a:srgbClr val="AF3408"/>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mtClean="0">
              <a:solidFill>
                <a:prstClr val="black"/>
              </a:solidFill>
              <a:latin typeface="Arial" charset="0"/>
            </a:endParaRPr>
          </a:p>
        </p:txBody>
      </p:sp>
      <p:sp>
        <p:nvSpPr>
          <p:cNvPr id="32787" name="Rectangle 19"/>
          <p:cNvSpPr>
            <a:spLocks noChangeArrowheads="1"/>
          </p:cNvSpPr>
          <p:nvPr/>
        </p:nvSpPr>
        <p:spPr bwMode="auto">
          <a:xfrm>
            <a:off x="76201" y="594360"/>
            <a:ext cx="8899525" cy="708528"/>
          </a:xfrm>
          <a:prstGeom prst="rect">
            <a:avLst/>
          </a:prstGeom>
          <a:solidFill>
            <a:schemeClr val="accent1"/>
          </a:solidFill>
          <a:ln w="9525">
            <a:noFill/>
            <a:miter lim="800000"/>
            <a:headEnd/>
            <a:tailEnd/>
          </a:ln>
          <a:effectLst/>
        </p:spPr>
        <p:txBody>
          <a:bodyPr lIns="92075" tIns="46038" rIns="92075" bIns="46038">
            <a:spAutoFit/>
          </a:bodyPr>
          <a:lstStyle/>
          <a:p>
            <a:pPr algn="ctr" fontAlgn="base">
              <a:spcBef>
                <a:spcPct val="0"/>
              </a:spcBef>
              <a:spcAft>
                <a:spcPct val="0"/>
              </a:spcAft>
              <a:defRPr/>
            </a:pPr>
            <a:r>
              <a:rPr lang="en-US" sz="4000" b="1" dirty="0" smtClean="0">
                <a:solidFill>
                  <a:prstClr val="white"/>
                </a:solidFill>
                <a:effectLst>
                  <a:outerShdw blurRad="38100" dist="38100" dir="2700000" algn="tl">
                    <a:srgbClr val="C0C0C0"/>
                  </a:outerShdw>
                </a:effectLst>
                <a:latin typeface="Arial" charset="0"/>
              </a:rPr>
              <a:t>Our Changing </a:t>
            </a:r>
            <a:r>
              <a:rPr lang="en-US" sz="4000" b="1" dirty="0">
                <a:solidFill>
                  <a:prstClr val="white"/>
                </a:solidFill>
                <a:effectLst>
                  <a:outerShdw blurRad="38100" dist="38100" dir="2700000" algn="tl">
                    <a:srgbClr val="C0C0C0"/>
                  </a:outerShdw>
                </a:effectLst>
                <a:latin typeface="Arial" charset="0"/>
              </a:rPr>
              <a:t>Culture</a:t>
            </a:r>
          </a:p>
        </p:txBody>
      </p:sp>
      <p:sp>
        <p:nvSpPr>
          <p:cNvPr id="32790" name="Rectangle 22"/>
          <p:cNvSpPr>
            <a:spLocks noChangeArrowheads="1"/>
          </p:cNvSpPr>
          <p:nvPr/>
        </p:nvSpPr>
        <p:spPr bwMode="auto">
          <a:xfrm>
            <a:off x="7467600" y="6172200"/>
            <a:ext cx="1676400"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fontAlgn="base">
              <a:spcBef>
                <a:spcPct val="0"/>
              </a:spcBef>
              <a:spcAft>
                <a:spcPct val="0"/>
              </a:spcAft>
            </a:pPr>
            <a:r>
              <a:rPr lang="en-US" sz="2800" b="1" dirty="0" smtClean="0">
                <a:solidFill>
                  <a:prstClr val="black"/>
                </a:solidFill>
              </a:rPr>
              <a:t>Theology</a:t>
            </a:r>
          </a:p>
        </p:txBody>
      </p:sp>
      <p:sp>
        <p:nvSpPr>
          <p:cNvPr id="23" name="TextBox 22"/>
          <p:cNvSpPr txBox="1"/>
          <p:nvPr/>
        </p:nvSpPr>
        <p:spPr>
          <a:xfrm>
            <a:off x="1280448" y="4138522"/>
            <a:ext cx="2529552" cy="1200329"/>
          </a:xfrm>
          <a:prstGeom prst="rect">
            <a:avLst/>
          </a:prstGeom>
          <a:noFill/>
        </p:spPr>
        <p:txBody>
          <a:bodyPr wrap="square">
            <a:spAutoFit/>
          </a:bodyPr>
          <a:lstStyle/>
          <a:p>
            <a:pPr fontAlgn="base">
              <a:spcBef>
                <a:spcPct val="0"/>
              </a:spcBef>
              <a:spcAft>
                <a:spcPct val="0"/>
              </a:spcAft>
              <a:defRPr/>
            </a:pPr>
            <a:r>
              <a:rPr lang="en-US" sz="3600" b="1" dirty="0">
                <a:solidFill>
                  <a:srgbClr val="FF0000"/>
                </a:solidFill>
                <a:effectLst>
                  <a:outerShdw blurRad="38100" dist="38100" dir="2700000" algn="tl">
                    <a:srgbClr val="000000">
                      <a:alpha val="43137"/>
                    </a:srgbClr>
                  </a:outerShdw>
                </a:effectLst>
                <a:latin typeface="Arial" charset="0"/>
              </a:rPr>
              <a:t>The </a:t>
            </a:r>
            <a:r>
              <a:rPr lang="en-US" sz="3600" b="1" dirty="0" smtClean="0">
                <a:solidFill>
                  <a:srgbClr val="FF0000"/>
                </a:solidFill>
                <a:effectLst>
                  <a:outerShdw blurRad="38100" dist="38100" dir="2700000" algn="tl">
                    <a:srgbClr val="000000">
                      <a:alpha val="43137"/>
                    </a:srgbClr>
                  </a:outerShdw>
                </a:effectLst>
                <a:latin typeface="Arial" charset="0"/>
              </a:rPr>
              <a:t>End  is Not Yet!  </a:t>
            </a:r>
            <a:endParaRPr lang="en-US" sz="3600" b="1" dirty="0">
              <a:solidFill>
                <a:srgbClr val="FF0000"/>
              </a:solidFill>
              <a:effectLst>
                <a:outerShdw blurRad="38100" dist="38100" dir="2700000" algn="tl">
                  <a:srgbClr val="000000">
                    <a:alpha val="43137"/>
                  </a:srgbClr>
                </a:outerShdw>
              </a:effectLst>
              <a:latin typeface="Arial" charset="0"/>
            </a:endParaRPr>
          </a:p>
        </p:txBody>
      </p:sp>
      <p:sp>
        <p:nvSpPr>
          <p:cNvPr id="15385" name="Text Box 25"/>
          <p:cNvSpPr txBox="1">
            <a:spLocks noChangeArrowheads="1"/>
          </p:cNvSpPr>
          <p:nvPr/>
        </p:nvSpPr>
        <p:spPr bwMode="auto">
          <a:xfrm>
            <a:off x="2628900" y="5611769"/>
            <a:ext cx="2362200" cy="584775"/>
          </a:xfrm>
          <a:prstGeom prst="rect">
            <a:avLst/>
          </a:prstGeom>
          <a:noFill/>
          <a:ln w="12700">
            <a:noFill/>
            <a:miter lim="800000"/>
            <a:headEnd type="none" w="sm" len="sm"/>
            <a:tailEnd type="none" w="sm" len="sm"/>
          </a:ln>
          <a:effectLst/>
        </p:spPr>
        <p:txBody>
          <a:bodyPr>
            <a:spAutoFit/>
          </a:bodyPr>
          <a:lstStyle/>
          <a:p>
            <a:pPr fontAlgn="base">
              <a:spcBef>
                <a:spcPct val="50000"/>
              </a:spcBef>
              <a:spcAft>
                <a:spcPct val="0"/>
              </a:spcAft>
              <a:defRPr/>
            </a:pPr>
            <a:r>
              <a:rPr lang="en-US" sz="3200" b="1" dirty="0">
                <a:solidFill>
                  <a:prstClr val="black"/>
                </a:solidFill>
                <a:effectLst>
                  <a:outerShdw blurRad="38100" dist="38100" dir="2700000" algn="tl">
                    <a:srgbClr val="C0C0C0"/>
                  </a:outerShdw>
                </a:effectLst>
                <a:latin typeface="Arial" charset="0"/>
              </a:rPr>
              <a:t>2 Tim. 3:13</a:t>
            </a:r>
          </a:p>
        </p:txBody>
      </p:sp>
      <p:sp>
        <p:nvSpPr>
          <p:cNvPr id="2" name="TextBox 1"/>
          <p:cNvSpPr txBox="1"/>
          <p:nvPr/>
        </p:nvSpPr>
        <p:spPr>
          <a:xfrm>
            <a:off x="4960620" y="1636494"/>
            <a:ext cx="3695700" cy="1754326"/>
          </a:xfrm>
          <a:prstGeom prst="rect">
            <a:avLst/>
          </a:prstGeom>
          <a:noFill/>
        </p:spPr>
        <p:txBody>
          <a:bodyPr wrap="square" rtlCol="0">
            <a:spAutoFit/>
          </a:bodyPr>
          <a:lstStyle/>
          <a:p>
            <a:pPr algn="ctr"/>
            <a:r>
              <a:rPr lang="en-US" sz="3600" b="1" dirty="0" smtClean="0"/>
              <a:t>How can we hope for victory in this war?</a:t>
            </a:r>
            <a:endParaRPr lang="en-US" sz="3600" b="1" dirty="0"/>
          </a:p>
        </p:txBody>
      </p:sp>
    </p:spTree>
    <p:extLst>
      <p:ext uri="{BB962C8B-B14F-4D97-AF65-F5344CB8AC3E}">
        <p14:creationId xmlns:p14="http://schemas.microsoft.com/office/powerpoint/2010/main" val="235458694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2770">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2771">
                                            <p:txEl>
                                              <p:pRg st="0" end="0"/>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32772">
                                            <p:txEl>
                                              <p:pRg st="0" end="0"/>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32773">
                                            <p:txEl>
                                              <p:pRg st="0" end="0"/>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32774">
                                            <p:txEl>
                                              <p:pRg st="0" end="0"/>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32775">
                                            <p:txEl>
                                              <p:pRg st="0" end="0"/>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32776">
                                            <p:txEl>
                                              <p:pRg st="0" end="0"/>
                                            </p:txEl>
                                          </p:spTgt>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32777">
                                            <p:txEl>
                                              <p:pRg st="0" end="0"/>
                                            </p:txEl>
                                          </p:spTgt>
                                        </p:tgtEl>
                                        <p:attrNameLst>
                                          <p:attrName>style.visibility</p:attrName>
                                        </p:attrNameLst>
                                      </p:cBhvr>
                                      <p:to>
                                        <p:strVal val="visible"/>
                                      </p:to>
                                    </p:set>
                                  </p:childTnLst>
                                </p:cTn>
                              </p:par>
                            </p:childTnLst>
                          </p:cTn>
                        </p:par>
                        <p:par>
                          <p:cTn id="28" fill="hold" nodeType="afterGroup">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32778">
                                            <p:txEl>
                                              <p:pRg st="0" end="0"/>
                                            </p:txEl>
                                          </p:spTgt>
                                        </p:tgtEl>
                                        <p:attrNameLst>
                                          <p:attrName>style.visibility</p:attrName>
                                        </p:attrNameLst>
                                      </p:cBhvr>
                                      <p:to>
                                        <p:strVal val="visible"/>
                                      </p:to>
                                    </p:set>
                                  </p:childTnLst>
                                </p:cTn>
                              </p:par>
                            </p:childTnLst>
                          </p:cTn>
                        </p:par>
                        <p:par>
                          <p:cTn id="31" fill="hold" nodeType="afterGroup">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32779">
                                            <p:txEl>
                                              <p:pRg st="0" end="0"/>
                                            </p:txEl>
                                          </p:spTgt>
                                        </p:tgtEl>
                                        <p:attrNameLst>
                                          <p:attrName>style.visibility</p:attrName>
                                        </p:attrNameLst>
                                      </p:cBhvr>
                                      <p:to>
                                        <p:strVal val="visible"/>
                                      </p:to>
                                    </p:set>
                                  </p:childTnLst>
                                </p:cTn>
                              </p:par>
                            </p:childTnLst>
                          </p:cTn>
                        </p:par>
                        <p:par>
                          <p:cTn id="34" fill="hold" nodeType="afterGroup">
                            <p:stCondLst>
                              <p:cond delay="5000"/>
                            </p:stCondLst>
                            <p:childTnLst>
                              <p:par>
                                <p:cTn id="35" presetID="53" presetClass="entr" presetSubtype="0" fill="hold" nodeType="after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p:cTn id="37"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23">
                                            <p:txEl>
                                              <p:pRg st="0" end="0"/>
                                            </p:txEl>
                                          </p:spTgt>
                                        </p:tgtEl>
                                      </p:cBhvr>
                                    </p:animEffect>
                                  </p:childTnLst>
                                </p:cTn>
                              </p:par>
                            </p:childTnLst>
                          </p:cTn>
                        </p:par>
                        <p:par>
                          <p:cTn id="40" fill="hold" nodeType="afterGroup">
                            <p:stCondLst>
                              <p:cond delay="5500"/>
                            </p:stCondLst>
                            <p:childTnLst>
                              <p:par>
                                <p:cTn id="41" presetID="1" presetClass="entr" presetSubtype="0" fill="hold" grpId="0" nodeType="afterEffect">
                                  <p:stCondLst>
                                    <p:cond delay="0"/>
                                  </p:stCondLst>
                                  <p:childTnLst>
                                    <p:set>
                                      <p:cBhvr>
                                        <p:cTn id="42" dur="1" fill="hold">
                                          <p:stCondLst>
                                            <p:cond delay="499"/>
                                          </p:stCondLst>
                                        </p:cTn>
                                        <p:tgtEl>
                                          <p:spTgt spid="32790">
                                            <p:txEl>
                                              <p:pRg st="0" end="0"/>
                                            </p:txEl>
                                          </p:spTgt>
                                        </p:tgtEl>
                                        <p:attrNameLst>
                                          <p:attrName>style.visibility</p:attrName>
                                        </p:attrNameLst>
                                      </p:cBhvr>
                                      <p:to>
                                        <p:strVal val="visible"/>
                                      </p:to>
                                    </p:set>
                                  </p:childTnLst>
                                </p:cTn>
                              </p:par>
                            </p:childTnLst>
                          </p:cTn>
                        </p:par>
                        <p:par>
                          <p:cTn id="43" fill="hold" nodeType="afterGroup">
                            <p:stCondLst>
                              <p:cond delay="6000"/>
                            </p:stCondLst>
                            <p:childTnLst>
                              <p:par>
                                <p:cTn id="44" presetID="22" presetClass="entr" presetSubtype="8" fill="hold" grpId="0" nodeType="afterEffect">
                                  <p:stCondLst>
                                    <p:cond delay="0"/>
                                  </p:stCondLst>
                                  <p:childTnLst>
                                    <p:set>
                                      <p:cBhvr>
                                        <p:cTn id="45" dur="1" fill="hold">
                                          <p:stCondLst>
                                            <p:cond delay="0"/>
                                          </p:stCondLst>
                                        </p:cTn>
                                        <p:tgtEl>
                                          <p:spTgt spid="15385"/>
                                        </p:tgtEl>
                                        <p:attrNameLst>
                                          <p:attrName>style.visibility</p:attrName>
                                        </p:attrNameLst>
                                      </p:cBhvr>
                                      <p:to>
                                        <p:strVal val="visible"/>
                                      </p:to>
                                    </p:set>
                                    <p:animEffect transition="in" filter="wipe(left)">
                                      <p:cBhvr>
                                        <p:cTn id="46" dur="500"/>
                                        <p:tgtEl>
                                          <p:spTgt spid="15385"/>
                                        </p:tgtEl>
                                      </p:cBhvr>
                                    </p:animEffect>
                                  </p:childTnLst>
                                </p:cTn>
                              </p:par>
                            </p:childTnLst>
                          </p:cTn>
                        </p:par>
                        <p:par>
                          <p:cTn id="47" fill="hold" nodeType="afterGroup">
                            <p:stCondLst>
                              <p:cond delay="6500"/>
                            </p:stCondLst>
                            <p:childTnLst>
                              <p:par>
                                <p:cTn id="48" presetID="22" presetClass="entr" presetSubtype="1" fill="hold" grpId="0" nodeType="afterEffect">
                                  <p:stCondLst>
                                    <p:cond delay="0"/>
                                  </p:stCondLst>
                                  <p:childTnLst>
                                    <p:set>
                                      <p:cBhvr>
                                        <p:cTn id="49" dur="1" fill="hold">
                                          <p:stCondLst>
                                            <p:cond delay="0"/>
                                          </p:stCondLst>
                                        </p:cTn>
                                        <p:tgtEl>
                                          <p:spTgt spid="32784"/>
                                        </p:tgtEl>
                                        <p:attrNameLst>
                                          <p:attrName>style.visibility</p:attrName>
                                        </p:attrNameLst>
                                      </p:cBhvr>
                                      <p:to>
                                        <p:strVal val="visible"/>
                                      </p:to>
                                    </p:set>
                                    <p:animEffect transition="in" filter="wipe(up)">
                                      <p:cBhvr>
                                        <p:cTn id="50" dur="500"/>
                                        <p:tgtEl>
                                          <p:spTgt spid="3278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
                                            <p:txEl>
                                              <p:pRg st="0" end="0"/>
                                            </p:txEl>
                                          </p:spTgt>
                                        </p:tgtEl>
                                        <p:attrNameLst>
                                          <p:attrName>style.visibility</p:attrName>
                                        </p:attrNameLst>
                                      </p:cBhvr>
                                      <p:to>
                                        <p:strVal val="visible"/>
                                      </p:to>
                                    </p:set>
                                    <p:animEffect transition="in" filter="fade">
                                      <p:cBhvr>
                                        <p:cTn id="5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P spid="32771" grpId="0" build="p" autoUpdateAnimBg="0" advAuto="0"/>
      <p:bldP spid="32772" grpId="0" build="p" autoUpdateAnimBg="0" advAuto="0"/>
      <p:bldP spid="32773" grpId="0" build="p" autoUpdateAnimBg="0" advAuto="0"/>
      <p:bldP spid="32774" grpId="0" build="p" autoUpdateAnimBg="0" advAuto="0"/>
      <p:bldP spid="32775" grpId="0" build="p" autoUpdateAnimBg="0" advAuto="0"/>
      <p:bldP spid="32776" grpId="0" build="p" autoUpdateAnimBg="0" advAuto="0"/>
      <p:bldP spid="32777" grpId="0" build="p" autoUpdateAnimBg="0" advAuto="0"/>
      <p:bldP spid="32778" grpId="0" build="p" autoUpdateAnimBg="0" advAuto="0"/>
      <p:bldP spid="32779" grpId="0" build="p" autoUpdateAnimBg="0" advAuto="0"/>
      <p:bldP spid="32784" grpId="0" animBg="1"/>
      <p:bldP spid="32790" grpId="0" build="p" autoUpdateAnimBg="0" advAuto="0"/>
      <p:bldP spid="1538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b="1" dirty="0" smtClean="0"/>
              <a:t>“The Shout of a King is Among Us!”</a:t>
            </a:r>
            <a:endParaRPr lang="en-US" b="1" dirty="0"/>
          </a:p>
        </p:txBody>
      </p:sp>
      <p:sp>
        <p:nvSpPr>
          <p:cNvPr id="3" name="Content Placeholder 2"/>
          <p:cNvSpPr>
            <a:spLocks noGrp="1"/>
          </p:cNvSpPr>
          <p:nvPr>
            <p:ph idx="1"/>
          </p:nvPr>
        </p:nvSpPr>
        <p:spPr>
          <a:xfrm>
            <a:off x="228600" y="1600200"/>
            <a:ext cx="8610600" cy="4525963"/>
          </a:xfrm>
        </p:spPr>
        <p:txBody>
          <a:bodyPr>
            <a:noAutofit/>
          </a:bodyPr>
          <a:lstStyle/>
          <a:p>
            <a:r>
              <a:rPr lang="en-US" sz="2800" b="1" dirty="0" smtClean="0"/>
              <a:t>As Stephen died he saw “the heavens opened and the Son of Man standing at the right hand of God!”     								</a:t>
            </a:r>
            <a:r>
              <a:rPr lang="en-US" sz="2800" dirty="0" smtClean="0"/>
              <a:t>    (Acts 7:57)</a:t>
            </a:r>
          </a:p>
          <a:p>
            <a:r>
              <a:rPr lang="en-US" sz="2800" b="1" dirty="0" smtClean="0"/>
              <a:t>In Corinth Paul saw Him in a vision saying, “I am with you, and no one will attack you to hurt you” </a:t>
            </a:r>
            <a:r>
              <a:rPr lang="en-US" sz="2400" dirty="0" smtClean="0">
                <a:latin typeface="Arial Narrow" panose="020B0606020202030204" pitchFamily="34" charset="0"/>
              </a:rPr>
              <a:t>(Acts 18:10)</a:t>
            </a:r>
          </a:p>
          <a:p>
            <a:r>
              <a:rPr lang="en-US" sz="2800" b="1" dirty="0" smtClean="0"/>
              <a:t>Facing death, Paul wrote, “At my first defense no one stood with me, but all forsook me.…But the Lord stood with me and strengthened me” (2 Tim. 4:16-17).</a:t>
            </a:r>
          </a:p>
          <a:p>
            <a:r>
              <a:rPr lang="en-US" sz="2800" b="1" dirty="0" smtClean="0"/>
              <a:t>The book of Revelation reassures those who overcome and it climaxes with the “shout of a king” </a:t>
            </a:r>
            <a:r>
              <a:rPr lang="en-US" sz="2600" dirty="0" smtClean="0">
                <a:latin typeface="Arial Narrow" panose="020B0606020202030204" pitchFamily="34" charset="0"/>
              </a:rPr>
              <a:t>(Rev. 19:11-16)</a:t>
            </a:r>
            <a:endParaRPr lang="en-US" sz="2600" dirty="0">
              <a:latin typeface="Arial Narrow" panose="020B0606020202030204" pitchFamily="34" charset="0"/>
            </a:endParaRPr>
          </a:p>
        </p:txBody>
      </p:sp>
    </p:spTree>
    <p:extLst>
      <p:ext uri="{BB962C8B-B14F-4D97-AF65-F5344CB8AC3E}">
        <p14:creationId xmlns:p14="http://schemas.microsoft.com/office/powerpoint/2010/main" val="232253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11481"/>
            <a:ext cx="8382000" cy="6863417"/>
          </a:xfrm>
          <a:prstGeom prst="rect">
            <a:avLst/>
          </a:prstGeom>
          <a:noFill/>
        </p:spPr>
        <p:txBody>
          <a:bodyPr wrap="square" rtlCol="0">
            <a:spAutoFit/>
          </a:bodyPr>
          <a:lstStyle/>
          <a:p>
            <a:r>
              <a:rPr lang="en-US" sz="2800" baseline="30000" dirty="0" smtClean="0"/>
              <a:t>11 </a:t>
            </a:r>
            <a:r>
              <a:rPr lang="en-US" sz="2800" dirty="0" smtClean="0"/>
              <a:t>Now I saw heaven opened, and behold, a white horse. And He who sat on him </a:t>
            </a:r>
            <a:r>
              <a:rPr lang="en-US" sz="2800" i="1" dirty="0" smtClean="0"/>
              <a:t>was</a:t>
            </a:r>
            <a:r>
              <a:rPr lang="en-US" sz="2800" dirty="0" smtClean="0"/>
              <a:t> called Faithful and True, and in righteousness He judges and makes war. </a:t>
            </a:r>
            <a:r>
              <a:rPr lang="en-US" sz="2800" baseline="30000" dirty="0" smtClean="0"/>
              <a:t>12 </a:t>
            </a:r>
            <a:r>
              <a:rPr lang="en-US" sz="2800" dirty="0" smtClean="0"/>
              <a:t>His eyes </a:t>
            </a:r>
            <a:r>
              <a:rPr lang="en-US" sz="2800" i="1" dirty="0" smtClean="0"/>
              <a:t>were</a:t>
            </a:r>
            <a:r>
              <a:rPr lang="en-US" sz="2800" dirty="0" smtClean="0"/>
              <a:t> like a flame of fire, and on His head </a:t>
            </a:r>
            <a:r>
              <a:rPr lang="en-US" sz="2800" i="1" dirty="0" smtClean="0"/>
              <a:t>were</a:t>
            </a:r>
            <a:r>
              <a:rPr lang="en-US" sz="2800" dirty="0" smtClean="0"/>
              <a:t> many crowns. He had</a:t>
            </a:r>
            <a:r>
              <a:rPr lang="en-US" sz="2800" baseline="30000" dirty="0"/>
              <a:t> </a:t>
            </a:r>
            <a:r>
              <a:rPr lang="en-US" sz="2800" dirty="0" smtClean="0"/>
              <a:t>a name written that no one knew except Himself. </a:t>
            </a:r>
            <a:r>
              <a:rPr lang="en-US" sz="2800" baseline="30000" dirty="0" smtClean="0"/>
              <a:t>13 </a:t>
            </a:r>
            <a:r>
              <a:rPr lang="en-US" sz="2800" dirty="0" smtClean="0"/>
              <a:t>He </a:t>
            </a:r>
            <a:r>
              <a:rPr lang="en-US" sz="2800" i="1" dirty="0" smtClean="0"/>
              <a:t>was</a:t>
            </a:r>
            <a:r>
              <a:rPr lang="en-US" sz="2800" dirty="0" smtClean="0"/>
              <a:t> clothed with a robe dipped in blood, and His name is called The Word of God. </a:t>
            </a:r>
            <a:r>
              <a:rPr lang="en-US" sz="2800" baseline="30000" dirty="0" smtClean="0"/>
              <a:t>14 </a:t>
            </a:r>
            <a:r>
              <a:rPr lang="en-US" sz="2800" dirty="0" smtClean="0"/>
              <a:t>And the armies in heaven, clothed in fine linen, white and clean, followed Him on white horses. </a:t>
            </a:r>
            <a:r>
              <a:rPr lang="en-US" sz="2800" baseline="30000" dirty="0" smtClean="0"/>
              <a:t>15 </a:t>
            </a:r>
            <a:r>
              <a:rPr lang="en-US" sz="2800" dirty="0" smtClean="0"/>
              <a:t>Now out of His mouth goes a sharp sword, that with it He should strike the nations. And He Himself will rule them with a rod of iron. He Himself treads the winepress of the fierceness and wrath of Almighty God. </a:t>
            </a:r>
            <a:r>
              <a:rPr lang="en-US" sz="2800" baseline="30000" dirty="0" smtClean="0"/>
              <a:t>16 </a:t>
            </a:r>
            <a:r>
              <a:rPr lang="en-US" sz="2800" dirty="0" smtClean="0"/>
              <a:t>And He has on </a:t>
            </a:r>
            <a:r>
              <a:rPr lang="en-US" sz="2800" i="1" dirty="0" smtClean="0"/>
              <a:t>His</a:t>
            </a:r>
            <a:r>
              <a:rPr lang="en-US" sz="2800" dirty="0" smtClean="0"/>
              <a:t> robe and on His thigh a name written:</a:t>
            </a:r>
          </a:p>
          <a:p>
            <a:r>
              <a:rPr lang="en-US" sz="2400" dirty="0"/>
              <a:t> </a:t>
            </a:r>
            <a:r>
              <a:rPr lang="en-US" sz="2400" dirty="0" smtClean="0"/>
              <a:t>     (Revelation 19:11-16)</a:t>
            </a:r>
          </a:p>
          <a:p>
            <a:endParaRPr lang="en-US" sz="2400" b="1" dirty="0">
              <a:effectLst>
                <a:outerShdw blurRad="38100" dist="38100" dir="2700000" algn="tl">
                  <a:srgbClr val="000000">
                    <a:alpha val="43137"/>
                  </a:srgbClr>
                </a:outerShdw>
              </a:effectLst>
            </a:endParaRPr>
          </a:p>
        </p:txBody>
      </p:sp>
      <p:sp>
        <p:nvSpPr>
          <p:cNvPr id="2" name="TextBox 1"/>
          <p:cNvSpPr txBox="1"/>
          <p:nvPr/>
        </p:nvSpPr>
        <p:spPr>
          <a:xfrm>
            <a:off x="4800600" y="5856982"/>
            <a:ext cx="4572000" cy="1077218"/>
          </a:xfrm>
          <a:prstGeom prst="rect">
            <a:avLst/>
          </a:prstGeom>
          <a:noFill/>
        </p:spPr>
        <p:txBody>
          <a:bodyPr wrap="square" rtlCol="0">
            <a:spAutoFit/>
          </a:bodyPr>
          <a:lstStyle/>
          <a:p>
            <a:pPr algn="ctr"/>
            <a:r>
              <a:rPr lang="en-US" sz="3000" b="1" dirty="0" smtClean="0">
                <a:solidFill>
                  <a:srgbClr val="FFFF00"/>
                </a:solidFill>
                <a:effectLst>
                  <a:outerShdw blurRad="38100" dist="38100" dir="2700000" algn="tl">
                    <a:srgbClr val="000000">
                      <a:alpha val="43137"/>
                    </a:srgbClr>
                  </a:outerShdw>
                </a:effectLst>
              </a:rPr>
              <a:t>KING OF KINGS AND</a:t>
            </a:r>
            <a:br>
              <a:rPr lang="en-US" sz="3000" b="1" dirty="0" smtClean="0">
                <a:solidFill>
                  <a:srgbClr val="FFFF00"/>
                </a:solidFill>
                <a:effectLst>
                  <a:outerShdw blurRad="38100" dist="38100" dir="2700000" algn="tl">
                    <a:srgbClr val="000000">
                      <a:alpha val="43137"/>
                    </a:srgbClr>
                  </a:outerShdw>
                </a:effectLst>
              </a:rPr>
            </a:br>
            <a:r>
              <a:rPr lang="en-US" sz="3000" b="1" dirty="0" smtClean="0">
                <a:solidFill>
                  <a:srgbClr val="FFFF00"/>
                </a:solidFill>
                <a:effectLst>
                  <a:outerShdw blurRad="38100" dist="38100" dir="2700000" algn="tl">
                    <a:srgbClr val="000000">
                      <a:alpha val="43137"/>
                    </a:srgbClr>
                  </a:outerShdw>
                </a:effectLst>
              </a:rPr>
              <a:t>LORD OF LORDS</a:t>
            </a:r>
            <a:r>
              <a:rPr lang="en-US" sz="3200" b="1" dirty="0" smtClean="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859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2. Our Battle Against the Flesh</a:t>
            </a:r>
            <a:endParaRPr lang="en-US" b="1" dirty="0"/>
          </a:p>
        </p:txBody>
      </p:sp>
      <p:sp>
        <p:nvSpPr>
          <p:cNvPr id="5" name="Content Placeholder 4"/>
          <p:cNvSpPr>
            <a:spLocks noGrp="1"/>
          </p:cNvSpPr>
          <p:nvPr>
            <p:ph idx="1"/>
          </p:nvPr>
        </p:nvSpPr>
        <p:spPr>
          <a:xfrm>
            <a:off x="457200" y="1600200"/>
            <a:ext cx="8229600" cy="4876800"/>
          </a:xfrm>
        </p:spPr>
        <p:txBody>
          <a:bodyPr>
            <a:normAutofit/>
          </a:bodyPr>
          <a:lstStyle/>
          <a:p>
            <a:r>
              <a:rPr lang="en-US" dirty="0" smtClean="0"/>
              <a:t>“For </a:t>
            </a:r>
            <a:r>
              <a:rPr lang="en-US" dirty="0"/>
              <a:t>the flesh lusts against the Spirit, and the Spirit against the flesh; and these are contrary to one another, so that you do not do the things that you </a:t>
            </a:r>
            <a:r>
              <a:rPr lang="en-US" dirty="0" smtClean="0"/>
              <a:t>wish” (Gal. 5:17). </a:t>
            </a:r>
          </a:p>
          <a:p>
            <a:r>
              <a:rPr lang="en-US" dirty="0" smtClean="0"/>
              <a:t>“For </a:t>
            </a:r>
            <a:r>
              <a:rPr lang="en-US" dirty="0"/>
              <a:t>to set the mind on the flesh is death, but to set the mind on the Spirit is life and </a:t>
            </a:r>
            <a:r>
              <a:rPr lang="en-US" dirty="0" smtClean="0"/>
              <a:t>peace” (Rom. 8:6).</a:t>
            </a:r>
          </a:p>
          <a:p>
            <a:r>
              <a:rPr lang="en-US" dirty="0" smtClean="0"/>
              <a:t>Satan is constantly finding new ways to strengthen the flesh!</a:t>
            </a:r>
            <a:endParaRPr lang="en-US" dirty="0"/>
          </a:p>
          <a:p>
            <a:endParaRPr lang="en-US" sz="2800" dirty="0"/>
          </a:p>
        </p:txBody>
      </p:sp>
    </p:spTree>
    <p:extLst>
      <p:ext uri="{BB962C8B-B14F-4D97-AF65-F5344CB8AC3E}">
        <p14:creationId xmlns:p14="http://schemas.microsoft.com/office/powerpoint/2010/main" val="267111163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Paul Experienced the Conflict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4294967295"/>
          </p:nvPr>
        </p:nvSpPr>
        <p:spPr>
          <a:xfrm>
            <a:off x="533400" y="1417320"/>
            <a:ext cx="8229600" cy="3200400"/>
          </a:xfrm>
        </p:spPr>
        <p:txBody>
          <a:bodyPr>
            <a:noAutofit/>
          </a:bodyPr>
          <a:lstStyle/>
          <a:p>
            <a:pPr marL="0" indent="0">
              <a:buNone/>
            </a:pPr>
            <a:r>
              <a:rPr lang="en-US" sz="3000" dirty="0"/>
              <a:t>For I delight in the law of God according to the inward man. </a:t>
            </a:r>
            <a:r>
              <a:rPr lang="en-US" sz="3000" baseline="30000" dirty="0"/>
              <a:t>23 </a:t>
            </a:r>
            <a:r>
              <a:rPr lang="en-US" sz="3000" dirty="0"/>
              <a:t>But I see another law in my members, warring against the law of my mind, and bringing me into captivity to the law of sin which is in my members. </a:t>
            </a:r>
            <a:r>
              <a:rPr lang="en-US" sz="3000" baseline="30000" dirty="0"/>
              <a:t>24 </a:t>
            </a:r>
            <a:r>
              <a:rPr lang="en-US" sz="3000" dirty="0"/>
              <a:t>O wretched man that I am! </a:t>
            </a:r>
            <a:r>
              <a:rPr lang="en-US" sz="3000" dirty="0" smtClean="0"/>
              <a:t>   Who </a:t>
            </a:r>
            <a:r>
              <a:rPr lang="en-US" sz="3000" dirty="0"/>
              <a:t>will deliver me from this body of death?</a:t>
            </a:r>
          </a:p>
        </p:txBody>
      </p:sp>
      <p:cxnSp>
        <p:nvCxnSpPr>
          <p:cNvPr id="5" name="Straight Connector 4"/>
          <p:cNvCxnSpPr/>
          <p:nvPr/>
        </p:nvCxnSpPr>
        <p:spPr>
          <a:xfrm>
            <a:off x="3517900" y="3733800"/>
            <a:ext cx="40259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62000" y="4343400"/>
            <a:ext cx="7772400" cy="707886"/>
          </a:xfrm>
          <a:prstGeom prst="rect">
            <a:avLst/>
          </a:prstGeom>
          <a:noFill/>
        </p:spPr>
        <p:txBody>
          <a:bodyPr wrap="square" rtlCol="0">
            <a:spAutoFit/>
          </a:bodyPr>
          <a:lstStyle/>
          <a:p>
            <a:r>
              <a:rPr lang="en-US" sz="4000" b="1" dirty="0"/>
              <a:t>“The Shout of a King is Among Us!”</a:t>
            </a:r>
          </a:p>
        </p:txBody>
      </p:sp>
      <p:sp>
        <p:nvSpPr>
          <p:cNvPr id="9" name="TextBox 8"/>
          <p:cNvSpPr txBox="1"/>
          <p:nvPr/>
        </p:nvSpPr>
        <p:spPr>
          <a:xfrm>
            <a:off x="762000" y="4953000"/>
            <a:ext cx="7620000" cy="1446550"/>
          </a:xfrm>
          <a:prstGeom prst="rect">
            <a:avLst/>
          </a:prstGeom>
          <a:noFill/>
        </p:spPr>
        <p:txBody>
          <a:bodyPr wrap="square" rtlCol="0">
            <a:spAutoFit/>
          </a:bodyPr>
          <a:lstStyle/>
          <a:p>
            <a:pPr algn="ctr"/>
            <a:r>
              <a:rPr lang="en-US" sz="4400" b="1" dirty="0" smtClean="0">
                <a:solidFill>
                  <a:srgbClr val="FFFF00"/>
                </a:solidFill>
                <a:effectLst>
                  <a:outerShdw blurRad="38100" dist="38100" dir="2700000" algn="tl">
                    <a:srgbClr val="000000">
                      <a:alpha val="43137"/>
                    </a:srgbClr>
                  </a:outerShdw>
                </a:effectLst>
              </a:rPr>
              <a:t>“I </a:t>
            </a:r>
            <a:r>
              <a:rPr lang="en-US" sz="4400" b="1" dirty="0">
                <a:solidFill>
                  <a:srgbClr val="FFFF00"/>
                </a:solidFill>
                <a:effectLst>
                  <a:outerShdw blurRad="38100" dist="38100" dir="2700000" algn="tl">
                    <a:srgbClr val="000000">
                      <a:alpha val="43137"/>
                    </a:srgbClr>
                  </a:outerShdw>
                </a:effectLst>
              </a:rPr>
              <a:t>thank God</a:t>
            </a:r>
            <a:r>
              <a:rPr lang="en-US" sz="4400" b="1" dirty="0" smtClean="0">
                <a:solidFill>
                  <a:srgbClr val="FFFF00"/>
                </a:solidFill>
                <a:effectLst>
                  <a:outerShdw blurRad="38100" dist="38100" dir="2700000" algn="tl">
                    <a:srgbClr val="000000">
                      <a:alpha val="43137"/>
                    </a:srgbClr>
                  </a:outerShdw>
                </a:effectLst>
              </a:rPr>
              <a:t>—                                         through Jesus </a:t>
            </a:r>
            <a:r>
              <a:rPr lang="en-US" sz="4400" b="1" dirty="0">
                <a:solidFill>
                  <a:srgbClr val="FFFF00"/>
                </a:solidFill>
                <a:effectLst>
                  <a:outerShdw blurRad="38100" dist="38100" dir="2700000" algn="tl">
                    <a:srgbClr val="000000">
                      <a:alpha val="43137"/>
                    </a:srgbClr>
                  </a:outerShdw>
                </a:effectLst>
              </a:rPr>
              <a:t>Christ our Lord</a:t>
            </a:r>
            <a:r>
              <a:rPr lang="en-US" sz="4400" b="1" dirty="0" smtClean="0">
                <a:solidFill>
                  <a:srgbClr val="FFFF00"/>
                </a:solidFill>
                <a:effectLst>
                  <a:outerShdw blurRad="38100" dist="38100" dir="2700000" algn="tl">
                    <a:srgbClr val="000000">
                      <a:alpha val="43137"/>
                    </a:srgbClr>
                  </a:outerShdw>
                </a:effectLst>
              </a:rPr>
              <a:t>!”</a:t>
            </a:r>
            <a:endParaRPr lang="en-US" sz="4400" b="1" dirty="0">
              <a:solidFill>
                <a:srgbClr val="FFFF00"/>
              </a:solidFill>
              <a:effectLst>
                <a:outerShdw blurRad="38100" dist="38100" dir="2700000" algn="tl">
                  <a:srgbClr val="000000">
                    <a:alpha val="43137"/>
                  </a:srgbClr>
                </a:outerShdw>
              </a:effectLst>
            </a:endParaRPr>
          </a:p>
        </p:txBody>
      </p:sp>
      <p:cxnSp>
        <p:nvCxnSpPr>
          <p:cNvPr id="10" name="Straight Connector 9"/>
          <p:cNvCxnSpPr/>
          <p:nvPr/>
        </p:nvCxnSpPr>
        <p:spPr>
          <a:xfrm flipV="1">
            <a:off x="609600" y="4191000"/>
            <a:ext cx="6858000" cy="152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448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par>
                          <p:cTn id="24" fill="hold">
                            <p:stCondLst>
                              <p:cond delay="500"/>
                            </p:stCondLst>
                            <p:childTnLst>
                              <p:par>
                                <p:cTn id="25" presetID="53"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effectLst>
                  <a:outerShdw blurRad="38100" dist="38100" dir="2700000" algn="tl">
                    <a:srgbClr val="000000">
                      <a:alpha val="43137"/>
                    </a:srgbClr>
                  </a:outerShdw>
                </a:effectLst>
              </a:rPr>
              <a:t>Our King can Deliver Us!</a:t>
            </a:r>
            <a:endParaRPr lang="en-US" b="1"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304800" y="1600200"/>
            <a:ext cx="8534400" cy="4846320"/>
          </a:xfrm>
        </p:spPr>
        <p:txBody>
          <a:bodyPr>
            <a:normAutofit/>
          </a:bodyPr>
          <a:lstStyle/>
          <a:p>
            <a:r>
              <a:rPr lang="en-US" baseline="30000" dirty="0"/>
              <a:t> </a:t>
            </a:r>
            <a:r>
              <a:rPr lang="en-US" baseline="30000" dirty="0" smtClean="0"/>
              <a:t>”</a:t>
            </a:r>
            <a:r>
              <a:rPr lang="en-US" dirty="0" smtClean="0"/>
              <a:t>For </a:t>
            </a:r>
            <a:r>
              <a:rPr lang="en-US" dirty="0"/>
              <a:t>in that He Himself has suffered, being tempted, He is able to aid those who are </a:t>
            </a:r>
            <a:r>
              <a:rPr lang="en-US" dirty="0" smtClean="0"/>
              <a:t>tempted” (Heb. 2:18).</a:t>
            </a:r>
          </a:p>
          <a:p>
            <a:r>
              <a:rPr lang="en-US" dirty="0" smtClean="0"/>
              <a:t>“The </a:t>
            </a:r>
            <a:r>
              <a:rPr lang="en-US" dirty="0"/>
              <a:t>Lord is faithful, who will establish you and guard </a:t>
            </a:r>
            <a:r>
              <a:rPr lang="en-US" i="1" dirty="0"/>
              <a:t>you</a:t>
            </a:r>
            <a:r>
              <a:rPr lang="en-US" dirty="0"/>
              <a:t> from the evil </a:t>
            </a:r>
            <a:r>
              <a:rPr lang="en-US" dirty="0" smtClean="0"/>
              <a:t>one” (2 Thess. 3:3).</a:t>
            </a:r>
          </a:p>
          <a:p>
            <a:r>
              <a:rPr lang="en-US" dirty="0" smtClean="0"/>
              <a:t>Romans 8:35-37; Philippians 4:13</a:t>
            </a:r>
          </a:p>
          <a:p>
            <a:r>
              <a:rPr lang="en-US" dirty="0" smtClean="0"/>
              <a:t>The surest way to overcome is to keep our eye on our King, but the surest way to fail is to lose sight of Him. </a:t>
            </a:r>
          </a:p>
          <a:p>
            <a:endParaRPr lang="en-US" sz="3000" dirty="0"/>
          </a:p>
        </p:txBody>
      </p:sp>
    </p:spTree>
    <p:extLst>
      <p:ext uri="{BB962C8B-B14F-4D97-AF65-F5344CB8AC3E}">
        <p14:creationId xmlns:p14="http://schemas.microsoft.com/office/powerpoint/2010/main" val="341476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3. Our Battle with Death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524000"/>
            <a:ext cx="8382000" cy="5334000"/>
          </a:xfrm>
        </p:spPr>
        <p:txBody>
          <a:bodyPr>
            <a:normAutofit lnSpcReduction="10000"/>
          </a:bodyPr>
          <a:lstStyle/>
          <a:p>
            <a:r>
              <a:rPr lang="en-US" dirty="0"/>
              <a:t>But truly, </a:t>
            </a:r>
            <a:r>
              <a:rPr lang="en-US" i="1" dirty="0"/>
              <a:t>as</a:t>
            </a:r>
            <a:r>
              <a:rPr lang="en-US" dirty="0"/>
              <a:t> the </a:t>
            </a:r>
            <a:r>
              <a:rPr lang="en-US" cap="small" dirty="0"/>
              <a:t>Lord</a:t>
            </a:r>
            <a:r>
              <a:rPr lang="en-US" dirty="0"/>
              <a:t> lives and </a:t>
            </a:r>
            <a:r>
              <a:rPr lang="en-US" i="1" dirty="0"/>
              <a:t>as</a:t>
            </a:r>
            <a:r>
              <a:rPr lang="en-US" dirty="0"/>
              <a:t> your soul lives, </a:t>
            </a:r>
            <a:r>
              <a:rPr lang="en-US" i="1" dirty="0"/>
              <a:t>there is</a:t>
            </a:r>
            <a:r>
              <a:rPr lang="en-US" dirty="0"/>
              <a:t> but a step between me and death</a:t>
            </a:r>
            <a:r>
              <a:rPr lang="en-US" dirty="0" smtClean="0"/>
              <a:t>.” (1 Sam. 20:3)</a:t>
            </a:r>
          </a:p>
          <a:p>
            <a:r>
              <a:rPr lang="en-US" dirty="0"/>
              <a:t>“</a:t>
            </a:r>
            <a:r>
              <a:rPr lang="en-US" cap="small" dirty="0"/>
              <a:t>Lord</a:t>
            </a:r>
            <a:r>
              <a:rPr lang="en-US" dirty="0"/>
              <a:t>, make me to know my end,</a:t>
            </a:r>
            <a:br>
              <a:rPr lang="en-US" dirty="0"/>
            </a:br>
            <a:r>
              <a:rPr lang="en-US" dirty="0"/>
              <a:t>And what </a:t>
            </a:r>
            <a:r>
              <a:rPr lang="en-US" i="1" dirty="0"/>
              <a:t>is</a:t>
            </a:r>
            <a:r>
              <a:rPr lang="en-US" dirty="0"/>
              <a:t> the measure of my days,</a:t>
            </a:r>
            <a:br>
              <a:rPr lang="en-US" dirty="0"/>
            </a:br>
            <a:r>
              <a:rPr lang="en-US" i="1" dirty="0"/>
              <a:t>That</a:t>
            </a:r>
            <a:r>
              <a:rPr lang="en-US" dirty="0"/>
              <a:t> I may know how frail I </a:t>
            </a:r>
            <a:r>
              <a:rPr lang="en-US" i="1" dirty="0"/>
              <a:t>am</a:t>
            </a:r>
            <a:r>
              <a:rPr lang="en-US" i="1" dirty="0" smtClean="0"/>
              <a:t>. (Psalm 39:4)</a:t>
            </a:r>
          </a:p>
          <a:p>
            <a:r>
              <a:rPr lang="en-US" dirty="0" smtClean="0"/>
              <a:t>“…it </a:t>
            </a:r>
            <a:r>
              <a:rPr lang="en-US" dirty="0"/>
              <a:t>is appointed for men to die once, but after this the </a:t>
            </a:r>
            <a:r>
              <a:rPr lang="en-US" dirty="0" smtClean="0"/>
              <a:t>judgment” (Heb. 9:27).</a:t>
            </a:r>
          </a:p>
          <a:p>
            <a:r>
              <a:rPr lang="en-US" dirty="0" smtClean="0"/>
              <a:t>Death is an enemy (1 Corinthians 15:26)  </a:t>
            </a:r>
            <a:endParaRPr lang="en-US" i="1" dirty="0" smtClean="0"/>
          </a:p>
          <a:p>
            <a:r>
              <a:rPr lang="en-US" dirty="0" smtClean="0"/>
              <a:t>Unbelievers see it as the ultimate tragedy. </a:t>
            </a:r>
            <a:endParaRPr lang="en-US" dirty="0"/>
          </a:p>
        </p:txBody>
      </p:sp>
    </p:spTree>
    <p:extLst>
      <p:ext uri="{BB962C8B-B14F-4D97-AF65-F5344CB8AC3E}">
        <p14:creationId xmlns:p14="http://schemas.microsoft.com/office/powerpoint/2010/main" val="397791125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t>Robert Ingersoll’s Speech</a:t>
            </a:r>
            <a:endParaRPr lang="en-US" dirty="0"/>
          </a:p>
        </p:txBody>
      </p:sp>
      <p:sp>
        <p:nvSpPr>
          <p:cNvPr id="10" name="TextBox 9"/>
          <p:cNvSpPr txBox="1"/>
          <p:nvPr/>
        </p:nvSpPr>
        <p:spPr>
          <a:xfrm>
            <a:off x="381000" y="990600"/>
            <a:ext cx="8458200" cy="6494085"/>
          </a:xfrm>
          <a:prstGeom prst="rect">
            <a:avLst/>
          </a:prstGeom>
          <a:noFill/>
        </p:spPr>
        <p:txBody>
          <a:bodyPr wrap="square" rtlCol="0">
            <a:spAutoFit/>
          </a:bodyPr>
          <a:lstStyle/>
          <a:p>
            <a:r>
              <a:rPr lang="en-US" sz="3100" dirty="0" smtClean="0">
                <a:latin typeface="Arial Narrow" pitchFamily="34" charset="0"/>
              </a:rPr>
              <a:t>“Life </a:t>
            </a:r>
            <a:r>
              <a:rPr lang="en-US" sz="3100" dirty="0">
                <a:latin typeface="Arial Narrow" pitchFamily="34" charset="0"/>
              </a:rPr>
              <a:t>is a narrow vale between the cold and barren peaks of two eternities. We strive in vain to look beyond the heights. We cry aloud, and the only answer is the echo of our wailing cry. From the voiceless lips of the </a:t>
            </a:r>
            <a:r>
              <a:rPr lang="en-US" sz="3100" dirty="0" err="1">
                <a:latin typeface="Arial Narrow" pitchFamily="34" charset="0"/>
              </a:rPr>
              <a:t>unreplying</a:t>
            </a:r>
            <a:r>
              <a:rPr lang="en-US" sz="3100" dirty="0">
                <a:latin typeface="Arial Narrow" pitchFamily="34" charset="0"/>
              </a:rPr>
              <a:t> dead there comes no word; but in the night of death </a:t>
            </a:r>
            <a:r>
              <a:rPr lang="en-US" sz="3100" dirty="0" smtClean="0">
                <a:latin typeface="Arial Narrow" pitchFamily="34" charset="0"/>
              </a:rPr>
              <a:t>  hope </a:t>
            </a:r>
            <a:r>
              <a:rPr lang="en-US" sz="3100" dirty="0">
                <a:latin typeface="Arial Narrow" pitchFamily="34" charset="0"/>
              </a:rPr>
              <a:t>sees a star and listening love can hear the rustle of a wing.</a:t>
            </a:r>
          </a:p>
          <a:p>
            <a:r>
              <a:rPr lang="en-US" sz="3100" dirty="0" smtClean="0">
                <a:latin typeface="Arial Narrow" pitchFamily="34" charset="0"/>
              </a:rPr>
              <a:t>“He </a:t>
            </a:r>
            <a:r>
              <a:rPr lang="en-US" sz="3100" dirty="0">
                <a:latin typeface="Arial Narrow" pitchFamily="34" charset="0"/>
              </a:rPr>
              <a:t>who sleeps here, when dying, mistaking the approach of death for the return of health, whispered with his latest breath, </a:t>
            </a:r>
            <a:r>
              <a:rPr lang="en-US" sz="3100" dirty="0" smtClean="0">
                <a:latin typeface="Arial Narrow" pitchFamily="34" charset="0"/>
              </a:rPr>
              <a:t>‘I </a:t>
            </a:r>
            <a:r>
              <a:rPr lang="en-US" sz="3100" dirty="0">
                <a:latin typeface="Arial Narrow" pitchFamily="34" charset="0"/>
              </a:rPr>
              <a:t>am better now</a:t>
            </a:r>
            <a:r>
              <a:rPr lang="en-US" sz="3100" dirty="0" smtClean="0">
                <a:latin typeface="Arial Narrow" pitchFamily="34" charset="0"/>
              </a:rPr>
              <a:t>.’ </a:t>
            </a:r>
            <a:r>
              <a:rPr lang="en-US" sz="3100" dirty="0">
                <a:latin typeface="Arial Narrow" pitchFamily="34" charset="0"/>
              </a:rPr>
              <a:t>Let us believe, in spite of doubts and dogmas, of fears and tears, that these dear words are true of all the countless dead</a:t>
            </a:r>
            <a:r>
              <a:rPr lang="en-US" sz="3100" dirty="0" smtClean="0">
                <a:latin typeface="Arial Narrow" pitchFamily="34" charset="0"/>
              </a:rPr>
              <a:t>.”</a:t>
            </a:r>
            <a:endParaRPr lang="en-US" sz="3100" dirty="0">
              <a:latin typeface="Arial Narrow" pitchFamily="34" charset="0"/>
            </a:endParaRPr>
          </a:p>
          <a:p>
            <a:endParaRPr lang="en-US" sz="3200" dirty="0">
              <a:latin typeface="Arial Narrow" pitchFamily="34" charset="0"/>
            </a:endParaRPr>
          </a:p>
        </p:txBody>
      </p:sp>
      <p:cxnSp>
        <p:nvCxnSpPr>
          <p:cNvPr id="4" name="Straight Connector 3"/>
          <p:cNvCxnSpPr/>
          <p:nvPr/>
        </p:nvCxnSpPr>
        <p:spPr>
          <a:xfrm>
            <a:off x="457200" y="3886200"/>
            <a:ext cx="23622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76800" y="3886200"/>
            <a:ext cx="3657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486400" y="5740400"/>
            <a:ext cx="320040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7200" y="6248400"/>
            <a:ext cx="5867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4343400"/>
            <a:ext cx="990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10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The Believer’s View is Different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325880"/>
            <a:ext cx="8534400" cy="5303520"/>
          </a:xfrm>
        </p:spPr>
        <p:txBody>
          <a:bodyPr>
            <a:normAutofit lnSpcReduction="10000"/>
          </a:bodyPr>
          <a:lstStyle/>
          <a:p>
            <a:r>
              <a:rPr lang="en-US" sz="2800" dirty="0" smtClean="0">
                <a:latin typeface="Arial Narrow" pitchFamily="34" charset="0"/>
              </a:rPr>
              <a:t>“Yea</a:t>
            </a:r>
            <a:r>
              <a:rPr lang="en-US" sz="2800" dirty="0">
                <a:latin typeface="Arial Narrow" pitchFamily="34" charset="0"/>
              </a:rPr>
              <a:t>, though I walk through the valley of the shadow of </a:t>
            </a:r>
            <a:r>
              <a:rPr lang="en-US" sz="2800" dirty="0" smtClean="0">
                <a:latin typeface="Arial Narrow" pitchFamily="34" charset="0"/>
              </a:rPr>
              <a:t>	death</a:t>
            </a:r>
            <a:r>
              <a:rPr lang="en-US" sz="2800" dirty="0">
                <a:latin typeface="Arial Narrow" pitchFamily="34" charset="0"/>
              </a:rPr>
              <a:t>,</a:t>
            </a:r>
            <a:br>
              <a:rPr lang="en-US" sz="2800" dirty="0">
                <a:latin typeface="Arial Narrow" pitchFamily="34" charset="0"/>
              </a:rPr>
            </a:br>
            <a:r>
              <a:rPr lang="en-US" sz="2800" dirty="0">
                <a:latin typeface="Arial Narrow" pitchFamily="34" charset="0"/>
              </a:rPr>
              <a:t>I will fear no evil;</a:t>
            </a:r>
            <a:br>
              <a:rPr lang="en-US" sz="2800" dirty="0">
                <a:latin typeface="Arial Narrow" pitchFamily="34" charset="0"/>
              </a:rPr>
            </a:br>
            <a:r>
              <a:rPr lang="en-US" sz="2800" dirty="0">
                <a:latin typeface="Arial Narrow" pitchFamily="34" charset="0"/>
              </a:rPr>
              <a:t>For You </a:t>
            </a:r>
            <a:r>
              <a:rPr lang="en-US" sz="2800" i="1" dirty="0">
                <a:latin typeface="Arial Narrow" pitchFamily="34" charset="0"/>
              </a:rPr>
              <a:t>are</a:t>
            </a:r>
            <a:r>
              <a:rPr lang="en-US" sz="2800" dirty="0">
                <a:latin typeface="Arial Narrow" pitchFamily="34" charset="0"/>
              </a:rPr>
              <a:t> with me;</a:t>
            </a:r>
            <a:br>
              <a:rPr lang="en-US" sz="2800" dirty="0">
                <a:latin typeface="Arial Narrow" pitchFamily="34" charset="0"/>
              </a:rPr>
            </a:br>
            <a:r>
              <a:rPr lang="en-US" sz="2800" dirty="0" smtClean="0">
                <a:latin typeface="Arial Narrow" pitchFamily="34" charset="0"/>
              </a:rPr>
              <a:t>Your </a:t>
            </a:r>
            <a:r>
              <a:rPr lang="en-US" sz="2800" dirty="0">
                <a:latin typeface="Arial Narrow" pitchFamily="34" charset="0"/>
              </a:rPr>
              <a:t>rod and Your staff, they </a:t>
            </a:r>
            <a:r>
              <a:rPr lang="en-US" sz="2800" dirty="0" smtClean="0">
                <a:latin typeface="Arial Narrow" pitchFamily="34" charset="0"/>
              </a:rPr>
              <a:t>comfort </a:t>
            </a:r>
            <a:r>
              <a:rPr lang="en-US" sz="2800" dirty="0">
                <a:latin typeface="Arial Narrow" pitchFamily="34" charset="0"/>
              </a:rPr>
              <a:t>me</a:t>
            </a:r>
            <a:r>
              <a:rPr lang="en-US" sz="2800" dirty="0" smtClean="0">
                <a:latin typeface="Arial Narrow" pitchFamily="34" charset="0"/>
              </a:rPr>
              <a:t>.” (Psalm 23:4)</a:t>
            </a:r>
          </a:p>
          <a:p>
            <a:r>
              <a:rPr lang="en-US" sz="2800" dirty="0" smtClean="0">
                <a:latin typeface="Arial Narrow" pitchFamily="34" charset="0"/>
              </a:rPr>
              <a:t>“…</a:t>
            </a:r>
            <a:r>
              <a:rPr lang="en-US" sz="2800" dirty="0"/>
              <a:t>the righteous hath hope in his </a:t>
            </a:r>
            <a:r>
              <a:rPr lang="en-US" sz="2800" dirty="0" smtClean="0"/>
              <a:t>death” </a:t>
            </a:r>
            <a:r>
              <a:rPr lang="en-US" sz="2600" dirty="0" smtClean="0">
                <a:latin typeface="Arial Narrow" panose="020B0606020202030204" pitchFamily="34" charset="0"/>
              </a:rPr>
              <a:t>(Prov.14:32 KJV)</a:t>
            </a:r>
            <a:endParaRPr lang="en-US" sz="2600" dirty="0">
              <a:latin typeface="Arial Narrow" panose="020B0606020202030204" pitchFamily="34" charset="0"/>
            </a:endParaRPr>
          </a:p>
          <a:p>
            <a:r>
              <a:rPr lang="en-US" sz="2800" b="1" dirty="0" smtClean="0">
                <a:latin typeface="Arial Narrow" pitchFamily="34" charset="0"/>
              </a:rPr>
              <a:t>Paul:</a:t>
            </a:r>
            <a:r>
              <a:rPr lang="en-US" sz="2800" dirty="0" smtClean="0">
                <a:latin typeface="Arial Narrow" pitchFamily="34" charset="0"/>
              </a:rPr>
              <a:t>  “…the </a:t>
            </a:r>
            <a:r>
              <a:rPr lang="en-US" sz="2800" dirty="0">
                <a:latin typeface="Arial Narrow" pitchFamily="34" charset="0"/>
              </a:rPr>
              <a:t>time of my departure is at hand. </a:t>
            </a:r>
            <a:r>
              <a:rPr lang="en-US" sz="2800" dirty="0" smtClean="0">
                <a:latin typeface="Arial Narrow" pitchFamily="34" charset="0"/>
              </a:rPr>
              <a:t>I </a:t>
            </a:r>
            <a:r>
              <a:rPr lang="en-US" sz="2800" dirty="0">
                <a:latin typeface="Arial Narrow" pitchFamily="34" charset="0"/>
              </a:rPr>
              <a:t>have fought the good fight, I have finished the race, I have kept the faith. </a:t>
            </a:r>
            <a:r>
              <a:rPr lang="en-US" sz="2800" dirty="0" smtClean="0">
                <a:latin typeface="Arial Narrow" pitchFamily="34" charset="0"/>
              </a:rPr>
              <a:t>Finally</a:t>
            </a:r>
            <a:r>
              <a:rPr lang="en-US" sz="2800" dirty="0">
                <a:latin typeface="Arial Narrow" pitchFamily="34" charset="0"/>
              </a:rPr>
              <a:t>, there is laid up for me the crown of righteousness, which the Lord, the righteous Judge, will give to me on that Day, and not to me only but also to all who have loved His appearing</a:t>
            </a:r>
            <a:r>
              <a:rPr lang="en-US" sz="2800" dirty="0" smtClean="0">
                <a:latin typeface="Arial Narrow" pitchFamily="34" charset="0"/>
              </a:rPr>
              <a:t>.” (2 Tim. 4:6-8)</a:t>
            </a:r>
            <a:endParaRPr lang="en-US" sz="2800" dirty="0">
              <a:latin typeface="Arial Narrow" pitchFamily="34" charset="0"/>
            </a:endParaRPr>
          </a:p>
          <a:p>
            <a:endParaRPr lang="en-US" sz="2800" dirty="0">
              <a:latin typeface="Arial Narrow" pitchFamily="34" charset="0"/>
            </a:endParaRPr>
          </a:p>
        </p:txBody>
      </p:sp>
      <p:cxnSp>
        <p:nvCxnSpPr>
          <p:cNvPr id="5" name="Straight Connector 4"/>
          <p:cNvCxnSpPr/>
          <p:nvPr/>
        </p:nvCxnSpPr>
        <p:spPr>
          <a:xfrm>
            <a:off x="838200" y="5029200"/>
            <a:ext cx="7391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70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Why the Difference?</a:t>
            </a:r>
            <a:endParaRPr lang="en-US" b="1" dirty="0"/>
          </a:p>
        </p:txBody>
      </p:sp>
      <p:sp>
        <p:nvSpPr>
          <p:cNvPr id="5" name="Subtitle 4"/>
          <p:cNvSpPr>
            <a:spLocks noGrp="1"/>
          </p:cNvSpPr>
          <p:nvPr>
            <p:ph type="subTitle" idx="1"/>
          </p:nvPr>
        </p:nvSpPr>
        <p:spPr/>
        <p:txBody>
          <a:bodyPr>
            <a:normAutofit/>
          </a:bodyPr>
          <a:lstStyle/>
          <a:p>
            <a:r>
              <a:rPr lang="en-US" sz="4400" b="1" dirty="0" smtClean="0">
                <a:solidFill>
                  <a:srgbClr val="FFFF00"/>
                </a:solidFill>
                <a:effectLst>
                  <a:outerShdw blurRad="38100" dist="38100" dir="2700000" algn="tl">
                    <a:srgbClr val="000000">
                      <a:alpha val="43137"/>
                    </a:srgbClr>
                  </a:outerShdw>
                </a:effectLst>
              </a:rPr>
              <a:t>“The shout of a King is Among us!”</a:t>
            </a:r>
            <a:endParaRPr lang="en-US" sz="44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137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God Not With Them Otherwise</a:t>
            </a:r>
            <a:endParaRPr lang="en-US" dirty="0"/>
          </a:p>
        </p:txBody>
      </p:sp>
      <p:sp>
        <p:nvSpPr>
          <p:cNvPr id="4" name="Content Placeholder 3"/>
          <p:cNvSpPr>
            <a:spLocks noGrp="1"/>
          </p:cNvSpPr>
          <p:nvPr>
            <p:ph idx="1"/>
          </p:nvPr>
        </p:nvSpPr>
        <p:spPr>
          <a:xfrm>
            <a:off x="457200" y="1295400"/>
            <a:ext cx="8229600" cy="4953000"/>
          </a:xfrm>
        </p:spPr>
        <p:txBody>
          <a:bodyPr>
            <a:normAutofit/>
          </a:bodyPr>
          <a:lstStyle/>
          <a:p>
            <a:r>
              <a:rPr lang="en-US" sz="3000" u="sng" dirty="0" smtClean="0"/>
              <a:t>Joshua 7:1-9</a:t>
            </a:r>
            <a:r>
              <a:rPr lang="en-US" sz="3000" dirty="0" smtClean="0"/>
              <a:t>  Israel was defeated at AI</a:t>
            </a:r>
          </a:p>
          <a:p>
            <a:pPr marL="0" indent="0">
              <a:buNone/>
            </a:pPr>
            <a:r>
              <a:rPr lang="en-US" sz="3000" i="1" dirty="0" smtClean="0"/>
              <a:t>	“Israel has sinned, and they have also  	transgressed My covenant which I 	commanded them.” </a:t>
            </a:r>
            <a:r>
              <a:rPr lang="en-US" sz="3000" dirty="0" smtClean="0"/>
              <a:t>(Joshua 7:11)</a:t>
            </a:r>
          </a:p>
          <a:p>
            <a:r>
              <a:rPr lang="en-US" sz="3000" u="sng" dirty="0" smtClean="0"/>
              <a:t>1 Samuel 4</a:t>
            </a:r>
            <a:r>
              <a:rPr lang="en-US" sz="3000" dirty="0" smtClean="0"/>
              <a:t>  Israel defeated by Philistines.  </a:t>
            </a:r>
          </a:p>
          <a:p>
            <a:pPr marL="0" indent="0">
              <a:buNone/>
            </a:pPr>
            <a:r>
              <a:rPr lang="en-US" sz="3000" i="1" dirty="0" smtClean="0"/>
              <a:t>	“And </a:t>
            </a:r>
            <a:r>
              <a:rPr lang="en-US" sz="3000" i="1" dirty="0"/>
              <a:t>when the ark of the covenant of the </a:t>
            </a:r>
            <a:r>
              <a:rPr lang="en-US" sz="3000" i="1" dirty="0" smtClean="0"/>
              <a:t>	</a:t>
            </a:r>
            <a:r>
              <a:rPr lang="en-US" sz="3000" i="1" cap="small" dirty="0" smtClean="0"/>
              <a:t>Lord</a:t>
            </a:r>
            <a:r>
              <a:rPr lang="en-US" sz="3000" i="1" dirty="0" smtClean="0"/>
              <a:t> </a:t>
            </a:r>
            <a:r>
              <a:rPr lang="en-US" sz="3000" i="1" dirty="0"/>
              <a:t>came into the camp, all Israel shouted </a:t>
            </a:r>
            <a:r>
              <a:rPr lang="en-US" sz="3000" i="1" dirty="0" smtClean="0"/>
              <a:t>	so </a:t>
            </a:r>
            <a:r>
              <a:rPr lang="en-US" sz="3000" i="1" dirty="0"/>
              <a:t>loudly that the earth shook</a:t>
            </a:r>
            <a:r>
              <a:rPr lang="en-US" sz="3000" i="1" dirty="0" smtClean="0"/>
              <a:t>.”</a:t>
            </a:r>
            <a:r>
              <a:rPr lang="en-US" sz="3000" dirty="0" smtClean="0"/>
              <a:t> (verse 5) </a:t>
            </a:r>
          </a:p>
          <a:p>
            <a:r>
              <a:rPr lang="en-US" sz="3000" dirty="0" smtClean="0"/>
              <a:t>“…</a:t>
            </a:r>
            <a:r>
              <a:rPr lang="en-US" sz="3000" i="1" dirty="0" smtClean="0"/>
              <a:t>the </a:t>
            </a:r>
            <a:r>
              <a:rPr lang="en-US" sz="3000" i="1" dirty="0"/>
              <a:t>ark of God was </a:t>
            </a:r>
            <a:r>
              <a:rPr lang="en-US" sz="3000" i="1" dirty="0" smtClean="0"/>
              <a:t>captured.</a:t>
            </a:r>
            <a:r>
              <a:rPr lang="en-US" sz="3000" dirty="0" smtClean="0"/>
              <a:t>” (verse 11)</a:t>
            </a:r>
          </a:p>
          <a:p>
            <a:endParaRPr lang="en-US" sz="3000" dirty="0" smtClean="0"/>
          </a:p>
          <a:p>
            <a:endParaRPr lang="en-US" dirty="0"/>
          </a:p>
        </p:txBody>
      </p:sp>
      <p:sp>
        <p:nvSpPr>
          <p:cNvPr id="5" name="TextBox 4"/>
          <p:cNvSpPr txBox="1"/>
          <p:nvPr/>
        </p:nvSpPr>
        <p:spPr>
          <a:xfrm>
            <a:off x="304800" y="6019800"/>
            <a:ext cx="8610600" cy="569387"/>
          </a:xfrm>
          <a:prstGeom prst="rect">
            <a:avLst/>
          </a:prstGeom>
          <a:noFill/>
        </p:spPr>
        <p:txBody>
          <a:bodyPr wrap="square" rtlCol="0">
            <a:spAutoFit/>
          </a:bodyPr>
          <a:lstStyle/>
          <a:p>
            <a:r>
              <a:rPr lang="en-US" sz="3100" b="1" dirty="0" smtClean="0">
                <a:solidFill>
                  <a:srgbClr val="FFFF00"/>
                </a:solidFill>
                <a:latin typeface="Arial Narrow" panose="020B0606020202030204" pitchFamily="34" charset="0"/>
              </a:rPr>
              <a:t>God is with His people </a:t>
            </a:r>
            <a:r>
              <a:rPr lang="en-US" sz="3100" b="1" dirty="0">
                <a:solidFill>
                  <a:srgbClr val="FFFF00"/>
                </a:solidFill>
                <a:latin typeface="Arial Narrow" panose="020B0606020202030204" pitchFamily="34" charset="0"/>
              </a:rPr>
              <a:t>ONLY </a:t>
            </a:r>
            <a:r>
              <a:rPr lang="en-US" sz="3100" b="1" dirty="0" smtClean="0">
                <a:solidFill>
                  <a:srgbClr val="FFFF00"/>
                </a:solidFill>
                <a:latin typeface="Arial Narrow" panose="020B0606020202030204" pitchFamily="34" charset="0"/>
              </a:rPr>
              <a:t>when they are with Him!</a:t>
            </a:r>
            <a:endParaRPr lang="en-US" sz="3100" b="1" dirty="0">
              <a:solidFill>
                <a:srgbClr val="FFFF00"/>
              </a:solidFill>
              <a:latin typeface="Arial Narrow" panose="020B0606020202030204" pitchFamily="34" charset="0"/>
            </a:endParaRPr>
          </a:p>
        </p:txBody>
      </p:sp>
    </p:spTree>
    <p:extLst>
      <p:ext uri="{BB962C8B-B14F-4D97-AF65-F5344CB8AC3E}">
        <p14:creationId xmlns:p14="http://schemas.microsoft.com/office/powerpoint/2010/main" val="26069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arn(inVertical)">
                                      <p:cBhvr>
                                        <p:cTn id="3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Shout is Heard in Scripture</a:t>
            </a:r>
            <a:endParaRPr lang="en-US" b="1" dirty="0"/>
          </a:p>
        </p:txBody>
      </p:sp>
      <p:sp>
        <p:nvSpPr>
          <p:cNvPr id="3" name="Content Placeholder 2"/>
          <p:cNvSpPr>
            <a:spLocks noGrp="1"/>
          </p:cNvSpPr>
          <p:nvPr>
            <p:ph idx="1"/>
          </p:nvPr>
        </p:nvSpPr>
        <p:spPr/>
        <p:txBody>
          <a:bodyPr>
            <a:normAutofit/>
          </a:bodyPr>
          <a:lstStyle/>
          <a:p>
            <a:r>
              <a:rPr lang="en-US" dirty="0"/>
              <a:t>“O Death, where </a:t>
            </a:r>
            <a:r>
              <a:rPr lang="en-US" i="1" dirty="0"/>
              <a:t>is</a:t>
            </a:r>
            <a:r>
              <a:rPr lang="en-US" dirty="0"/>
              <a:t> your </a:t>
            </a:r>
            <a:r>
              <a:rPr lang="en-US" dirty="0" smtClean="0"/>
              <a:t>sting?                                                  O </a:t>
            </a:r>
            <a:r>
              <a:rPr lang="en-US" dirty="0"/>
              <a:t>Hades, where </a:t>
            </a:r>
            <a:r>
              <a:rPr lang="en-US" i="1" dirty="0"/>
              <a:t>is</a:t>
            </a:r>
            <a:r>
              <a:rPr lang="en-US" dirty="0"/>
              <a:t> your victory</a:t>
            </a:r>
            <a:r>
              <a:rPr lang="en-US" dirty="0" smtClean="0"/>
              <a:t>?”</a:t>
            </a:r>
            <a:r>
              <a:rPr lang="en-US" dirty="0"/>
              <a:t> </a:t>
            </a:r>
            <a:r>
              <a:rPr lang="en-US" dirty="0" smtClean="0"/>
              <a:t>                             The </a:t>
            </a:r>
            <a:r>
              <a:rPr lang="en-US" dirty="0"/>
              <a:t>sting of death </a:t>
            </a:r>
            <a:r>
              <a:rPr lang="en-US" i="1" dirty="0"/>
              <a:t>is</a:t>
            </a:r>
            <a:r>
              <a:rPr lang="en-US" dirty="0"/>
              <a:t> sin, and the strength of </a:t>
            </a:r>
            <a:r>
              <a:rPr lang="en-US" dirty="0" smtClean="0"/>
              <a:t>       	sin </a:t>
            </a:r>
            <a:r>
              <a:rPr lang="en-US" i="1" dirty="0"/>
              <a:t>is</a:t>
            </a:r>
            <a:r>
              <a:rPr lang="en-US" dirty="0"/>
              <a:t> the law. </a:t>
            </a:r>
            <a:endParaRPr lang="en-US" baseline="30000" dirty="0"/>
          </a:p>
          <a:p>
            <a:pPr algn="ctr"/>
            <a:r>
              <a:rPr lang="en-US" baseline="30000" dirty="0"/>
              <a:t> </a:t>
            </a:r>
            <a:r>
              <a:rPr lang="en-US" sz="4000" b="1" dirty="0">
                <a:solidFill>
                  <a:srgbClr val="FFFF00"/>
                </a:solidFill>
                <a:effectLst>
                  <a:outerShdw blurRad="38100" dist="38100" dir="2700000" algn="tl">
                    <a:srgbClr val="000000">
                      <a:alpha val="43137"/>
                    </a:srgbClr>
                  </a:outerShdw>
                </a:effectLst>
              </a:rPr>
              <a:t>But thanks </a:t>
            </a:r>
            <a:r>
              <a:rPr lang="en-US" sz="4000" b="1" i="1" dirty="0">
                <a:solidFill>
                  <a:srgbClr val="FFFF00"/>
                </a:solidFill>
                <a:effectLst>
                  <a:outerShdw blurRad="38100" dist="38100" dir="2700000" algn="tl">
                    <a:srgbClr val="000000">
                      <a:alpha val="43137"/>
                    </a:srgbClr>
                  </a:outerShdw>
                </a:effectLst>
              </a:rPr>
              <a:t>be</a:t>
            </a:r>
            <a:r>
              <a:rPr lang="en-US" sz="4000" b="1" dirty="0">
                <a:solidFill>
                  <a:srgbClr val="FFFF00"/>
                </a:solidFill>
                <a:effectLst>
                  <a:outerShdw blurRad="38100" dist="38100" dir="2700000" algn="tl">
                    <a:srgbClr val="000000">
                      <a:alpha val="43137"/>
                    </a:srgbClr>
                  </a:outerShdw>
                </a:effectLst>
              </a:rPr>
              <a:t> to God, who gives us the </a:t>
            </a:r>
            <a:r>
              <a:rPr lang="en-US" sz="4000" b="1" dirty="0" smtClean="0">
                <a:solidFill>
                  <a:srgbClr val="FFFF00"/>
                </a:solidFill>
                <a:effectLst>
                  <a:outerShdw blurRad="38100" dist="38100" dir="2700000" algn="tl">
                    <a:srgbClr val="000000">
                      <a:alpha val="43137"/>
                    </a:srgbClr>
                  </a:outerShdw>
                </a:effectLst>
              </a:rPr>
              <a:t>victory                                   </a:t>
            </a:r>
            <a:r>
              <a:rPr lang="en-US" sz="4000" b="1" dirty="0">
                <a:solidFill>
                  <a:srgbClr val="FFFF00"/>
                </a:solidFill>
                <a:effectLst>
                  <a:outerShdw blurRad="38100" dist="38100" dir="2700000" algn="tl">
                    <a:srgbClr val="000000">
                      <a:alpha val="43137"/>
                    </a:srgbClr>
                  </a:outerShdw>
                </a:effectLst>
              </a:rPr>
              <a:t>through our Lord Jesus Christ.</a:t>
            </a:r>
          </a:p>
          <a:p>
            <a:endParaRPr lang="en-US" dirty="0"/>
          </a:p>
        </p:txBody>
      </p:sp>
    </p:spTree>
    <p:extLst>
      <p:ext uri="{BB962C8B-B14F-4D97-AF65-F5344CB8AC3E}">
        <p14:creationId xmlns:p14="http://schemas.microsoft.com/office/powerpoint/2010/main" val="211446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Shout is Heard in Scripture</a:t>
            </a:r>
            <a:endParaRPr lang="en-US" b="1" dirty="0"/>
          </a:p>
        </p:txBody>
      </p:sp>
      <p:sp>
        <p:nvSpPr>
          <p:cNvPr id="5" name="Rectangle 4"/>
          <p:cNvSpPr/>
          <p:nvPr/>
        </p:nvSpPr>
        <p:spPr>
          <a:xfrm>
            <a:off x="304800" y="1325880"/>
            <a:ext cx="8610600" cy="5170646"/>
          </a:xfrm>
          <a:prstGeom prst="rect">
            <a:avLst/>
          </a:prstGeom>
        </p:spPr>
        <p:txBody>
          <a:bodyPr wrap="square">
            <a:spAutoFit/>
          </a:bodyPr>
          <a:lstStyle/>
          <a:p>
            <a:r>
              <a:rPr lang="en-US" sz="3000" dirty="0" smtClean="0"/>
              <a:t>“If </a:t>
            </a:r>
            <a:r>
              <a:rPr lang="en-US" sz="3000" dirty="0"/>
              <a:t>we believe that Jesus died and rose again, even so God will bring with Him those who sleep in Jesus</a:t>
            </a:r>
            <a:r>
              <a:rPr lang="en-US" sz="3000" dirty="0" smtClean="0"/>
              <a:t>.</a:t>
            </a:r>
            <a:endParaRPr lang="en-US" sz="3000" dirty="0"/>
          </a:p>
          <a:p>
            <a:r>
              <a:rPr lang="en-US" sz="3000" baseline="30000" dirty="0"/>
              <a:t>15 </a:t>
            </a:r>
            <a:r>
              <a:rPr lang="en-US" sz="3000" dirty="0"/>
              <a:t>For this we say to you by the word of the Lord, that we who are alive </a:t>
            </a:r>
            <a:r>
              <a:rPr lang="en-US" sz="3000" i="1" dirty="0"/>
              <a:t>and</a:t>
            </a:r>
            <a:r>
              <a:rPr lang="en-US" sz="3000" dirty="0"/>
              <a:t> remain until the coming of the Lord will by no means precede those who are asleep. </a:t>
            </a:r>
            <a:r>
              <a:rPr lang="en-US" sz="3000" baseline="30000" dirty="0"/>
              <a:t>16 </a:t>
            </a:r>
            <a:r>
              <a:rPr lang="en-US" sz="3000" dirty="0"/>
              <a:t>For the Lord Himself will descend from heaven with a shout, with the voice of an archangel, and with the trumpet of God. And the dead in Christ will rise first. </a:t>
            </a:r>
            <a:r>
              <a:rPr lang="en-US" sz="3000" baseline="30000" dirty="0"/>
              <a:t>17 </a:t>
            </a:r>
            <a:r>
              <a:rPr lang="en-US" sz="3000" dirty="0"/>
              <a:t>Then we who are alive </a:t>
            </a:r>
            <a:r>
              <a:rPr lang="en-US" sz="3000" i="1" dirty="0"/>
              <a:t>and</a:t>
            </a:r>
            <a:r>
              <a:rPr lang="en-US" sz="3000" dirty="0"/>
              <a:t> remain shall be caught up together with them in the clouds to meet the Lord in the air. And thus we shall always be with the Lord</a:t>
            </a:r>
            <a:r>
              <a:rPr lang="en-US" sz="3000" dirty="0" smtClean="0"/>
              <a:t>.”</a:t>
            </a:r>
            <a:endParaRPr lang="en-US" sz="3000" dirty="0"/>
          </a:p>
        </p:txBody>
      </p:sp>
      <p:cxnSp>
        <p:nvCxnSpPr>
          <p:cNvPr id="7" name="Straight Connector 6"/>
          <p:cNvCxnSpPr/>
          <p:nvPr/>
        </p:nvCxnSpPr>
        <p:spPr>
          <a:xfrm>
            <a:off x="685800" y="4114800"/>
            <a:ext cx="792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4546600"/>
            <a:ext cx="1143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05000" y="6400800"/>
            <a:ext cx="6477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58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04800"/>
            <a:ext cx="8229600" cy="6400800"/>
          </a:xfrm>
        </p:spPr>
        <p:txBody>
          <a:bodyPr>
            <a:normAutofit/>
          </a:bodyPr>
          <a:lstStyle/>
          <a:p>
            <a:r>
              <a:rPr lang="en-US" sz="3000" dirty="0" smtClean="0"/>
              <a:t>When Jesus stood at Lazarus’ tomb                                 And none believed He had the power,                                 Despite their grief and their disbelief,                            He commanded, “Take away the stone.”</a:t>
            </a:r>
          </a:p>
          <a:p>
            <a:r>
              <a:rPr lang="en-US" sz="3000" dirty="0" smtClean="0"/>
              <a:t>When Jesus lay in Joseph’s tomb                                     And none believed He had the power,                                True Love spoke forth in a Father’s voice,                        And the angel took away the stone.</a:t>
            </a:r>
          </a:p>
          <a:p>
            <a:r>
              <a:rPr lang="en-US" sz="3000" dirty="0" smtClean="0"/>
              <a:t>When I shall lie within my tomb,                                  And none believe He has the power,                            The Lord, Himself, will descend from heaven   	with a shout… </a:t>
            </a:r>
          </a:p>
          <a:p>
            <a:pPr marL="0" indent="0">
              <a:buNone/>
            </a:pPr>
            <a:r>
              <a:rPr lang="en-US" sz="3000" dirty="0" smtClean="0"/>
              <a:t>      	</a:t>
            </a:r>
            <a:r>
              <a:rPr lang="en-US" b="1" dirty="0" smtClean="0"/>
              <a:t>to take away the stone. </a:t>
            </a:r>
            <a:endParaRPr lang="en-US" sz="2800" dirty="0"/>
          </a:p>
        </p:txBody>
      </p:sp>
      <p:sp>
        <p:nvSpPr>
          <p:cNvPr id="5" name="TextBox 4"/>
          <p:cNvSpPr txBox="1"/>
          <p:nvPr/>
        </p:nvSpPr>
        <p:spPr>
          <a:xfrm>
            <a:off x="6172200" y="6172200"/>
            <a:ext cx="2362200" cy="646331"/>
          </a:xfrm>
          <a:prstGeom prst="rect">
            <a:avLst/>
          </a:prstGeom>
          <a:noFill/>
        </p:spPr>
        <p:txBody>
          <a:bodyPr wrap="square" rtlCol="0">
            <a:spAutoFit/>
          </a:bodyPr>
          <a:lstStyle/>
          <a:p>
            <a:r>
              <a:rPr lang="en-US" dirty="0"/>
              <a:t>Robert L. Morrison</a:t>
            </a:r>
          </a:p>
          <a:p>
            <a:endParaRPr lang="en-US" dirty="0"/>
          </a:p>
        </p:txBody>
      </p:sp>
    </p:spTree>
    <p:extLst>
      <p:ext uri="{BB962C8B-B14F-4D97-AF65-F5344CB8AC3E}">
        <p14:creationId xmlns:p14="http://schemas.microsoft.com/office/powerpoint/2010/main" val="211380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subTnLst>
                                    <p:animClr clrSpc="rgb" dir="cw">
                                      <p:cBhvr override="childStyle">
                                        <p:cTn dur="1" fill="hold" display="0" masterRel="nextClick" afterEffect="1"/>
                                        <p:tgtEl>
                                          <p:spTgt spid="4">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subTnLst>
                                    <p:animClr clrSpc="rgb" dir="cw">
                                      <p:cBhvr override="childStyle">
                                        <p:cTn dur="1" fill="hold" display="0" masterRel="nextClick" afterEffect="1"/>
                                        <p:tgtEl>
                                          <p:spTgt spid="4">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subTnLst>
                                    <p:animClr clrSpc="rgb" dir="cw">
                                      <p:cBhvr override="childStyle">
                                        <p:cTn dur="1" fill="hold" display="0" masterRel="nextClick" afterEffect="1"/>
                                        <p:tgtEl>
                                          <p:spTgt spid="4">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subTnLst>
                                    <p:animClr clrSpc="rgb" dir="cw">
                                      <p:cBhvr override="childStyle">
                                        <p:cTn dur="1" fill="hold" display="0" masterRel="nextClick" afterEffect="1"/>
                                        <p:tgtEl>
                                          <p:spTgt spid="4">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44775"/>
            <a:ext cx="7772400" cy="1470025"/>
          </a:xfrm>
        </p:spPr>
        <p:txBody>
          <a:bodyPr>
            <a:noAutofit/>
          </a:bodyPr>
          <a:lstStyle/>
          <a:p>
            <a:r>
              <a:rPr lang="en-US" b="1" dirty="0"/>
              <a:t>When the King comes, He will punish those still in Satan’s kingdom.</a:t>
            </a:r>
            <a:br>
              <a:rPr lang="en-US" b="1" dirty="0"/>
            </a:br>
            <a:endParaRPr lang="en-US" b="1" dirty="0"/>
          </a:p>
        </p:txBody>
      </p:sp>
    </p:spTree>
    <p:extLst>
      <p:ext uri="{BB962C8B-B14F-4D97-AF65-F5344CB8AC3E}">
        <p14:creationId xmlns:p14="http://schemas.microsoft.com/office/powerpoint/2010/main" val="4070687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1:6-9</a:t>
            </a:r>
            <a:endParaRPr lang="en-US" dirty="0"/>
          </a:p>
        </p:txBody>
      </p:sp>
      <p:sp>
        <p:nvSpPr>
          <p:cNvPr id="3" name="TextBox 2"/>
          <p:cNvSpPr txBox="1"/>
          <p:nvPr/>
        </p:nvSpPr>
        <p:spPr>
          <a:xfrm>
            <a:off x="457200" y="1447800"/>
            <a:ext cx="8229600" cy="5016758"/>
          </a:xfrm>
          <a:prstGeom prst="rect">
            <a:avLst/>
          </a:prstGeom>
          <a:noFill/>
        </p:spPr>
        <p:txBody>
          <a:bodyPr wrap="square" rtlCol="0">
            <a:spAutoFit/>
          </a:bodyPr>
          <a:lstStyle/>
          <a:p>
            <a:r>
              <a:rPr lang="en-US" sz="3200" i="1" dirty="0" smtClean="0"/>
              <a:t>“…it </a:t>
            </a:r>
            <a:r>
              <a:rPr lang="en-US" sz="3200" i="1" dirty="0"/>
              <a:t>is</a:t>
            </a:r>
            <a:r>
              <a:rPr lang="en-US" sz="3200" dirty="0"/>
              <a:t> a righteous thing with God to repay with tribulation those who trouble you, </a:t>
            </a:r>
            <a:r>
              <a:rPr lang="en-US" sz="3200" baseline="30000" dirty="0"/>
              <a:t>7 </a:t>
            </a:r>
            <a:r>
              <a:rPr lang="en-US" sz="3200" dirty="0"/>
              <a:t>and to </a:t>
            </a:r>
            <a:r>
              <a:rPr lang="en-US" sz="3200" i="1" dirty="0"/>
              <a:t>give</a:t>
            </a:r>
            <a:r>
              <a:rPr lang="en-US" sz="3200" dirty="0"/>
              <a:t> you who are troubled rest with us when the Lord Jesus is revealed from heaven with His mighty angels, </a:t>
            </a:r>
            <a:r>
              <a:rPr lang="en-US" sz="3200" baseline="30000" dirty="0"/>
              <a:t>8 </a:t>
            </a:r>
            <a:r>
              <a:rPr lang="en-US" sz="3200" dirty="0"/>
              <a:t>in flaming fire taking vengeance on those who do not know God, and on those who do not obey the gospel of our Lord Jesus Christ. </a:t>
            </a:r>
            <a:r>
              <a:rPr lang="en-US" sz="3200" baseline="30000" dirty="0"/>
              <a:t>9 </a:t>
            </a:r>
            <a:r>
              <a:rPr lang="en-US" sz="3200" dirty="0"/>
              <a:t>These shall be punished with everlasting destruction from the presence of the Lord and from the glory of His power, </a:t>
            </a:r>
          </a:p>
        </p:txBody>
      </p:sp>
      <p:cxnSp>
        <p:nvCxnSpPr>
          <p:cNvPr id="5" name="Straight Connector 4"/>
          <p:cNvCxnSpPr/>
          <p:nvPr/>
        </p:nvCxnSpPr>
        <p:spPr>
          <a:xfrm>
            <a:off x="3200400" y="3956179"/>
            <a:ext cx="5257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71500" y="4406900"/>
            <a:ext cx="75057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09600" y="4902200"/>
            <a:ext cx="75057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94984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Isaiah Foresaw a Visible King</a:t>
            </a:r>
            <a:endParaRPr lang="en-US" b="1" dirty="0"/>
          </a:p>
        </p:txBody>
      </p:sp>
      <p:sp>
        <p:nvSpPr>
          <p:cNvPr id="5" name="Content Placeholder 4"/>
          <p:cNvSpPr>
            <a:spLocks noGrp="1"/>
          </p:cNvSpPr>
          <p:nvPr>
            <p:ph idx="1"/>
          </p:nvPr>
        </p:nvSpPr>
        <p:spPr>
          <a:xfrm>
            <a:off x="457200" y="1447800"/>
            <a:ext cx="8229600" cy="5029200"/>
          </a:xfrm>
        </p:spPr>
        <p:txBody>
          <a:bodyPr>
            <a:noAutofit/>
          </a:bodyPr>
          <a:lstStyle/>
          <a:p>
            <a:r>
              <a:rPr lang="en-US" sz="3000" i="1" dirty="0" smtClean="0"/>
              <a:t>“Behold, the virgin shall conceive and bear a Son, and shall call His name </a:t>
            </a:r>
            <a:r>
              <a:rPr lang="en-US" sz="3000" b="1" i="1" dirty="0" smtClean="0">
                <a:solidFill>
                  <a:srgbClr val="FFFF00"/>
                </a:solidFill>
              </a:rPr>
              <a:t>Immanuel </a:t>
            </a:r>
            <a:r>
              <a:rPr lang="en-US" sz="3000" dirty="0" smtClean="0"/>
              <a:t> (Is. 7:14).</a:t>
            </a:r>
          </a:p>
          <a:p>
            <a:r>
              <a:rPr lang="en-US" sz="3000" i="1" dirty="0" smtClean="0"/>
              <a:t>“For unto us a Child is born,</a:t>
            </a:r>
            <a:br>
              <a:rPr lang="en-US" sz="3000" i="1" dirty="0" smtClean="0"/>
            </a:br>
            <a:r>
              <a:rPr lang="en-US" sz="3000" i="1" dirty="0" smtClean="0"/>
              <a:t>Unto us a Son is given;</a:t>
            </a:r>
            <a:br>
              <a:rPr lang="en-US" sz="3000" i="1" dirty="0" smtClean="0"/>
            </a:br>
            <a:r>
              <a:rPr lang="en-US" sz="3000" i="1" dirty="0" smtClean="0"/>
              <a:t>And the government will be upon His shoulder.</a:t>
            </a:r>
            <a:br>
              <a:rPr lang="en-US" sz="3000" i="1" dirty="0" smtClean="0"/>
            </a:br>
            <a:r>
              <a:rPr lang="en-US" sz="3000" i="1" dirty="0" smtClean="0"/>
              <a:t>And His name will be called</a:t>
            </a:r>
            <a:br>
              <a:rPr lang="en-US" sz="3000" i="1" dirty="0" smtClean="0"/>
            </a:br>
            <a:r>
              <a:rPr lang="en-US" sz="3000" i="1" dirty="0" smtClean="0"/>
              <a:t>Wonderful, Counselor, Mighty God,</a:t>
            </a:r>
            <a:br>
              <a:rPr lang="en-US" sz="3000" i="1" dirty="0" smtClean="0"/>
            </a:br>
            <a:r>
              <a:rPr lang="en-US" sz="3000" i="1" dirty="0" smtClean="0"/>
              <a:t>Everlasting Father, Prince of Peace.</a:t>
            </a:r>
            <a:br>
              <a:rPr lang="en-US" sz="3000" i="1" dirty="0" smtClean="0"/>
            </a:br>
            <a:r>
              <a:rPr lang="en-US" sz="3000" i="1" baseline="30000" dirty="0" smtClean="0"/>
              <a:t>7 </a:t>
            </a:r>
            <a:r>
              <a:rPr lang="en-US" sz="3000" i="1" dirty="0" smtClean="0"/>
              <a:t>Of the increase of His government and peace</a:t>
            </a:r>
            <a:br>
              <a:rPr lang="en-US" sz="3000" i="1" dirty="0" smtClean="0"/>
            </a:br>
            <a:r>
              <a:rPr lang="en-US" sz="3000" i="1" dirty="0" smtClean="0"/>
              <a:t>There will be no end.”</a:t>
            </a:r>
            <a:r>
              <a:rPr lang="en-US" sz="3000" dirty="0" smtClean="0"/>
              <a:t> (Is. 9:6-7)</a:t>
            </a:r>
            <a:br>
              <a:rPr lang="en-US" sz="3000" dirty="0" smtClean="0"/>
            </a:br>
            <a:endParaRPr lang="en-US" sz="3000" b="1" i="1" dirty="0">
              <a:solidFill>
                <a:srgbClr val="FFFF00"/>
              </a:solidFill>
            </a:endParaRPr>
          </a:p>
        </p:txBody>
      </p:sp>
    </p:spTree>
    <p:extLst>
      <p:ext uri="{BB962C8B-B14F-4D97-AF65-F5344CB8AC3E}">
        <p14:creationId xmlns:p14="http://schemas.microsoft.com/office/powerpoint/2010/main" val="156520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924800" cy="1470025"/>
          </a:xfrm>
        </p:spPr>
        <p:txBody>
          <a:bodyPr>
            <a:normAutofit/>
          </a:bodyPr>
          <a:lstStyle/>
          <a:p>
            <a:r>
              <a:rPr lang="en-US" b="1" dirty="0" smtClean="0">
                <a:effectLst>
                  <a:outerShdw blurRad="38100" dist="38100" dir="2700000" algn="tl">
                    <a:srgbClr val="000000">
                      <a:alpha val="43137"/>
                    </a:srgbClr>
                  </a:outerShdw>
                </a:effectLst>
              </a:rPr>
              <a:t>Zechariah Foresaw the King Among His People!</a:t>
            </a:r>
            <a:endParaRPr lang="en-US" b="1" dirty="0">
              <a:effectLst>
                <a:outerShdw blurRad="38100" dist="38100" dir="2700000" algn="tl">
                  <a:srgbClr val="000000">
                    <a:alpha val="43137"/>
                  </a:srgbClr>
                </a:outerShdw>
              </a:effectLst>
            </a:endParaRPr>
          </a:p>
        </p:txBody>
      </p:sp>
      <p:sp>
        <p:nvSpPr>
          <p:cNvPr id="3" name="TextBox 2"/>
          <p:cNvSpPr txBox="1"/>
          <p:nvPr/>
        </p:nvSpPr>
        <p:spPr>
          <a:xfrm>
            <a:off x="1066800" y="2743200"/>
            <a:ext cx="7162800" cy="3539430"/>
          </a:xfrm>
          <a:prstGeom prst="rect">
            <a:avLst/>
          </a:prstGeom>
          <a:noFill/>
        </p:spPr>
        <p:txBody>
          <a:bodyPr wrap="square" rtlCol="0">
            <a:spAutoFit/>
          </a:bodyPr>
          <a:lstStyle/>
          <a:p>
            <a:r>
              <a:rPr lang="en-US" sz="3200" dirty="0" smtClean="0"/>
              <a:t>“Rejoice </a:t>
            </a:r>
            <a:r>
              <a:rPr lang="en-US" sz="3200" dirty="0"/>
              <a:t>greatly, O daughter of Zion!</a:t>
            </a:r>
            <a:br>
              <a:rPr lang="en-US" sz="3200" dirty="0"/>
            </a:br>
            <a:r>
              <a:rPr lang="en-US" sz="3200" dirty="0"/>
              <a:t>Shout, O daughter of Jerusalem!</a:t>
            </a:r>
            <a:br>
              <a:rPr lang="en-US" sz="3200" dirty="0"/>
            </a:br>
            <a:r>
              <a:rPr lang="en-US" sz="3200" dirty="0"/>
              <a:t>Behold, your King is coming to you;</a:t>
            </a:r>
            <a:br>
              <a:rPr lang="en-US" sz="3200" dirty="0"/>
            </a:br>
            <a:r>
              <a:rPr lang="en-US" sz="3200" dirty="0"/>
              <a:t>He </a:t>
            </a:r>
            <a:r>
              <a:rPr lang="en-US" sz="3200" i="1" dirty="0"/>
              <a:t>is</a:t>
            </a:r>
            <a:r>
              <a:rPr lang="en-US" sz="3200" dirty="0"/>
              <a:t> just and having salvation,</a:t>
            </a:r>
            <a:br>
              <a:rPr lang="en-US" sz="3200" dirty="0"/>
            </a:br>
            <a:r>
              <a:rPr lang="en-US" sz="3200" dirty="0"/>
              <a:t>Lowly and riding on a donkey,</a:t>
            </a:r>
            <a:br>
              <a:rPr lang="en-US" sz="3200" dirty="0"/>
            </a:br>
            <a:r>
              <a:rPr lang="en-US" sz="3200" dirty="0"/>
              <a:t>A colt, the foal of a donkey.</a:t>
            </a:r>
          </a:p>
          <a:p>
            <a:r>
              <a:rPr lang="en-US" sz="3200" dirty="0" smtClean="0"/>
              <a:t>					Zechariah 9:9</a:t>
            </a:r>
            <a:endParaRPr lang="en-US" sz="3200" dirty="0"/>
          </a:p>
        </p:txBody>
      </p:sp>
      <p:cxnSp>
        <p:nvCxnSpPr>
          <p:cNvPr id="6" name="Straight Connector 5"/>
          <p:cNvCxnSpPr/>
          <p:nvPr/>
        </p:nvCxnSpPr>
        <p:spPr>
          <a:xfrm>
            <a:off x="1143000" y="3733800"/>
            <a:ext cx="990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43000" y="4267200"/>
            <a:ext cx="5715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72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Birth of the King</a:t>
            </a:r>
            <a:endParaRPr lang="en-US" b="1" dirty="0"/>
          </a:p>
        </p:txBody>
      </p:sp>
      <p:sp>
        <p:nvSpPr>
          <p:cNvPr id="3" name="Content Placeholder 2"/>
          <p:cNvSpPr>
            <a:spLocks noGrp="1"/>
          </p:cNvSpPr>
          <p:nvPr>
            <p:ph idx="1"/>
          </p:nvPr>
        </p:nvSpPr>
        <p:spPr>
          <a:xfrm>
            <a:off x="228600" y="1447800"/>
            <a:ext cx="8610600" cy="5029200"/>
          </a:xfrm>
        </p:spPr>
        <p:txBody>
          <a:bodyPr>
            <a:normAutofit fontScale="92500" lnSpcReduction="10000"/>
          </a:bodyPr>
          <a:lstStyle/>
          <a:p>
            <a:r>
              <a:rPr lang="en-US" sz="3000" b="1" u="sng" dirty="0" smtClean="0"/>
              <a:t>Promise</a:t>
            </a:r>
            <a:r>
              <a:rPr lang="en-US" sz="3000" b="1" i="1" dirty="0" smtClean="0"/>
              <a:t>: “</a:t>
            </a:r>
            <a:r>
              <a:rPr lang="en-US" sz="3000" i="1" dirty="0" smtClean="0"/>
              <a:t>And </a:t>
            </a:r>
            <a:r>
              <a:rPr lang="en-US" sz="3000" i="1" dirty="0"/>
              <a:t>behold, you will conceive in your womb and bring forth a Son, and shall call His name </a:t>
            </a:r>
            <a:r>
              <a:rPr lang="en-US" sz="3000" i="1" cap="small" dirty="0"/>
              <a:t>Jesus</a:t>
            </a:r>
            <a:r>
              <a:rPr lang="en-US" sz="3000" i="1" dirty="0"/>
              <a:t>. </a:t>
            </a:r>
            <a:r>
              <a:rPr lang="en-US" sz="3000" i="1" baseline="30000" dirty="0"/>
              <a:t>32 </a:t>
            </a:r>
            <a:r>
              <a:rPr lang="en-US" sz="3000" i="1" dirty="0"/>
              <a:t>He will be great, and will be called the Son of the Highest; and the Lord God will give Him the throne of His father David. </a:t>
            </a:r>
            <a:r>
              <a:rPr lang="en-US" sz="3000" i="1" baseline="30000" dirty="0"/>
              <a:t>33 </a:t>
            </a:r>
            <a:r>
              <a:rPr lang="en-US" sz="3000" i="1" dirty="0"/>
              <a:t>And He will reign over the house of Jacob forever, and of His kingdom there will be no end</a:t>
            </a:r>
            <a:r>
              <a:rPr lang="en-US" sz="3000" i="1" dirty="0" smtClean="0"/>
              <a:t>.” </a:t>
            </a:r>
            <a:r>
              <a:rPr lang="en-US" sz="3000" dirty="0" smtClean="0"/>
              <a:t>(Lk.1:31-33)</a:t>
            </a:r>
          </a:p>
          <a:p>
            <a:r>
              <a:rPr lang="en-US" sz="3000" b="1" u="sng" dirty="0" smtClean="0"/>
              <a:t>Announcement to Shepherds</a:t>
            </a:r>
            <a:r>
              <a:rPr lang="en-US" sz="3000" b="1" dirty="0" smtClean="0"/>
              <a:t>: </a:t>
            </a:r>
            <a:r>
              <a:rPr lang="en-US" sz="3000" i="1" dirty="0" smtClean="0"/>
              <a:t>“</a:t>
            </a:r>
            <a:r>
              <a:rPr lang="en-US" sz="3000" i="1" dirty="0"/>
              <a:t>Then the angel said to them, “Do not be afraid, for behold, I bring you good tidings of great joy which will be to all people. </a:t>
            </a:r>
            <a:r>
              <a:rPr lang="en-US" sz="3000" i="1" baseline="30000" dirty="0"/>
              <a:t>11 </a:t>
            </a:r>
            <a:r>
              <a:rPr lang="en-US" sz="3000" i="1" dirty="0"/>
              <a:t>For there is born to you this day in the city of David a Savior, who is Christ the Lord</a:t>
            </a:r>
            <a:r>
              <a:rPr lang="en-US" sz="3000" i="1" dirty="0" smtClean="0"/>
              <a:t>.” </a:t>
            </a:r>
            <a:r>
              <a:rPr lang="en-US" sz="3000" dirty="0" smtClean="0"/>
              <a:t>(Luke 2:10-11)</a:t>
            </a:r>
            <a:endParaRPr lang="en-US" sz="3000" b="1" i="1" u="sng" dirty="0" smtClean="0"/>
          </a:p>
          <a:p>
            <a:endParaRPr lang="en-US" dirty="0" smtClean="0"/>
          </a:p>
          <a:p>
            <a:endParaRPr lang="en-US" dirty="0"/>
          </a:p>
        </p:txBody>
      </p:sp>
    </p:spTree>
    <p:extLst>
      <p:ext uri="{BB962C8B-B14F-4D97-AF65-F5344CB8AC3E}">
        <p14:creationId xmlns:p14="http://schemas.microsoft.com/office/powerpoint/2010/main" val="193178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143000"/>
          </a:xfrm>
        </p:spPr>
        <p:txBody>
          <a:bodyPr>
            <a:normAutofit/>
          </a:bodyPr>
          <a:lstStyle/>
          <a:p>
            <a:pPr algn="l"/>
            <a:r>
              <a:rPr lang="en-US" b="1" dirty="0" smtClean="0">
                <a:effectLst>
                  <a:outerShdw blurRad="38100" dist="38100" dir="2700000" algn="tl">
                    <a:srgbClr val="000000">
                      <a:alpha val="43137"/>
                    </a:srgbClr>
                  </a:outerShdw>
                </a:effectLst>
              </a:rPr>
              <a:t>In the Flesh He Proved His Power: </a:t>
            </a:r>
            <a:endParaRPr lang="en-US"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417637"/>
            <a:ext cx="8229600" cy="4525963"/>
          </a:xfrm>
        </p:spPr>
        <p:txBody>
          <a:bodyPr>
            <a:normAutofit/>
          </a:bodyPr>
          <a:lstStyle/>
          <a:p>
            <a:r>
              <a:rPr lang="en-US" dirty="0" smtClean="0"/>
              <a:t>Over </a:t>
            </a:r>
            <a:r>
              <a:rPr lang="en-US" b="1" u="sng" dirty="0" smtClean="0"/>
              <a:t>Nature</a:t>
            </a:r>
            <a:r>
              <a:rPr lang="en-US" dirty="0" smtClean="0"/>
              <a:t> by stilling storms, etc.</a:t>
            </a:r>
          </a:p>
          <a:p>
            <a:r>
              <a:rPr lang="en-US" dirty="0" smtClean="0"/>
              <a:t>Over </a:t>
            </a:r>
            <a:r>
              <a:rPr lang="en-US" b="1" u="sng" dirty="0" smtClean="0"/>
              <a:t>Disease</a:t>
            </a:r>
            <a:r>
              <a:rPr lang="en-US" b="1" dirty="0" smtClean="0"/>
              <a:t> </a:t>
            </a:r>
            <a:r>
              <a:rPr lang="en-US" dirty="0" smtClean="0"/>
              <a:t>by His Healing </a:t>
            </a:r>
          </a:p>
          <a:p>
            <a:r>
              <a:rPr lang="en-US" dirty="0" smtClean="0"/>
              <a:t>Over </a:t>
            </a:r>
            <a:r>
              <a:rPr lang="en-US" b="1" u="sng" dirty="0" smtClean="0"/>
              <a:t>Satan</a:t>
            </a:r>
            <a:r>
              <a:rPr lang="en-US" dirty="0" smtClean="0"/>
              <a:t> by casting out Demons.</a:t>
            </a:r>
          </a:p>
          <a:p>
            <a:r>
              <a:rPr lang="en-US" dirty="0" smtClean="0"/>
              <a:t>Over </a:t>
            </a:r>
            <a:r>
              <a:rPr lang="en-US" b="1" u="sng" dirty="0" smtClean="0"/>
              <a:t>Sin</a:t>
            </a:r>
            <a:r>
              <a:rPr lang="en-US" dirty="0" smtClean="0"/>
              <a:t> by His sinless life.</a:t>
            </a:r>
          </a:p>
          <a:p>
            <a:r>
              <a:rPr lang="en-US" dirty="0" smtClean="0"/>
              <a:t>Over </a:t>
            </a:r>
            <a:r>
              <a:rPr lang="en-US" b="1" u="sng" dirty="0" smtClean="0"/>
              <a:t>Death</a:t>
            </a:r>
            <a:r>
              <a:rPr lang="en-US" dirty="0" smtClean="0"/>
              <a:t>! </a:t>
            </a:r>
            <a:endParaRPr lang="en-US" dirty="0"/>
          </a:p>
        </p:txBody>
      </p:sp>
      <p:sp>
        <p:nvSpPr>
          <p:cNvPr id="6" name="TextBox 5"/>
          <p:cNvSpPr txBox="1"/>
          <p:nvPr/>
        </p:nvSpPr>
        <p:spPr>
          <a:xfrm>
            <a:off x="3505200" y="3588603"/>
            <a:ext cx="3429000" cy="830997"/>
          </a:xfrm>
          <a:prstGeom prst="rect">
            <a:avLst/>
          </a:prstGeom>
          <a:noFill/>
        </p:spPr>
        <p:txBody>
          <a:bodyPr wrap="square" rtlCol="0">
            <a:spAutoFit/>
          </a:bodyPr>
          <a:lstStyle/>
          <a:p>
            <a:r>
              <a:rPr lang="en-US" sz="4800" b="1" dirty="0" smtClean="0">
                <a:solidFill>
                  <a:srgbClr val="FFFF00"/>
                </a:solidFill>
                <a:effectLst>
                  <a:outerShdw blurRad="38100" dist="38100" dir="2700000" algn="tl">
                    <a:srgbClr val="000000">
                      <a:alpha val="43137"/>
                    </a:srgbClr>
                  </a:outerShdw>
                </a:effectLst>
              </a:rPr>
              <a:t>But He Died!</a:t>
            </a:r>
            <a:endParaRPr lang="en-US" sz="4800" b="1" dirty="0">
              <a:solidFill>
                <a:srgbClr val="FFFF00"/>
              </a:solidFill>
              <a:effectLst>
                <a:outerShdw blurRad="38100" dist="38100" dir="2700000" algn="tl">
                  <a:srgbClr val="000000">
                    <a:alpha val="43137"/>
                  </a:srgbClr>
                </a:outerShdw>
              </a:effectLst>
            </a:endParaRPr>
          </a:p>
        </p:txBody>
      </p:sp>
      <p:sp>
        <p:nvSpPr>
          <p:cNvPr id="10" name="TextBox 9"/>
          <p:cNvSpPr txBox="1"/>
          <p:nvPr/>
        </p:nvSpPr>
        <p:spPr>
          <a:xfrm>
            <a:off x="457200" y="4338697"/>
            <a:ext cx="8229600" cy="2062103"/>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But He was </a:t>
            </a:r>
            <a:r>
              <a:rPr lang="en-US" sz="3200" b="1" dirty="0" smtClean="0">
                <a:solidFill>
                  <a:srgbClr val="FFFF00"/>
                </a:solidFill>
                <a:effectLst>
                  <a:outerShdw blurRad="38100" dist="38100" dir="2700000" algn="tl">
                    <a:srgbClr val="000000">
                      <a:alpha val="43137"/>
                    </a:srgbClr>
                  </a:outerShdw>
                </a:effectLst>
              </a:rPr>
              <a:t>raised</a:t>
            </a:r>
            <a:r>
              <a:rPr lang="en-US" sz="3200" dirty="0" smtClean="0"/>
              <a:t> from the dead “</a:t>
            </a:r>
            <a:r>
              <a:rPr lang="en-US" sz="3200" i="1" dirty="0" smtClean="0"/>
              <a:t>and</a:t>
            </a:r>
            <a:r>
              <a:rPr lang="en-US" sz="3200" dirty="0" smtClean="0"/>
              <a:t> </a:t>
            </a:r>
            <a:r>
              <a:rPr lang="en-US" sz="3200" dirty="0"/>
              <a:t>declared </a:t>
            </a:r>
            <a:r>
              <a:rPr lang="en-US" sz="3200" i="1" dirty="0"/>
              <a:t>to be</a:t>
            </a:r>
            <a:r>
              <a:rPr lang="en-US" sz="3200" dirty="0"/>
              <a:t> the Son of God with power according to the Spirit of holiness, by the resurrection from the dead. </a:t>
            </a:r>
            <a:r>
              <a:rPr lang="en-US" sz="3200" dirty="0" smtClean="0"/>
              <a:t>(Rom. 1:4)</a:t>
            </a:r>
            <a:endParaRPr lang="en-US" sz="3200" dirty="0"/>
          </a:p>
        </p:txBody>
      </p:sp>
      <p:cxnSp>
        <p:nvCxnSpPr>
          <p:cNvPr id="12" name="Straight Connector 11"/>
          <p:cNvCxnSpPr/>
          <p:nvPr/>
        </p:nvCxnSpPr>
        <p:spPr>
          <a:xfrm>
            <a:off x="990600" y="5334000"/>
            <a:ext cx="6858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05600" y="5867400"/>
            <a:ext cx="990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66800" y="6324600"/>
            <a:ext cx="4419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048000" y="3733800"/>
            <a:ext cx="10058400" cy="646331"/>
          </a:xfrm>
          <a:prstGeom prst="rect">
            <a:avLst/>
          </a:prstGeom>
          <a:noFill/>
        </p:spPr>
        <p:txBody>
          <a:bodyPr wrap="square" rtlCol="0">
            <a:spAutoFit/>
          </a:bodyPr>
          <a:lstStyle/>
          <a:p>
            <a:r>
              <a:rPr lang="en-US" sz="3600" b="1" dirty="0" smtClean="0">
                <a:solidFill>
                  <a:srgbClr val="FFFF00"/>
                </a:solidFill>
              </a:rPr>
              <a:t>Apostles Recognized Him</a:t>
            </a:r>
            <a:r>
              <a:rPr lang="en-US" sz="3600" b="1" dirty="0" smtClean="0"/>
              <a:t>.</a:t>
            </a:r>
            <a:endParaRPr lang="en-US" sz="3600" b="1" dirty="0"/>
          </a:p>
        </p:txBody>
      </p:sp>
    </p:spTree>
    <p:extLst>
      <p:ext uri="{BB962C8B-B14F-4D97-AF65-F5344CB8AC3E}">
        <p14:creationId xmlns:p14="http://schemas.microsoft.com/office/powerpoint/2010/main" val="44445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00"/>
                                        <p:tgtEl>
                                          <p:spTgt spid="13"/>
                                        </p:tgtEl>
                                      </p:cBhvr>
                                    </p:animEffect>
                                  </p:childTnLst>
                                </p:cTn>
                              </p:par>
                            </p:childTnLst>
                          </p:cTn>
                        </p:par>
                        <p:par>
                          <p:cTn id="55" fill="hold">
                            <p:stCondLst>
                              <p:cond delay="500"/>
                            </p:stCondLst>
                            <p:childTnLst>
                              <p:par>
                                <p:cTn id="56" presetID="22" presetClass="entr" presetSubtype="4"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10"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 Lives as Our Reigning King</a:t>
            </a:r>
            <a:endParaRPr lang="en-US" b="1" dirty="0"/>
          </a:p>
        </p:txBody>
      </p:sp>
      <p:sp>
        <p:nvSpPr>
          <p:cNvPr id="3" name="Content Placeholder 2"/>
          <p:cNvSpPr>
            <a:spLocks noGrp="1"/>
          </p:cNvSpPr>
          <p:nvPr>
            <p:ph idx="1"/>
          </p:nvPr>
        </p:nvSpPr>
        <p:spPr>
          <a:xfrm>
            <a:off x="417689" y="1424093"/>
            <a:ext cx="8173155" cy="5132494"/>
          </a:xfrm>
        </p:spPr>
        <p:txBody>
          <a:bodyPr>
            <a:normAutofit lnSpcReduction="10000"/>
          </a:bodyPr>
          <a:lstStyle/>
          <a:p>
            <a:r>
              <a:rPr lang="en-US" sz="3000" dirty="0" smtClean="0"/>
              <a:t>[God] “raised Him from the dead and seated </a:t>
            </a:r>
            <a:r>
              <a:rPr lang="en-US" sz="3000" i="1" dirty="0" smtClean="0"/>
              <a:t>Him</a:t>
            </a:r>
            <a:r>
              <a:rPr lang="en-US" sz="3000" dirty="0" smtClean="0"/>
              <a:t> at His right hand in the heavenly </a:t>
            </a:r>
            <a:r>
              <a:rPr lang="en-US" sz="3000" i="1" dirty="0" smtClean="0"/>
              <a:t>places,</a:t>
            </a:r>
            <a:r>
              <a:rPr lang="en-US" sz="3000" dirty="0" smtClean="0"/>
              <a:t> </a:t>
            </a:r>
            <a:r>
              <a:rPr lang="en-US" sz="3000" baseline="30000" dirty="0" smtClean="0"/>
              <a:t>21 </a:t>
            </a:r>
            <a:r>
              <a:rPr lang="en-US" sz="3000" dirty="0" smtClean="0"/>
              <a:t>far above all principality and power and might and dominion, and every name that is named, not only in this age but also in that which is to come” (Eph. 1:20-21).</a:t>
            </a:r>
          </a:p>
          <a:p>
            <a:r>
              <a:rPr lang="en-US" sz="3000" dirty="0" smtClean="0"/>
              <a:t>Before He ascended, He promised to be with His people “till the end of the world” (Mt. 28:20)</a:t>
            </a:r>
          </a:p>
          <a:p>
            <a:r>
              <a:rPr lang="en-US" sz="3000" baseline="30000" dirty="0" smtClean="0"/>
              <a:t>“</a:t>
            </a:r>
            <a:r>
              <a:rPr lang="en-US" sz="3000" dirty="0"/>
              <a:t>Who is he who overcomes the world, but he who believes that Jesus is the Son of God</a:t>
            </a:r>
            <a:r>
              <a:rPr lang="en-US" sz="3000" dirty="0" smtClean="0"/>
              <a:t>?” (1 John 5:5)</a:t>
            </a:r>
            <a:endParaRPr lang="en-US" sz="3000" dirty="0"/>
          </a:p>
        </p:txBody>
      </p:sp>
    </p:spTree>
    <p:extLst>
      <p:ext uri="{BB962C8B-B14F-4D97-AF65-F5344CB8AC3E}">
        <p14:creationId xmlns:p14="http://schemas.microsoft.com/office/powerpoint/2010/main" val="74888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51933" y="1100880"/>
            <a:ext cx="7772400" cy="1470025"/>
          </a:xfrm>
        </p:spPr>
        <p:txBody>
          <a:bodyPr>
            <a:normAutofit/>
          </a:bodyPr>
          <a:lstStyle/>
          <a:p>
            <a:r>
              <a:rPr lang="en-US" sz="4800" b="1" dirty="0" smtClean="0">
                <a:effectLst>
                  <a:outerShdw blurRad="38100" dist="38100" dir="2700000" algn="tl">
                    <a:srgbClr val="000000">
                      <a:alpha val="43137"/>
                    </a:srgbClr>
                  </a:outerShdw>
                </a:effectLst>
              </a:rPr>
              <a:t>He is a Conquering King!</a:t>
            </a:r>
            <a:endParaRPr lang="en-US" sz="4800" b="1" dirty="0">
              <a:effectLst>
                <a:outerShdw blurRad="38100" dist="38100" dir="2700000" algn="tl">
                  <a:srgbClr val="000000">
                    <a:alpha val="43137"/>
                  </a:srgbClr>
                </a:outerShdw>
              </a:effectLst>
            </a:endParaRPr>
          </a:p>
        </p:txBody>
      </p:sp>
      <p:sp>
        <p:nvSpPr>
          <p:cNvPr id="7" name="Subtitle 6"/>
          <p:cNvSpPr>
            <a:spLocks noGrp="1"/>
          </p:cNvSpPr>
          <p:nvPr>
            <p:ph type="subTitle" idx="1"/>
          </p:nvPr>
        </p:nvSpPr>
        <p:spPr>
          <a:xfrm>
            <a:off x="2590800" y="3351107"/>
            <a:ext cx="4941711" cy="2440093"/>
          </a:xfrm>
        </p:spPr>
        <p:txBody>
          <a:bodyPr>
            <a:normAutofit/>
          </a:bodyPr>
          <a:lstStyle/>
          <a:p>
            <a:pPr marL="514350" indent="-514350" algn="l">
              <a:buAutoNum type="arabicPeriod"/>
            </a:pPr>
            <a:r>
              <a:rPr lang="en-US" sz="3600" dirty="0" smtClean="0"/>
              <a:t>Against Satan</a:t>
            </a:r>
          </a:p>
          <a:p>
            <a:pPr marL="514350" indent="-514350" algn="l">
              <a:buAutoNum type="arabicPeriod"/>
            </a:pPr>
            <a:r>
              <a:rPr lang="en-US" sz="3600" dirty="0" smtClean="0"/>
              <a:t>Against the Flesh</a:t>
            </a:r>
          </a:p>
          <a:p>
            <a:pPr marL="514350" indent="-514350" algn="l">
              <a:buAutoNum type="arabicPeriod"/>
            </a:pPr>
            <a:r>
              <a:rPr lang="en-US" sz="3600" dirty="0" smtClean="0"/>
              <a:t>Against Death</a:t>
            </a:r>
            <a:endParaRPr lang="en-US" sz="3600" dirty="0"/>
          </a:p>
        </p:txBody>
      </p:sp>
      <p:sp>
        <p:nvSpPr>
          <p:cNvPr id="2" name="TextBox 1"/>
          <p:cNvSpPr txBox="1"/>
          <p:nvPr/>
        </p:nvSpPr>
        <p:spPr>
          <a:xfrm>
            <a:off x="1676400" y="2554069"/>
            <a:ext cx="5715000" cy="646331"/>
          </a:xfrm>
          <a:prstGeom prst="rect">
            <a:avLst/>
          </a:prstGeom>
          <a:noFill/>
        </p:spPr>
        <p:txBody>
          <a:bodyPr wrap="square" rtlCol="0">
            <a:spAutoFit/>
          </a:bodyPr>
          <a:lstStyle/>
          <a:p>
            <a:r>
              <a:rPr lang="en-US" sz="3600" b="1" dirty="0" smtClean="0"/>
              <a:t>Three Great Battles we Face</a:t>
            </a:r>
            <a:endParaRPr lang="en-US" sz="3600" b="1" dirty="0"/>
          </a:p>
        </p:txBody>
      </p:sp>
    </p:spTree>
    <p:extLst>
      <p:ext uri="{BB962C8B-B14F-4D97-AF65-F5344CB8AC3E}">
        <p14:creationId xmlns:p14="http://schemas.microsoft.com/office/powerpoint/2010/main" val="19585438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Our Battle Against Satan</a:t>
            </a:r>
            <a:endParaRPr lang="en-US" b="1" dirty="0"/>
          </a:p>
        </p:txBody>
      </p:sp>
      <p:sp>
        <p:nvSpPr>
          <p:cNvPr id="3" name="Content Placeholder 2"/>
          <p:cNvSpPr>
            <a:spLocks noGrp="1"/>
          </p:cNvSpPr>
          <p:nvPr>
            <p:ph idx="1"/>
          </p:nvPr>
        </p:nvSpPr>
        <p:spPr>
          <a:xfrm>
            <a:off x="152400" y="1600200"/>
            <a:ext cx="8630356" cy="4754880"/>
          </a:xfrm>
        </p:spPr>
        <p:txBody>
          <a:bodyPr>
            <a:noAutofit/>
          </a:bodyPr>
          <a:lstStyle/>
          <a:p>
            <a:r>
              <a:rPr lang="en-US" sz="3000" b="1" dirty="0" smtClean="0">
                <a:effectLst>
                  <a:outerShdw blurRad="38100" dist="38100" dir="2700000" algn="tl">
                    <a:srgbClr val="000000">
                      <a:alpha val="43137"/>
                    </a:srgbClr>
                  </a:outerShdw>
                </a:effectLst>
              </a:rPr>
              <a:t>While we are citizens of Heaven, “the whole world lies </a:t>
            </a:r>
            <a:r>
              <a:rPr lang="en-US" sz="3000" b="1" i="1" dirty="0" smtClean="0">
                <a:effectLst>
                  <a:outerShdw blurRad="38100" dist="38100" dir="2700000" algn="tl">
                    <a:srgbClr val="000000">
                      <a:alpha val="43137"/>
                    </a:srgbClr>
                  </a:outerShdw>
                </a:effectLst>
              </a:rPr>
              <a:t>under the sway of</a:t>
            </a:r>
            <a:r>
              <a:rPr lang="en-US" sz="3000" b="1" dirty="0" smtClean="0">
                <a:effectLst>
                  <a:outerShdw blurRad="38100" dist="38100" dir="2700000" algn="tl">
                    <a:srgbClr val="000000">
                      <a:alpha val="43137"/>
                    </a:srgbClr>
                  </a:outerShdw>
                </a:effectLst>
              </a:rPr>
              <a:t> the wicked one” (</a:t>
            </a:r>
            <a:r>
              <a:rPr lang="en-US" sz="3000" dirty="0" smtClean="0">
                <a:effectLst>
                  <a:outerShdw blurRad="38100" dist="38100" dir="2700000" algn="tl">
                    <a:srgbClr val="000000">
                      <a:alpha val="43137"/>
                    </a:srgbClr>
                  </a:outerShdw>
                </a:effectLst>
              </a:rPr>
              <a:t>1 Jn.5:19) </a:t>
            </a:r>
          </a:p>
          <a:p>
            <a:r>
              <a:rPr lang="en-US" sz="3000" b="1" dirty="0" smtClean="0">
                <a:effectLst>
                  <a:outerShdw blurRad="38100" dist="38100" dir="2700000" algn="tl">
                    <a:srgbClr val="000000">
                      <a:alpha val="43137"/>
                    </a:srgbClr>
                  </a:outerShdw>
                </a:effectLst>
              </a:rPr>
              <a:t>We must  “fight the good fight of faith” </a:t>
            </a:r>
            <a:r>
              <a:rPr lang="en-US" sz="2800" dirty="0" smtClean="0">
                <a:effectLst>
                  <a:outerShdw blurRad="38100" dist="38100" dir="2700000" algn="tl">
                    <a:srgbClr val="000000">
                      <a:alpha val="43137"/>
                    </a:srgbClr>
                  </a:outerShdw>
                </a:effectLst>
                <a:latin typeface="Arial Narrow" panose="020B0606020202030204" pitchFamily="34" charset="0"/>
              </a:rPr>
              <a:t>(1 Tim. 6:12).</a:t>
            </a:r>
          </a:p>
          <a:p>
            <a:r>
              <a:rPr lang="en-US" sz="3000" b="1" baseline="30000" dirty="0" smtClean="0">
                <a:effectLst>
                  <a:outerShdw blurRad="38100" dist="38100" dir="2700000" algn="tl">
                    <a:srgbClr val="000000">
                      <a:alpha val="43137"/>
                    </a:srgbClr>
                  </a:outerShdw>
                </a:effectLst>
              </a:rPr>
              <a:t>12 </a:t>
            </a:r>
            <a:r>
              <a:rPr lang="en-US" sz="3000" b="1" dirty="0" smtClean="0">
                <a:effectLst>
                  <a:outerShdw blurRad="38100" dist="38100" dir="2700000" algn="tl">
                    <a:srgbClr val="000000">
                      <a:alpha val="43137"/>
                    </a:srgbClr>
                  </a:outerShdw>
                </a:effectLst>
              </a:rPr>
              <a:t>For we do not wrestle against flesh and blood, but against principalities, against powers, against the rulers of the darkness of this age, against spiritual </a:t>
            </a:r>
            <a:r>
              <a:rPr lang="en-US" sz="3000" b="1" i="1" dirty="0" smtClean="0">
                <a:effectLst>
                  <a:outerShdw blurRad="38100" dist="38100" dir="2700000" algn="tl">
                    <a:srgbClr val="000000">
                      <a:alpha val="43137"/>
                    </a:srgbClr>
                  </a:outerShdw>
                </a:effectLst>
              </a:rPr>
              <a:t>hosts</a:t>
            </a:r>
            <a:r>
              <a:rPr lang="en-US" sz="3000" b="1" dirty="0" smtClean="0">
                <a:effectLst>
                  <a:outerShdw blurRad="38100" dist="38100" dir="2700000" algn="tl">
                    <a:srgbClr val="000000">
                      <a:alpha val="43137"/>
                    </a:srgbClr>
                  </a:outerShdw>
                </a:effectLst>
              </a:rPr>
              <a:t> of wickedness in the heavenly </a:t>
            </a:r>
            <a:r>
              <a:rPr lang="en-US" sz="3000" b="1" i="1" dirty="0" smtClean="0">
                <a:effectLst>
                  <a:outerShdw blurRad="38100" dist="38100" dir="2700000" algn="tl">
                    <a:srgbClr val="000000">
                      <a:alpha val="43137"/>
                    </a:srgbClr>
                  </a:outerShdw>
                </a:effectLst>
              </a:rPr>
              <a:t>places. </a:t>
            </a:r>
            <a:r>
              <a:rPr lang="en-US" sz="3000" dirty="0" smtClean="0">
                <a:effectLst>
                  <a:outerShdw blurRad="38100" dist="38100" dir="2700000" algn="tl">
                    <a:srgbClr val="000000">
                      <a:alpha val="43137"/>
                    </a:srgbClr>
                  </a:outerShdw>
                </a:effectLst>
              </a:rPr>
              <a:t>(Ephesians 6:12)</a:t>
            </a:r>
          </a:p>
          <a:p>
            <a:r>
              <a:rPr lang="en-US" sz="3000" b="1" dirty="0" smtClean="0">
                <a:effectLst>
                  <a:outerShdw blurRad="38100" dist="38100" dir="2700000" algn="tl">
                    <a:srgbClr val="000000">
                      <a:alpha val="43137"/>
                    </a:srgbClr>
                  </a:outerShdw>
                </a:effectLst>
              </a:rPr>
              <a:t>Satan seems to be winning!</a:t>
            </a:r>
          </a:p>
          <a:p>
            <a:endParaRPr lang="en-US" sz="3000" dirty="0"/>
          </a:p>
        </p:txBody>
      </p:sp>
    </p:spTree>
    <p:extLst>
      <p:ext uri="{BB962C8B-B14F-4D97-AF65-F5344CB8AC3E}">
        <p14:creationId xmlns:p14="http://schemas.microsoft.com/office/powerpoint/2010/main" val="178905213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TotalTime>
  <Words>1103</Words>
  <Application>Microsoft Office PowerPoint</Application>
  <PresentationFormat>On-screen Show (4:3)</PresentationFormat>
  <Paragraphs>115</Paragraphs>
  <Slides>24</Slides>
  <Notes>1</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Office Theme</vt:lpstr>
      <vt:lpstr>Equity</vt:lpstr>
      <vt:lpstr>Numbers 23:19-23</vt:lpstr>
      <vt:lpstr>God Not With Them Otherwise</vt:lpstr>
      <vt:lpstr>Isaiah Foresaw a Visible King</vt:lpstr>
      <vt:lpstr>Zechariah Foresaw the King Among His People!</vt:lpstr>
      <vt:lpstr>Birth of the King</vt:lpstr>
      <vt:lpstr>In the Flesh He Proved His Power: </vt:lpstr>
      <vt:lpstr>He Lives as Our Reigning King</vt:lpstr>
      <vt:lpstr>He is a Conquering King!</vt:lpstr>
      <vt:lpstr>1. Our Battle Against Satan</vt:lpstr>
      <vt:lpstr>PowerPoint Presentation</vt:lpstr>
      <vt:lpstr>“The Shout of a King is Among Us!”</vt:lpstr>
      <vt:lpstr>PowerPoint Presentation</vt:lpstr>
      <vt:lpstr>2. Our Battle Against the Flesh</vt:lpstr>
      <vt:lpstr>Paul Experienced the Conflict</vt:lpstr>
      <vt:lpstr>Our King can Deliver Us!</vt:lpstr>
      <vt:lpstr>3. Our Battle with Death</vt:lpstr>
      <vt:lpstr>Robert Ingersoll’s Speech</vt:lpstr>
      <vt:lpstr>The Believer’s View is Different</vt:lpstr>
      <vt:lpstr>Why the Difference?</vt:lpstr>
      <vt:lpstr>The Shout is Heard in Scripture</vt:lpstr>
      <vt:lpstr>The Shout is Heard in Scripture</vt:lpstr>
      <vt:lpstr>PowerPoint Presentation</vt:lpstr>
      <vt:lpstr>When the King comes, He will punish those still in Satan’s kingdom. </vt:lpstr>
      <vt:lpstr>2 Thessalonians 1:6-9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Numbers 23:19-23</dc:title>
  <dc:creator>Sewell</dc:creator>
  <cp:lastModifiedBy>Sewell</cp:lastModifiedBy>
  <cp:revision>83</cp:revision>
  <dcterms:created xsi:type="dcterms:W3CDTF">2013-06-19T00:45:00Z</dcterms:created>
  <dcterms:modified xsi:type="dcterms:W3CDTF">2014-12-11T21:40:02Z</dcterms:modified>
</cp:coreProperties>
</file>