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3" r:id="rId2"/>
    <p:sldId id="271" r:id="rId3"/>
    <p:sldId id="256" r:id="rId4"/>
    <p:sldId id="258" r:id="rId5"/>
    <p:sldId id="267" r:id="rId6"/>
    <p:sldId id="260" r:id="rId7"/>
    <p:sldId id="261" r:id="rId8"/>
    <p:sldId id="262" r:id="rId9"/>
    <p:sldId id="263" r:id="rId10"/>
    <p:sldId id="264" r:id="rId11"/>
    <p:sldId id="265" r:id="rId12"/>
    <p:sldId id="268"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3176" autoAdjust="0"/>
  </p:normalViewPr>
  <p:slideViewPr>
    <p:cSldViewPr>
      <p:cViewPr varScale="1">
        <p:scale>
          <a:sx n="75" d="100"/>
          <a:sy n="75" d="100"/>
        </p:scale>
        <p:origin x="-123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0DCC90-9591-4520-8C4B-1E1A3CFBCA3D}" type="datetimeFigureOut">
              <a:rPr lang="en-US" smtClean="0"/>
              <a:t>12/11/2014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09BEB5-D044-46FA-A051-6D526614F8BA}" type="slidenum">
              <a:rPr lang="en-US" smtClean="0"/>
              <a:t>‹#›</a:t>
            </a:fld>
            <a:endParaRPr lang="en-US"/>
          </a:p>
        </p:txBody>
      </p:sp>
    </p:spTree>
    <p:extLst>
      <p:ext uri="{BB962C8B-B14F-4D97-AF65-F5344CB8AC3E}">
        <p14:creationId xmlns:p14="http://schemas.microsoft.com/office/powerpoint/2010/main" val="4109277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09BEB5-D044-46FA-A051-6D526614F8BA}" type="slidenum">
              <a:rPr lang="en-US" smtClean="0"/>
              <a:t>5</a:t>
            </a:fld>
            <a:endParaRPr lang="en-US"/>
          </a:p>
        </p:txBody>
      </p:sp>
    </p:spTree>
    <p:extLst>
      <p:ext uri="{BB962C8B-B14F-4D97-AF65-F5344CB8AC3E}">
        <p14:creationId xmlns:p14="http://schemas.microsoft.com/office/powerpoint/2010/main" val="2526600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17EA71-164F-41A6-9423-B2FB5D8905B5}"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239305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17EA71-164F-41A6-9423-B2FB5D8905B5}"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322650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17EA71-164F-41A6-9423-B2FB5D8905B5}"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32128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17EA71-164F-41A6-9423-B2FB5D8905B5}"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35993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17EA71-164F-41A6-9423-B2FB5D8905B5}" type="datetimeFigureOut">
              <a:rPr lang="en-US" smtClean="0"/>
              <a:t>12/11/2014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3012399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17EA71-164F-41A6-9423-B2FB5D8905B5}" type="datetimeFigureOut">
              <a:rPr lang="en-US" smtClean="0"/>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146741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17EA71-164F-41A6-9423-B2FB5D8905B5}" type="datetimeFigureOut">
              <a:rPr lang="en-US" smtClean="0"/>
              <a:t>12/11/2014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3184907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17EA71-164F-41A6-9423-B2FB5D8905B5}" type="datetimeFigureOut">
              <a:rPr lang="en-US" smtClean="0"/>
              <a:t>12/11/2014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39491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17EA71-164F-41A6-9423-B2FB5D8905B5}" type="datetimeFigureOut">
              <a:rPr lang="en-US" smtClean="0"/>
              <a:t>12/11/2014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1650011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17EA71-164F-41A6-9423-B2FB5D8905B5}" type="datetimeFigureOut">
              <a:rPr lang="en-US" smtClean="0"/>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3868379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17EA71-164F-41A6-9423-B2FB5D8905B5}" type="datetimeFigureOut">
              <a:rPr lang="en-US" smtClean="0"/>
              <a:t>12/11/2014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7EC9EF-CCA7-44B8-8C92-9CD051A4F31E}" type="slidenum">
              <a:rPr lang="en-US" smtClean="0"/>
              <a:t>‹#›</a:t>
            </a:fld>
            <a:endParaRPr lang="en-US"/>
          </a:p>
        </p:txBody>
      </p:sp>
    </p:spTree>
    <p:extLst>
      <p:ext uri="{BB962C8B-B14F-4D97-AF65-F5344CB8AC3E}">
        <p14:creationId xmlns:p14="http://schemas.microsoft.com/office/powerpoint/2010/main" val="349049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7EA71-164F-41A6-9423-B2FB5D8905B5}" type="datetimeFigureOut">
              <a:rPr lang="en-US" smtClean="0"/>
              <a:t>12/11/2014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7EC9EF-CCA7-44B8-8C92-9CD051A4F31E}" type="slidenum">
              <a:rPr lang="en-US" smtClean="0"/>
              <a:t>‹#›</a:t>
            </a:fld>
            <a:endParaRPr lang="en-US"/>
          </a:p>
        </p:txBody>
      </p:sp>
    </p:spTree>
    <p:extLst>
      <p:ext uri="{BB962C8B-B14F-4D97-AF65-F5344CB8AC3E}">
        <p14:creationId xmlns:p14="http://schemas.microsoft.com/office/powerpoint/2010/main" val="24303111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Citizens of the Christ’s Kingdom</a:t>
            </a:r>
            <a:endParaRPr lang="en-US" b="1" dirty="0"/>
          </a:p>
        </p:txBody>
      </p:sp>
      <p:sp>
        <p:nvSpPr>
          <p:cNvPr id="3" name="Subtitle 2"/>
          <p:cNvSpPr>
            <a:spLocks noGrp="1"/>
          </p:cNvSpPr>
          <p:nvPr>
            <p:ph type="subTitle" idx="1"/>
          </p:nvPr>
        </p:nvSpPr>
        <p:spPr/>
        <p:txBody>
          <a:bodyPr>
            <a:normAutofit fontScale="92500" lnSpcReduction="10000"/>
          </a:bodyPr>
          <a:lstStyle/>
          <a:p>
            <a:r>
              <a:rPr lang="en-US" i="1" dirty="0" smtClean="0">
                <a:solidFill>
                  <a:schemeClr val="tx1"/>
                </a:solidFill>
              </a:rPr>
              <a:t>“For He has rescued us from the domain of darkness, and transferred us to the kingdom of His beloved Son.”</a:t>
            </a:r>
            <a:r>
              <a:rPr lang="en-US" dirty="0" smtClean="0">
                <a:solidFill>
                  <a:schemeClr val="tx1"/>
                </a:solidFill>
              </a:rPr>
              <a:t> (Colossians 1:13)</a:t>
            </a:r>
            <a:endParaRPr lang="en-US" dirty="0">
              <a:solidFill>
                <a:schemeClr val="tx1"/>
              </a:solidFill>
            </a:endParaRPr>
          </a:p>
        </p:txBody>
      </p:sp>
    </p:spTree>
    <p:extLst>
      <p:ext uri="{BB962C8B-B14F-4D97-AF65-F5344CB8AC3E}">
        <p14:creationId xmlns:p14="http://schemas.microsoft.com/office/powerpoint/2010/main" val="97431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rgbClr val="FFFF00"/>
                </a:solidFill>
                <a:effectLst>
                  <a:outerShdw blurRad="38100" dist="38100" dir="2700000" algn="tl">
                    <a:srgbClr val="000000">
                      <a:alpha val="43137"/>
                    </a:srgbClr>
                  </a:outerShdw>
                </a:effectLst>
              </a:rPr>
              <a:t>Shepherds and Teachers = Local servants to execute will of the King</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600200"/>
            <a:ext cx="8686800" cy="5029200"/>
          </a:xfrm>
        </p:spPr>
        <p:txBody>
          <a:bodyPr>
            <a:normAutofit lnSpcReduction="10000"/>
          </a:bodyPr>
          <a:lstStyle/>
          <a:p>
            <a:r>
              <a:rPr lang="en-US" dirty="0" smtClean="0"/>
              <a:t>Made overseers by the Holy Spirit (Acts 20:28)</a:t>
            </a:r>
          </a:p>
          <a:p>
            <a:r>
              <a:rPr lang="en-US" dirty="0" smtClean="0"/>
              <a:t>They have no legislative authority (Titus 1:9)</a:t>
            </a:r>
          </a:p>
          <a:p>
            <a:r>
              <a:rPr lang="en-US" dirty="0" smtClean="0"/>
              <a:t>Some would speak “perverse things” </a:t>
            </a:r>
            <a:r>
              <a:rPr lang="en-US" sz="2800" dirty="0" smtClean="0">
                <a:latin typeface="Arial Narrow" panose="020B0606020202030204" pitchFamily="34" charset="0"/>
              </a:rPr>
              <a:t>(Acts 20:30)</a:t>
            </a:r>
          </a:p>
          <a:p>
            <a:r>
              <a:rPr lang="en-US" dirty="0" smtClean="0"/>
              <a:t>Speaking anything different from the revealed gospel places them under curse (Gal. 1:8-9).</a:t>
            </a:r>
          </a:p>
          <a:p>
            <a:r>
              <a:rPr lang="en-US" dirty="0" smtClean="0"/>
              <a:t>They must give account (Hebrews 13:7)</a:t>
            </a:r>
          </a:p>
          <a:p>
            <a:r>
              <a:rPr lang="en-US" dirty="0" smtClean="0"/>
              <a:t>Citizens must respect their leadership </a:t>
            </a:r>
            <a:r>
              <a:rPr lang="en-US" sz="2800" dirty="0" smtClean="0">
                <a:latin typeface="Arial Narrow" panose="020B0606020202030204" pitchFamily="34" charset="0"/>
              </a:rPr>
              <a:t>(Heb. 13:17)</a:t>
            </a:r>
          </a:p>
          <a:p>
            <a:r>
              <a:rPr lang="en-US" dirty="0" smtClean="0"/>
              <a:t>They are responsible for edification</a:t>
            </a:r>
            <a:r>
              <a:rPr lang="en-US" dirty="0" smtClean="0">
                <a:latin typeface="Arial Narrow" panose="020B0606020202030204" pitchFamily="34" charset="0"/>
              </a:rPr>
              <a:t> </a:t>
            </a:r>
            <a:r>
              <a:rPr lang="en-US" sz="2800" dirty="0" smtClean="0">
                <a:latin typeface="Arial Narrow" panose="020B0606020202030204" pitchFamily="34" charset="0"/>
              </a:rPr>
              <a:t>(Eph. 4:12-16)</a:t>
            </a:r>
          </a:p>
          <a:p>
            <a:r>
              <a:rPr lang="en-US" dirty="0" smtClean="0"/>
              <a:t>Rebellion is serious (Jude 11)</a:t>
            </a:r>
            <a:endParaRPr lang="en-US" dirty="0"/>
          </a:p>
        </p:txBody>
      </p:sp>
    </p:spTree>
    <p:extLst>
      <p:ext uri="{BB962C8B-B14F-4D97-AF65-F5344CB8AC3E}">
        <p14:creationId xmlns:p14="http://schemas.microsoft.com/office/powerpoint/2010/main" val="5242423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4" end="4"/>
                                            </p:txEl>
                                          </p:spTgt>
                                        </p:tgtEl>
                                        <p:attrNameLst>
                                          <p:attrName>ppt_c</p:attrName>
                                        </p:attrNameLst>
                                      </p:cBhvr>
                                      <p:to>
                                        <a:srgbClr val="969696"/>
                                      </p:to>
                                    </p:animClr>
                                  </p:sub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5" end="5"/>
                                            </p:txEl>
                                          </p:spTgt>
                                        </p:tgtEl>
                                        <p:attrNameLst>
                                          <p:attrName>ppt_c</p:attrName>
                                        </p:attrNameLst>
                                      </p:cBhvr>
                                      <p:to>
                                        <a:srgbClr val="969696"/>
                                      </p:to>
                                    </p:animClr>
                                  </p:sub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6" end="6"/>
                                            </p:txEl>
                                          </p:spTgt>
                                        </p:tgtEl>
                                        <p:attrNameLst>
                                          <p:attrName>ppt_c</p:attrName>
                                        </p:attrNameLst>
                                      </p:cBhvr>
                                      <p:to>
                                        <a:srgbClr val="969696"/>
                                      </p:to>
                                    </p:animClr>
                                  </p:sub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
                                            <p:txEl>
                                              <p:pRg st="7" end="7"/>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5600" y="457200"/>
            <a:ext cx="4114800" cy="646331"/>
          </a:xfrm>
          <a:prstGeom prst="rect">
            <a:avLst/>
          </a:prstGeom>
          <a:noFill/>
        </p:spPr>
        <p:txBody>
          <a:bodyPr wrap="square" rtlCol="0">
            <a:spAutoFit/>
          </a:bodyPr>
          <a:lstStyle/>
          <a:p>
            <a:r>
              <a:rPr lang="en-US" sz="3600" b="1" dirty="0" smtClean="0">
                <a:solidFill>
                  <a:srgbClr val="FFFF00"/>
                </a:solidFill>
                <a:effectLst>
                  <a:outerShdw blurRad="38100" dist="38100" dir="2700000" algn="tl">
                    <a:srgbClr val="000000">
                      <a:alpha val="43137"/>
                    </a:srgbClr>
                  </a:outerShdw>
                </a:effectLst>
              </a:rPr>
              <a:t>CHRIST, THE KING</a:t>
            </a:r>
            <a:endParaRPr lang="en-US" sz="3600" b="1" dirty="0">
              <a:solidFill>
                <a:srgbClr val="FFFF00"/>
              </a:solidFill>
              <a:effectLst>
                <a:outerShdw blurRad="38100" dist="38100" dir="2700000" algn="tl">
                  <a:srgbClr val="000000">
                    <a:alpha val="43137"/>
                  </a:srgbClr>
                </a:outerShdw>
              </a:effectLst>
            </a:endParaRPr>
          </a:p>
        </p:txBody>
      </p:sp>
      <p:sp>
        <p:nvSpPr>
          <p:cNvPr id="5" name="TextBox 4"/>
          <p:cNvSpPr txBox="1"/>
          <p:nvPr/>
        </p:nvSpPr>
        <p:spPr>
          <a:xfrm>
            <a:off x="1447800" y="1371600"/>
            <a:ext cx="6553200" cy="1200329"/>
          </a:xfrm>
          <a:prstGeom prst="rect">
            <a:avLst/>
          </a:prstGeom>
          <a:noFill/>
        </p:spPr>
        <p:txBody>
          <a:bodyPr wrap="square" rtlCol="0">
            <a:spAutoFit/>
          </a:bodyPr>
          <a:lstStyle/>
          <a:p>
            <a:pPr algn="ctr"/>
            <a:r>
              <a:rPr lang="en-US" sz="3600" b="1" dirty="0" smtClean="0"/>
              <a:t>Apostles and Prophets recorded the Laws.</a:t>
            </a:r>
            <a:endParaRPr lang="en-US" sz="3600" b="1" dirty="0"/>
          </a:p>
        </p:txBody>
      </p:sp>
      <p:sp>
        <p:nvSpPr>
          <p:cNvPr id="6" name="TextBox 5"/>
          <p:cNvSpPr txBox="1"/>
          <p:nvPr/>
        </p:nvSpPr>
        <p:spPr>
          <a:xfrm>
            <a:off x="1828800" y="2667000"/>
            <a:ext cx="5791200" cy="1384995"/>
          </a:xfrm>
          <a:prstGeom prst="rect">
            <a:avLst/>
          </a:prstGeom>
          <a:noFill/>
        </p:spPr>
        <p:txBody>
          <a:bodyPr wrap="square" rtlCol="0">
            <a:spAutoFit/>
          </a:bodyPr>
          <a:lstStyle/>
          <a:p>
            <a:pPr algn="ctr"/>
            <a:r>
              <a:rPr lang="en-US" sz="2800" b="1" dirty="0" smtClean="0">
                <a:effectLst>
                  <a:outerShdw blurRad="38100" dist="38100" dir="2700000" algn="tl">
                    <a:srgbClr val="000000">
                      <a:alpha val="43137"/>
                    </a:srgbClr>
                  </a:outerShdw>
                </a:effectLst>
              </a:rPr>
              <a:t>Evangelists Proclaim the Laws recorded by the Apostles and Prophets</a:t>
            </a:r>
            <a:endParaRPr lang="en-US" sz="2800" b="1" dirty="0">
              <a:effectLst>
                <a:outerShdw blurRad="38100" dist="38100" dir="2700000" algn="tl">
                  <a:srgbClr val="000000">
                    <a:alpha val="43137"/>
                  </a:srgbClr>
                </a:outerShdw>
              </a:effectLst>
            </a:endParaRPr>
          </a:p>
        </p:txBody>
      </p:sp>
      <p:sp>
        <p:nvSpPr>
          <p:cNvPr id="7" name="TextBox 6"/>
          <p:cNvSpPr txBox="1"/>
          <p:nvPr/>
        </p:nvSpPr>
        <p:spPr>
          <a:xfrm>
            <a:off x="381000" y="5486400"/>
            <a:ext cx="1219200" cy="369332"/>
          </a:xfrm>
          <a:prstGeom prst="rect">
            <a:avLst/>
          </a:prstGeom>
          <a:noFill/>
          <a:ln>
            <a:solidFill>
              <a:srgbClr val="FFFF00"/>
            </a:solidFill>
          </a:ln>
        </p:spPr>
        <p:txBody>
          <a:bodyPr wrap="square" rtlCol="0">
            <a:spAutoFit/>
          </a:bodyPr>
          <a:lstStyle/>
          <a:p>
            <a:r>
              <a:rPr lang="en-US" b="1" dirty="0" smtClean="0"/>
              <a:t>Shepherds</a:t>
            </a:r>
            <a:endParaRPr lang="en-US" b="1" dirty="0"/>
          </a:p>
        </p:txBody>
      </p:sp>
      <p:sp>
        <p:nvSpPr>
          <p:cNvPr id="8" name="TextBox 7"/>
          <p:cNvSpPr txBox="1"/>
          <p:nvPr/>
        </p:nvSpPr>
        <p:spPr>
          <a:xfrm>
            <a:off x="1828800" y="5486400"/>
            <a:ext cx="1219200" cy="369332"/>
          </a:xfrm>
          <a:prstGeom prst="rect">
            <a:avLst/>
          </a:prstGeom>
          <a:noFill/>
          <a:ln>
            <a:solidFill>
              <a:srgbClr val="FFFF00"/>
            </a:solidFill>
          </a:ln>
        </p:spPr>
        <p:txBody>
          <a:bodyPr wrap="square" rtlCol="0">
            <a:spAutoFit/>
          </a:bodyPr>
          <a:lstStyle/>
          <a:p>
            <a:r>
              <a:rPr lang="en-US" b="1" dirty="0" smtClean="0"/>
              <a:t>Shepherds</a:t>
            </a:r>
            <a:endParaRPr lang="en-US" b="1" dirty="0"/>
          </a:p>
        </p:txBody>
      </p:sp>
      <p:sp>
        <p:nvSpPr>
          <p:cNvPr id="9" name="TextBox 8"/>
          <p:cNvSpPr txBox="1"/>
          <p:nvPr/>
        </p:nvSpPr>
        <p:spPr>
          <a:xfrm>
            <a:off x="3200400" y="5486400"/>
            <a:ext cx="1219200" cy="369332"/>
          </a:xfrm>
          <a:prstGeom prst="rect">
            <a:avLst/>
          </a:prstGeom>
          <a:noFill/>
          <a:ln>
            <a:solidFill>
              <a:srgbClr val="FFFF00"/>
            </a:solidFill>
          </a:ln>
        </p:spPr>
        <p:txBody>
          <a:bodyPr wrap="square" rtlCol="0">
            <a:spAutoFit/>
          </a:bodyPr>
          <a:lstStyle/>
          <a:p>
            <a:r>
              <a:rPr lang="en-US" b="1" dirty="0" smtClean="0"/>
              <a:t>Shepherds</a:t>
            </a:r>
            <a:endParaRPr lang="en-US" b="1" dirty="0"/>
          </a:p>
        </p:txBody>
      </p:sp>
      <p:sp>
        <p:nvSpPr>
          <p:cNvPr id="10" name="TextBox 9"/>
          <p:cNvSpPr txBox="1"/>
          <p:nvPr/>
        </p:nvSpPr>
        <p:spPr>
          <a:xfrm>
            <a:off x="4572000" y="5486400"/>
            <a:ext cx="1219200" cy="369332"/>
          </a:xfrm>
          <a:prstGeom prst="rect">
            <a:avLst/>
          </a:prstGeom>
          <a:noFill/>
          <a:ln>
            <a:solidFill>
              <a:srgbClr val="FFFF00"/>
            </a:solidFill>
          </a:ln>
        </p:spPr>
        <p:txBody>
          <a:bodyPr wrap="square" rtlCol="0">
            <a:spAutoFit/>
          </a:bodyPr>
          <a:lstStyle/>
          <a:p>
            <a:r>
              <a:rPr lang="en-US" b="1" dirty="0" smtClean="0"/>
              <a:t>Shepherds</a:t>
            </a:r>
            <a:endParaRPr lang="en-US" b="1" dirty="0"/>
          </a:p>
        </p:txBody>
      </p:sp>
      <p:sp>
        <p:nvSpPr>
          <p:cNvPr id="11" name="TextBox 10"/>
          <p:cNvSpPr txBox="1"/>
          <p:nvPr/>
        </p:nvSpPr>
        <p:spPr>
          <a:xfrm>
            <a:off x="6019800" y="5486400"/>
            <a:ext cx="1219200" cy="369332"/>
          </a:xfrm>
          <a:prstGeom prst="rect">
            <a:avLst/>
          </a:prstGeom>
          <a:noFill/>
          <a:ln>
            <a:solidFill>
              <a:srgbClr val="FFFF00"/>
            </a:solidFill>
          </a:ln>
        </p:spPr>
        <p:txBody>
          <a:bodyPr wrap="square" rtlCol="0">
            <a:spAutoFit/>
          </a:bodyPr>
          <a:lstStyle/>
          <a:p>
            <a:r>
              <a:rPr lang="en-US" b="1" dirty="0" smtClean="0"/>
              <a:t>Shepherds</a:t>
            </a:r>
            <a:endParaRPr lang="en-US" b="1" dirty="0"/>
          </a:p>
        </p:txBody>
      </p:sp>
      <p:sp>
        <p:nvSpPr>
          <p:cNvPr id="12" name="TextBox 11"/>
          <p:cNvSpPr txBox="1"/>
          <p:nvPr/>
        </p:nvSpPr>
        <p:spPr>
          <a:xfrm>
            <a:off x="7467600" y="5486400"/>
            <a:ext cx="1219200" cy="369332"/>
          </a:xfrm>
          <a:prstGeom prst="rect">
            <a:avLst/>
          </a:prstGeom>
          <a:noFill/>
          <a:ln>
            <a:solidFill>
              <a:srgbClr val="FFFF00"/>
            </a:solidFill>
          </a:ln>
        </p:spPr>
        <p:txBody>
          <a:bodyPr wrap="square" rtlCol="0">
            <a:spAutoFit/>
          </a:bodyPr>
          <a:lstStyle/>
          <a:p>
            <a:r>
              <a:rPr lang="en-US" b="1" dirty="0" smtClean="0"/>
              <a:t>Shepherds</a:t>
            </a:r>
            <a:endParaRPr lang="en-US" b="1" dirty="0"/>
          </a:p>
        </p:txBody>
      </p:sp>
      <p:sp>
        <p:nvSpPr>
          <p:cNvPr id="14" name="TextBox 13"/>
          <p:cNvSpPr txBox="1"/>
          <p:nvPr/>
        </p:nvSpPr>
        <p:spPr>
          <a:xfrm>
            <a:off x="2362200" y="5943600"/>
            <a:ext cx="5410200" cy="523220"/>
          </a:xfrm>
          <a:prstGeom prst="rect">
            <a:avLst/>
          </a:prstGeom>
          <a:noFill/>
        </p:spPr>
        <p:txBody>
          <a:bodyPr wrap="square" rtlCol="0">
            <a:spAutoFit/>
          </a:bodyPr>
          <a:lstStyle/>
          <a:p>
            <a:r>
              <a:rPr lang="en-US" sz="2800" dirty="0" smtClean="0"/>
              <a:t>Execute the King’s laws locally.</a:t>
            </a:r>
            <a:endParaRPr lang="en-US" sz="2800" dirty="0"/>
          </a:p>
        </p:txBody>
      </p:sp>
      <p:sp>
        <p:nvSpPr>
          <p:cNvPr id="15" name="TextBox 14"/>
          <p:cNvSpPr txBox="1"/>
          <p:nvPr/>
        </p:nvSpPr>
        <p:spPr>
          <a:xfrm>
            <a:off x="1447800" y="4227493"/>
            <a:ext cx="6781800" cy="954107"/>
          </a:xfrm>
          <a:prstGeom prst="rect">
            <a:avLst/>
          </a:prstGeom>
          <a:noFill/>
          <a:ln>
            <a:solidFill>
              <a:srgbClr val="FFFF00"/>
            </a:solidFill>
          </a:ln>
        </p:spPr>
        <p:txBody>
          <a:bodyPr wrap="square" rtlCol="0">
            <a:spAutoFit/>
          </a:bodyPr>
          <a:lstStyle/>
          <a:p>
            <a:pPr algn="ctr"/>
            <a:r>
              <a:rPr lang="en-US" sz="2800" b="1" dirty="0" smtClean="0">
                <a:solidFill>
                  <a:srgbClr val="FFFF00"/>
                </a:solidFill>
                <a:effectLst>
                  <a:outerShdw blurRad="38100" dist="38100" dir="2700000" algn="tl">
                    <a:srgbClr val="000000">
                      <a:alpha val="43137"/>
                    </a:srgbClr>
                  </a:outerShdw>
                </a:effectLst>
              </a:rPr>
              <a:t>England has a Parliament elected by the people that makes its laws </a:t>
            </a:r>
            <a:endParaRPr lang="en-US" sz="2800" b="1" dirty="0">
              <a:solidFill>
                <a:srgbClr val="FFFF00"/>
              </a:solidFill>
              <a:effectLst>
                <a:outerShdw blurRad="38100" dist="38100" dir="2700000" algn="tl">
                  <a:srgbClr val="000000">
                    <a:alpha val="43137"/>
                  </a:srgbClr>
                </a:outerShdw>
              </a:effectLst>
            </a:endParaRPr>
          </a:p>
        </p:txBody>
      </p:sp>
      <p:sp>
        <p:nvSpPr>
          <p:cNvPr id="2" name="TextBox 1"/>
          <p:cNvSpPr txBox="1"/>
          <p:nvPr/>
        </p:nvSpPr>
        <p:spPr>
          <a:xfrm>
            <a:off x="1447800" y="4227493"/>
            <a:ext cx="6781800" cy="954107"/>
          </a:xfrm>
          <a:prstGeom prst="rect">
            <a:avLst/>
          </a:prstGeom>
          <a:noFill/>
          <a:ln>
            <a:solidFill>
              <a:srgbClr val="FFFF00"/>
            </a:solidFill>
          </a:ln>
        </p:spPr>
        <p:txBody>
          <a:bodyPr wrap="square" rtlCol="0">
            <a:spAutoFit/>
          </a:bodyPr>
          <a:lstStyle/>
          <a:p>
            <a:pPr algn="ctr"/>
            <a:r>
              <a:rPr lang="en-US" sz="2800" b="1" dirty="0" smtClean="0">
                <a:solidFill>
                  <a:srgbClr val="FFFF00"/>
                </a:solidFill>
                <a:effectLst>
                  <a:outerShdw blurRad="38100" dist="38100" dir="2700000" algn="tl">
                    <a:srgbClr val="000000">
                      <a:alpha val="43137"/>
                    </a:srgbClr>
                  </a:outerShdw>
                </a:effectLst>
              </a:rPr>
              <a:t>Our King has made </a:t>
            </a:r>
            <a:r>
              <a:rPr lang="en-US" sz="2800" b="1" u="sng" dirty="0" smtClean="0">
                <a:solidFill>
                  <a:srgbClr val="FFFF00"/>
                </a:solidFill>
                <a:effectLst>
                  <a:outerShdw blurRad="38100" dist="38100" dir="2700000" algn="tl">
                    <a:srgbClr val="000000">
                      <a:alpha val="43137"/>
                    </a:srgbClr>
                  </a:outerShdw>
                </a:effectLst>
              </a:rPr>
              <a:t>NO</a:t>
            </a:r>
            <a:r>
              <a:rPr lang="en-US" sz="2800" b="1" dirty="0" smtClean="0">
                <a:solidFill>
                  <a:srgbClr val="FFFF00"/>
                </a:solidFill>
                <a:effectLst>
                  <a:outerShdw blurRad="38100" dist="38100" dir="2700000" algn="tl">
                    <a:srgbClr val="000000">
                      <a:alpha val="43137"/>
                    </a:srgbClr>
                  </a:outerShdw>
                </a:effectLst>
              </a:rPr>
              <a:t> provision for a human </a:t>
            </a:r>
            <a:r>
              <a:rPr lang="en-US" sz="2800" b="1" dirty="0" err="1" smtClean="0">
                <a:solidFill>
                  <a:srgbClr val="FFFF00"/>
                </a:solidFill>
                <a:effectLst>
                  <a:outerShdw blurRad="38100" dist="38100" dir="2700000" algn="tl">
                    <a:srgbClr val="000000">
                      <a:alpha val="43137"/>
                    </a:srgbClr>
                  </a:outerShdw>
                </a:effectLst>
              </a:rPr>
              <a:t>lesislative</a:t>
            </a:r>
            <a:r>
              <a:rPr lang="en-US" sz="2800" b="1" dirty="0" smtClean="0">
                <a:solidFill>
                  <a:srgbClr val="FFFF00"/>
                </a:solidFill>
                <a:effectLst>
                  <a:outerShdw blurRad="38100" dist="38100" dir="2700000" algn="tl">
                    <a:srgbClr val="000000">
                      <a:alpha val="43137"/>
                    </a:srgbClr>
                  </a:outerShdw>
                </a:effectLst>
              </a:rPr>
              <a:t> body</a:t>
            </a:r>
            <a:r>
              <a:rPr lang="en-US" sz="2800" dirty="0" smtClean="0"/>
              <a:t>.</a:t>
            </a:r>
            <a:endParaRPr lang="en-US" sz="2800" dirty="0"/>
          </a:p>
        </p:txBody>
      </p:sp>
    </p:spTree>
    <p:extLst>
      <p:ext uri="{BB962C8B-B14F-4D97-AF65-F5344CB8AC3E}">
        <p14:creationId xmlns:p14="http://schemas.microsoft.com/office/powerpoint/2010/main" val="263119575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par>
                          <p:cTn id="24" fill="hold">
                            <p:stCondLst>
                              <p:cond delay="0"/>
                            </p:stCondLst>
                            <p:childTnLst>
                              <p:par>
                                <p:cTn id="25" presetID="1"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p:cTn id="45" dur="1000" fill="hold"/>
                                        <p:tgtEl>
                                          <p:spTgt spid="15"/>
                                        </p:tgtEl>
                                        <p:attrNameLst>
                                          <p:attrName>ppt_w</p:attrName>
                                        </p:attrNameLst>
                                      </p:cBhvr>
                                      <p:tavLst>
                                        <p:tav tm="0">
                                          <p:val>
                                            <p:fltVal val="0"/>
                                          </p:val>
                                        </p:tav>
                                        <p:tav tm="100000">
                                          <p:val>
                                            <p:strVal val="#ppt_w"/>
                                          </p:val>
                                        </p:tav>
                                      </p:tavLst>
                                    </p:anim>
                                    <p:anim calcmode="lin" valueType="num">
                                      <p:cBhvr>
                                        <p:cTn id="46" dur="1000" fill="hold"/>
                                        <p:tgtEl>
                                          <p:spTgt spid="15"/>
                                        </p:tgtEl>
                                        <p:attrNameLst>
                                          <p:attrName>ppt_h</p:attrName>
                                        </p:attrNameLst>
                                      </p:cBhvr>
                                      <p:tavLst>
                                        <p:tav tm="0">
                                          <p:val>
                                            <p:fltVal val="0"/>
                                          </p:val>
                                        </p:tav>
                                        <p:tav tm="100000">
                                          <p:val>
                                            <p:strVal val="#ppt_h"/>
                                          </p:val>
                                        </p:tav>
                                      </p:tavLst>
                                    </p:anim>
                                    <p:animEffect transition="in" filter="fade">
                                      <p:cBhvr>
                                        <p:cTn id="47" dur="10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 calcmode="lin" valueType="num">
                                      <p:cBhvr>
                                        <p:cTn id="52" dur="500" fill="hold"/>
                                        <p:tgtEl>
                                          <p:spTgt spid="2"/>
                                        </p:tgtEl>
                                        <p:attrNameLst>
                                          <p:attrName>ppt_w</p:attrName>
                                        </p:attrNameLst>
                                      </p:cBhvr>
                                      <p:tavLst>
                                        <p:tav tm="0">
                                          <p:val>
                                            <p:fltVal val="0"/>
                                          </p:val>
                                        </p:tav>
                                        <p:tav tm="100000">
                                          <p:val>
                                            <p:strVal val="#ppt_w"/>
                                          </p:val>
                                        </p:tav>
                                      </p:tavLst>
                                    </p:anim>
                                    <p:anim calcmode="lin" valueType="num">
                                      <p:cBhvr>
                                        <p:cTn id="53" dur="500" fill="hold"/>
                                        <p:tgtEl>
                                          <p:spTgt spid="2"/>
                                        </p:tgtEl>
                                        <p:attrNameLst>
                                          <p:attrName>ppt_h</p:attrName>
                                        </p:attrNameLst>
                                      </p:cBhvr>
                                      <p:tavLst>
                                        <p:tav tm="0">
                                          <p:val>
                                            <p:fltVal val="0"/>
                                          </p:val>
                                        </p:tav>
                                        <p:tav tm="100000">
                                          <p:val>
                                            <p:strVal val="#ppt_h"/>
                                          </p:val>
                                        </p:tav>
                                      </p:tavLst>
                                    </p:anim>
                                    <p:animEffect transition="in" filter="fade">
                                      <p:cBhvr>
                                        <p:cTn id="5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0" grpId="0" animBg="1"/>
      <p:bldP spid="11" grpId="0" animBg="1"/>
      <p:bldP spid="12" grpId="0" animBg="1"/>
      <p:bldP spid="14" grpId="0"/>
      <p:bldP spid="15" grpId="0" animBg="1"/>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a:bodyPr>
          <a:lstStyle/>
          <a:p>
            <a:r>
              <a:rPr lang="en-US" b="1" dirty="0" smtClean="0">
                <a:solidFill>
                  <a:srgbClr val="FFFF00"/>
                </a:solidFill>
                <a:effectLst>
                  <a:outerShdw blurRad="38100" dist="38100" dir="2700000" algn="tl">
                    <a:srgbClr val="000000">
                      <a:alpha val="43137"/>
                    </a:srgbClr>
                  </a:outerShdw>
                </a:effectLst>
              </a:rPr>
              <a:t>Does Christ Rule in Any Other Way?</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447800"/>
            <a:ext cx="8229600" cy="4525963"/>
          </a:xfrm>
        </p:spPr>
        <p:txBody>
          <a:bodyPr>
            <a:normAutofit/>
          </a:bodyPr>
          <a:lstStyle/>
          <a:p>
            <a:r>
              <a:rPr lang="en-US" sz="3600" b="1" dirty="0" smtClean="0"/>
              <a:t>He does not reveal laws any other way!</a:t>
            </a:r>
          </a:p>
          <a:p>
            <a:r>
              <a:rPr lang="en-US" sz="3600" b="1" dirty="0" smtClean="0"/>
              <a:t>I do not know all the ways He rules.</a:t>
            </a:r>
          </a:p>
          <a:p>
            <a:r>
              <a:rPr lang="en-US" sz="3600" b="1" dirty="0" smtClean="0"/>
              <a:t>In New Testament we see Him:</a:t>
            </a:r>
          </a:p>
          <a:p>
            <a:pPr marL="0" indent="0">
              <a:buNone/>
            </a:pPr>
            <a:r>
              <a:rPr lang="en-US" dirty="0" smtClean="0"/>
              <a:t>	-- Working with and without miracles.</a:t>
            </a:r>
          </a:p>
          <a:p>
            <a:pPr marL="0" indent="0">
              <a:buNone/>
            </a:pPr>
            <a:r>
              <a:rPr lang="en-US" dirty="0" smtClean="0"/>
              <a:t>	-- Overruling Satan for His purpose (Acts 8)</a:t>
            </a:r>
          </a:p>
          <a:p>
            <a:pPr marL="0" indent="0">
              <a:buNone/>
            </a:pPr>
            <a:r>
              <a:rPr lang="en-US" dirty="0"/>
              <a:t>	</a:t>
            </a:r>
            <a:r>
              <a:rPr lang="en-US" dirty="0" smtClean="0"/>
              <a:t>-- Uniting seekers and teachers (Acts 8)</a:t>
            </a:r>
          </a:p>
          <a:p>
            <a:pPr marL="0" indent="0">
              <a:buNone/>
            </a:pPr>
            <a:r>
              <a:rPr lang="en-US" dirty="0" smtClean="0"/>
              <a:t>	-- Protecting His people (2 Tim. 4:16-17) </a:t>
            </a:r>
            <a:endParaRPr lang="en-US" dirty="0"/>
          </a:p>
        </p:txBody>
      </p:sp>
      <p:sp>
        <p:nvSpPr>
          <p:cNvPr id="4" name="TextBox 3"/>
          <p:cNvSpPr txBox="1"/>
          <p:nvPr/>
        </p:nvSpPr>
        <p:spPr>
          <a:xfrm>
            <a:off x="381000" y="5791200"/>
            <a:ext cx="8458200" cy="584775"/>
          </a:xfrm>
          <a:prstGeom prst="rect">
            <a:avLst/>
          </a:prstGeom>
          <a:noFill/>
        </p:spPr>
        <p:txBody>
          <a:bodyPr wrap="square" rtlCol="0">
            <a:spAutoFit/>
          </a:bodyPr>
          <a:lstStyle/>
          <a:p>
            <a:r>
              <a:rPr lang="en-US" sz="3200" b="1" dirty="0" smtClean="0">
                <a:solidFill>
                  <a:srgbClr val="FFFF00"/>
                </a:solidFill>
                <a:effectLst>
                  <a:outerShdw blurRad="38100" dist="38100" dir="2700000" algn="tl">
                    <a:srgbClr val="000000">
                      <a:alpha val="43137"/>
                    </a:srgbClr>
                  </a:outerShdw>
                </a:effectLst>
              </a:rPr>
              <a:t>He has “ALL Power” to do whatever He chooses!</a:t>
            </a:r>
            <a:endParaRPr lang="en-US" sz="3200" b="1"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007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barn(inVertical)">
                                      <p:cBhvr>
                                        <p:cTn id="4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b="1" dirty="0" smtClean="0">
                <a:solidFill>
                  <a:srgbClr val="FFFF00"/>
                </a:solidFill>
                <a:effectLst>
                  <a:outerShdw blurRad="38100" dist="38100" dir="2700000" algn="tl">
                    <a:srgbClr val="000000">
                      <a:alpha val="43137"/>
                    </a:srgbClr>
                  </a:outerShdw>
                </a:effectLst>
              </a:rPr>
              <a:t>Three Elements of Government</a:t>
            </a:r>
            <a:endParaRPr lang="en-US" b="1" dirty="0">
              <a:solidFill>
                <a:srgbClr val="FFFF00"/>
              </a:solidFill>
              <a:effectLst>
                <a:outerShdw blurRad="38100" dist="38100" dir="2700000" algn="tl">
                  <a:srgbClr val="000000">
                    <a:alpha val="43137"/>
                  </a:srgbClr>
                </a:outerShdw>
              </a:effectLst>
            </a:endParaRPr>
          </a:p>
        </p:txBody>
      </p:sp>
      <p:sp>
        <p:nvSpPr>
          <p:cNvPr id="7" name="Content Placeholder 6"/>
          <p:cNvSpPr>
            <a:spLocks noGrp="1"/>
          </p:cNvSpPr>
          <p:nvPr>
            <p:ph sz="half" idx="1"/>
          </p:nvPr>
        </p:nvSpPr>
        <p:spPr/>
        <p:txBody>
          <a:bodyPr>
            <a:normAutofit fontScale="92500" lnSpcReduction="10000"/>
          </a:bodyPr>
          <a:lstStyle/>
          <a:p>
            <a:r>
              <a:rPr lang="en-US" sz="4400" b="1" dirty="0" smtClean="0">
                <a:effectLst>
                  <a:outerShdw blurRad="38100" dist="38100" dir="2700000" algn="tl">
                    <a:srgbClr val="000000">
                      <a:alpha val="43137"/>
                    </a:srgbClr>
                  </a:outerShdw>
                </a:effectLst>
              </a:rPr>
              <a:t>Legislative</a:t>
            </a:r>
          </a:p>
          <a:p>
            <a:endParaRPr lang="en-US" sz="2000" b="1" dirty="0" smtClean="0">
              <a:effectLst>
                <a:outerShdw blurRad="38100" dist="38100" dir="2700000" algn="tl">
                  <a:srgbClr val="000000">
                    <a:alpha val="43137"/>
                  </a:srgbClr>
                </a:outerShdw>
              </a:effectLst>
            </a:endParaRPr>
          </a:p>
          <a:p>
            <a:endParaRPr lang="en-US" sz="2000" b="1" dirty="0" smtClean="0">
              <a:effectLst>
                <a:outerShdw blurRad="38100" dist="38100" dir="2700000" algn="tl">
                  <a:srgbClr val="000000">
                    <a:alpha val="43137"/>
                  </a:srgbClr>
                </a:outerShdw>
              </a:effectLst>
            </a:endParaRPr>
          </a:p>
          <a:p>
            <a:r>
              <a:rPr lang="en-US" sz="4400" b="1" dirty="0" smtClean="0">
                <a:effectLst>
                  <a:outerShdw blurRad="38100" dist="38100" dir="2700000" algn="tl">
                    <a:srgbClr val="000000">
                      <a:alpha val="43137"/>
                    </a:srgbClr>
                  </a:outerShdw>
                </a:effectLst>
              </a:rPr>
              <a:t>Executive</a:t>
            </a:r>
          </a:p>
          <a:p>
            <a:endParaRPr lang="en-US" sz="4400" b="1" dirty="0" smtClean="0">
              <a:effectLst>
                <a:outerShdw blurRad="38100" dist="38100" dir="2700000" algn="tl">
                  <a:srgbClr val="000000">
                    <a:alpha val="43137"/>
                  </a:srgbClr>
                </a:outerShdw>
              </a:effectLst>
            </a:endParaRPr>
          </a:p>
          <a:p>
            <a:endParaRPr lang="en-US" sz="2000" b="1" dirty="0" smtClean="0">
              <a:effectLst>
                <a:outerShdw blurRad="38100" dist="38100" dir="2700000" algn="tl">
                  <a:srgbClr val="000000">
                    <a:alpha val="43137"/>
                  </a:srgbClr>
                </a:outerShdw>
              </a:effectLst>
            </a:endParaRPr>
          </a:p>
          <a:p>
            <a:r>
              <a:rPr lang="en-US" sz="4400" b="1" dirty="0" smtClean="0">
                <a:effectLst>
                  <a:outerShdw blurRad="38100" dist="38100" dir="2700000" algn="tl">
                    <a:srgbClr val="000000">
                      <a:alpha val="43137"/>
                    </a:srgbClr>
                  </a:outerShdw>
                </a:effectLst>
              </a:rPr>
              <a:t>Judicial</a:t>
            </a:r>
            <a:endParaRPr lang="en-US" sz="4400" b="1" dirty="0">
              <a:effectLst>
                <a:outerShdw blurRad="38100" dist="38100" dir="2700000" algn="tl">
                  <a:srgbClr val="000000">
                    <a:alpha val="43137"/>
                  </a:srgbClr>
                </a:outerShdw>
              </a:effectLst>
            </a:endParaRPr>
          </a:p>
        </p:txBody>
      </p:sp>
      <p:sp>
        <p:nvSpPr>
          <p:cNvPr id="8" name="Content Placeholder 7"/>
          <p:cNvSpPr>
            <a:spLocks noGrp="1"/>
          </p:cNvSpPr>
          <p:nvPr>
            <p:ph sz="half" idx="2"/>
          </p:nvPr>
        </p:nvSpPr>
        <p:spPr>
          <a:xfrm>
            <a:off x="3581400" y="1600200"/>
            <a:ext cx="5105400" cy="4876800"/>
          </a:xfrm>
        </p:spPr>
        <p:txBody>
          <a:bodyPr>
            <a:normAutofit fontScale="92500" lnSpcReduction="10000"/>
          </a:bodyPr>
          <a:lstStyle/>
          <a:p>
            <a:r>
              <a:rPr lang="en-US" sz="3600" b="1" dirty="0" smtClean="0"/>
              <a:t>Our </a:t>
            </a:r>
            <a:r>
              <a:rPr lang="en-US" sz="3600" b="1" dirty="0" smtClean="0">
                <a:solidFill>
                  <a:srgbClr val="FFFF00"/>
                </a:solidFill>
              </a:rPr>
              <a:t>King </a:t>
            </a:r>
            <a:r>
              <a:rPr lang="en-US" sz="3600" b="1" dirty="0" smtClean="0"/>
              <a:t>makes all the laws!</a:t>
            </a:r>
          </a:p>
          <a:p>
            <a:endParaRPr lang="en-US" sz="1900" b="1" dirty="0" smtClean="0"/>
          </a:p>
          <a:p>
            <a:r>
              <a:rPr lang="en-US" sz="3600" b="1" dirty="0" smtClean="0"/>
              <a:t>Our </a:t>
            </a:r>
            <a:r>
              <a:rPr lang="en-US" sz="3600" b="1" dirty="0" smtClean="0">
                <a:solidFill>
                  <a:srgbClr val="FFFF00"/>
                </a:solidFill>
              </a:rPr>
              <a:t>King</a:t>
            </a:r>
            <a:r>
              <a:rPr lang="en-US" sz="3600" b="1" dirty="0" smtClean="0"/>
              <a:t> establishes the offices and sets requirements </a:t>
            </a:r>
            <a:r>
              <a:rPr lang="en-US" sz="3600" dirty="0" smtClean="0"/>
              <a:t>(Acts 20)</a:t>
            </a:r>
          </a:p>
          <a:p>
            <a:endParaRPr lang="en-US" sz="1900" dirty="0" smtClean="0"/>
          </a:p>
          <a:p>
            <a:r>
              <a:rPr lang="en-US" sz="3600" b="1" dirty="0" smtClean="0"/>
              <a:t>Some local </a:t>
            </a:r>
            <a:r>
              <a:rPr lang="en-US" sz="3600" dirty="0" smtClean="0"/>
              <a:t>(1 Cor. 5:12)</a:t>
            </a:r>
          </a:p>
          <a:p>
            <a:r>
              <a:rPr lang="en-US" sz="3600" b="1" dirty="0" smtClean="0">
                <a:solidFill>
                  <a:srgbClr val="FFFF00"/>
                </a:solidFill>
              </a:rPr>
              <a:t>King Jesus </a:t>
            </a:r>
            <a:r>
              <a:rPr lang="en-US" sz="3600" b="1" dirty="0" smtClean="0"/>
              <a:t>is Final Judge </a:t>
            </a:r>
            <a:r>
              <a:rPr lang="en-US" sz="3200" dirty="0" smtClean="0"/>
              <a:t>(2Cor.5:10; Acts 17:30-31)</a:t>
            </a:r>
            <a:endParaRPr lang="en-US" sz="3200" b="1" dirty="0" smtClean="0"/>
          </a:p>
          <a:p>
            <a:endParaRPr lang="en-US" sz="3600" dirty="0" smtClean="0"/>
          </a:p>
          <a:p>
            <a:endParaRPr lang="en-US" sz="3600" b="1" dirty="0"/>
          </a:p>
        </p:txBody>
      </p:sp>
    </p:spTree>
    <p:extLst>
      <p:ext uri="{BB962C8B-B14F-4D97-AF65-F5344CB8AC3E}">
        <p14:creationId xmlns:p14="http://schemas.microsoft.com/office/powerpoint/2010/main" val="22853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8">
                                            <p:txEl>
                                              <p:pRg st="0" end="0"/>
                                            </p:txEl>
                                          </p:spTgt>
                                        </p:tgtEl>
                                        <p:attrNameLst>
                                          <p:attrName>ppt_c</p:attrName>
                                        </p:attrNameLst>
                                      </p:cBhvr>
                                      <p:to>
                                        <a:srgbClr val="969696"/>
                                      </p:to>
                                    </p:animClr>
                                  </p:sub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additive="base">
                                        <p:cTn id="25" dur="500" fill="hold"/>
                                        <p:tgtEl>
                                          <p:spTgt spid="8">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8">
                                            <p:txEl>
                                              <p:pRg st="2" end="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8">
                                            <p:txEl>
                                              <p:pRg st="2" end="2"/>
                                            </p:txEl>
                                          </p:spTgt>
                                        </p:tgtEl>
                                        <p:attrNameLst>
                                          <p:attrName>ppt_c</p:attrName>
                                        </p:attrNameLst>
                                      </p:cBhvr>
                                      <p:to>
                                        <a:srgbClr val="969696"/>
                                      </p:to>
                                    </p:animClr>
                                  </p:sub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Does this Mean to You?</a:t>
            </a:r>
            <a:endParaRPr lang="en-US" b="1" dirty="0"/>
          </a:p>
        </p:txBody>
      </p:sp>
      <p:sp>
        <p:nvSpPr>
          <p:cNvPr id="3" name="Content Placeholder 2"/>
          <p:cNvSpPr>
            <a:spLocks noGrp="1"/>
          </p:cNvSpPr>
          <p:nvPr>
            <p:ph idx="1"/>
          </p:nvPr>
        </p:nvSpPr>
        <p:spPr>
          <a:xfrm>
            <a:off x="304800" y="1600200"/>
            <a:ext cx="8382000" cy="4525963"/>
          </a:xfrm>
        </p:spPr>
        <p:txBody>
          <a:bodyPr>
            <a:normAutofit/>
          </a:bodyPr>
          <a:lstStyle/>
          <a:p>
            <a:r>
              <a:rPr lang="en-US" b="1" dirty="0" smtClean="0"/>
              <a:t>The only “monarchy” most know is England’s.</a:t>
            </a:r>
          </a:p>
          <a:p>
            <a:pPr lvl="1"/>
            <a:r>
              <a:rPr lang="en-US" dirty="0" smtClean="0"/>
              <a:t>The English have a king or queen.</a:t>
            </a:r>
          </a:p>
          <a:p>
            <a:pPr lvl="1"/>
            <a:r>
              <a:rPr lang="en-US" dirty="0" smtClean="0"/>
              <a:t>They have a parliament elected by the people.</a:t>
            </a:r>
          </a:p>
          <a:p>
            <a:pPr lvl="1"/>
            <a:r>
              <a:rPr lang="en-US" dirty="0" smtClean="0"/>
              <a:t>It is a “Constitutional Monarchy”  </a:t>
            </a:r>
          </a:p>
          <a:p>
            <a:pPr lvl="1"/>
            <a:r>
              <a:rPr lang="en-US" dirty="0" smtClean="0"/>
              <a:t>The king or queen is just a figure-head.</a:t>
            </a:r>
          </a:p>
          <a:p>
            <a:r>
              <a:rPr lang="en-US" b="1" dirty="0" smtClean="0"/>
              <a:t>Jesus is not a figure-head!</a:t>
            </a:r>
          </a:p>
          <a:p>
            <a:pPr lvl="1"/>
            <a:r>
              <a:rPr lang="en-US" dirty="0" smtClean="0"/>
              <a:t>He is a true Monarch</a:t>
            </a:r>
          </a:p>
          <a:p>
            <a:pPr lvl="1"/>
            <a:r>
              <a:rPr lang="en-US" dirty="0" smtClean="0"/>
              <a:t>A Monarchy and a Democracy are opposites. </a:t>
            </a:r>
            <a:endParaRPr lang="en-US" dirty="0"/>
          </a:p>
        </p:txBody>
      </p:sp>
    </p:spTree>
    <p:extLst>
      <p:ext uri="{BB962C8B-B14F-4D97-AF65-F5344CB8AC3E}">
        <p14:creationId xmlns:p14="http://schemas.microsoft.com/office/powerpoint/2010/main" val="2757881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normAutofit/>
          </a:bodyPr>
          <a:lstStyle/>
          <a:p>
            <a:r>
              <a:rPr lang="en-US" sz="5400" b="1" dirty="0" smtClean="0"/>
              <a:t>Jesus is a Reigning King</a:t>
            </a:r>
            <a:endParaRPr lang="en-US" sz="5400" b="1" dirty="0"/>
          </a:p>
        </p:txBody>
      </p:sp>
      <p:sp>
        <p:nvSpPr>
          <p:cNvPr id="3" name="Subtitle 2"/>
          <p:cNvSpPr>
            <a:spLocks noGrp="1"/>
          </p:cNvSpPr>
          <p:nvPr>
            <p:ph type="subTitle" idx="1"/>
          </p:nvPr>
        </p:nvSpPr>
        <p:spPr>
          <a:xfrm>
            <a:off x="1371600" y="4114800"/>
            <a:ext cx="6400800" cy="2438400"/>
          </a:xfrm>
        </p:spPr>
        <p:txBody>
          <a:bodyPr>
            <a:normAutofit/>
          </a:bodyPr>
          <a:lstStyle/>
          <a:p>
            <a:r>
              <a:rPr lang="en-US" sz="4000" b="1" dirty="0" smtClean="0">
                <a:solidFill>
                  <a:srgbClr val="FFFF00"/>
                </a:solidFill>
                <a:effectLst>
                  <a:outerShdw blurRad="38100" dist="38100" dir="2700000" algn="tl">
                    <a:srgbClr val="000000">
                      <a:alpha val="43137"/>
                    </a:srgbClr>
                  </a:outerShdw>
                </a:effectLst>
              </a:rPr>
              <a:t>How can a King reign from heaven?</a:t>
            </a:r>
            <a:endParaRPr lang="en-US" sz="4000" b="1" dirty="0">
              <a:solidFill>
                <a:srgbClr val="FFFF00"/>
              </a:solidFill>
              <a:effectLst>
                <a:outerShdw blurRad="38100" dist="38100" dir="2700000" algn="tl">
                  <a:srgbClr val="000000">
                    <a:alpha val="43137"/>
                  </a:srgbClr>
                </a:outerShdw>
              </a:effectLst>
            </a:endParaRPr>
          </a:p>
        </p:txBody>
      </p:sp>
      <p:sp>
        <p:nvSpPr>
          <p:cNvPr id="4" name="TextBox 3"/>
          <p:cNvSpPr txBox="1"/>
          <p:nvPr/>
        </p:nvSpPr>
        <p:spPr>
          <a:xfrm>
            <a:off x="1600200" y="3048000"/>
            <a:ext cx="5791200" cy="646331"/>
          </a:xfrm>
          <a:prstGeom prst="rect">
            <a:avLst/>
          </a:prstGeom>
          <a:noFill/>
        </p:spPr>
        <p:txBody>
          <a:bodyPr wrap="square" rtlCol="0">
            <a:spAutoFit/>
          </a:bodyPr>
          <a:lstStyle/>
          <a:p>
            <a:r>
              <a:rPr lang="en-US" sz="3600" b="1" dirty="0" smtClean="0"/>
              <a:t>He is not a mere figure-head!</a:t>
            </a:r>
            <a:endParaRPr lang="en-US" sz="3600" b="1" dirty="0"/>
          </a:p>
        </p:txBody>
      </p:sp>
      <p:sp>
        <p:nvSpPr>
          <p:cNvPr id="5" name="TextBox 4"/>
          <p:cNvSpPr txBox="1"/>
          <p:nvPr/>
        </p:nvSpPr>
        <p:spPr>
          <a:xfrm>
            <a:off x="3048000" y="5410200"/>
            <a:ext cx="4191000" cy="769441"/>
          </a:xfrm>
          <a:prstGeom prst="rect">
            <a:avLst/>
          </a:prstGeom>
          <a:noFill/>
        </p:spPr>
        <p:txBody>
          <a:bodyPr wrap="square" rtlCol="0">
            <a:spAutoFit/>
          </a:bodyPr>
          <a:lstStyle/>
          <a:p>
            <a:r>
              <a:rPr lang="en-US" sz="4400" dirty="0" smtClean="0"/>
              <a:t>Esther 3:8-15</a:t>
            </a:r>
            <a:endParaRPr lang="en-US" sz="4400" dirty="0"/>
          </a:p>
        </p:txBody>
      </p:sp>
    </p:spTree>
    <p:extLst>
      <p:ext uri="{BB962C8B-B14F-4D97-AF65-F5344CB8AC3E}">
        <p14:creationId xmlns:p14="http://schemas.microsoft.com/office/powerpoint/2010/main" val="2288229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p of the Persian Empire in 490 B.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1003" y="0"/>
            <a:ext cx="6799997" cy="5181599"/>
          </a:xfrm>
          <a:prstGeom prst="rect">
            <a:avLst/>
          </a:prstGeom>
          <a:noFill/>
          <a:extLst>
            <a:ext uri="{909E8E84-426E-40DD-AFC4-6F175D3DCCD1}">
              <a14:hiddenFill xmlns:a14="http://schemas.microsoft.com/office/drawing/2010/main">
                <a:solidFill>
                  <a:srgbClr val="FFFFFF"/>
                </a:solidFill>
              </a14:hiddenFill>
            </a:ext>
          </a:extLst>
        </p:spPr>
      </p:pic>
      <p:sp>
        <p:nvSpPr>
          <p:cNvPr id="2" name="Oval 1"/>
          <p:cNvSpPr/>
          <p:nvPr/>
        </p:nvSpPr>
        <p:spPr>
          <a:xfrm>
            <a:off x="4495800" y="3276600"/>
            <a:ext cx="381000" cy="228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33400" y="5257800"/>
            <a:ext cx="2837597" cy="646331"/>
          </a:xfrm>
          <a:prstGeom prst="rect">
            <a:avLst/>
          </a:prstGeom>
          <a:noFill/>
        </p:spPr>
        <p:txBody>
          <a:bodyPr wrap="square" rtlCol="0">
            <a:spAutoFit/>
          </a:bodyPr>
          <a:lstStyle/>
          <a:p>
            <a:r>
              <a:rPr lang="en-US" sz="3600" b="1" dirty="0" smtClean="0"/>
              <a:t>King in Susa</a:t>
            </a:r>
            <a:endParaRPr lang="en-US" sz="3600" b="1" dirty="0"/>
          </a:p>
        </p:txBody>
      </p:sp>
      <p:sp>
        <p:nvSpPr>
          <p:cNvPr id="5" name="TextBox 4"/>
          <p:cNvSpPr txBox="1"/>
          <p:nvPr/>
        </p:nvSpPr>
        <p:spPr>
          <a:xfrm>
            <a:off x="533400" y="5867400"/>
            <a:ext cx="1562100" cy="646331"/>
          </a:xfrm>
          <a:prstGeom prst="rect">
            <a:avLst/>
          </a:prstGeom>
          <a:noFill/>
        </p:spPr>
        <p:txBody>
          <a:bodyPr wrap="square" rtlCol="0">
            <a:spAutoFit/>
          </a:bodyPr>
          <a:lstStyle/>
          <a:p>
            <a:r>
              <a:rPr lang="en-US" sz="3600" b="1" dirty="0" smtClean="0"/>
              <a:t>Scribes</a:t>
            </a:r>
            <a:endParaRPr lang="en-US" sz="3600" b="1" dirty="0"/>
          </a:p>
        </p:txBody>
      </p:sp>
      <p:sp>
        <p:nvSpPr>
          <p:cNvPr id="4" name="TextBox 3"/>
          <p:cNvSpPr txBox="1"/>
          <p:nvPr/>
        </p:nvSpPr>
        <p:spPr>
          <a:xfrm>
            <a:off x="2138149" y="5898177"/>
            <a:ext cx="5334000" cy="584775"/>
          </a:xfrm>
          <a:prstGeom prst="rect">
            <a:avLst/>
          </a:prstGeom>
          <a:noFill/>
        </p:spPr>
        <p:txBody>
          <a:bodyPr wrap="square" rtlCol="0">
            <a:spAutoFit/>
          </a:bodyPr>
          <a:lstStyle/>
          <a:p>
            <a:r>
              <a:rPr lang="en-US" sz="3200" i="1" dirty="0" smtClean="0"/>
              <a:t>Wrote only what King dictated</a:t>
            </a:r>
            <a:r>
              <a:rPr lang="en-US" sz="3200" dirty="0" smtClean="0"/>
              <a:t>.</a:t>
            </a:r>
            <a:endParaRPr lang="en-US" sz="3200" dirty="0"/>
          </a:p>
        </p:txBody>
      </p:sp>
      <p:sp>
        <p:nvSpPr>
          <p:cNvPr id="7" name="TextBox 6"/>
          <p:cNvSpPr txBox="1"/>
          <p:nvPr/>
        </p:nvSpPr>
        <p:spPr>
          <a:xfrm>
            <a:off x="3428999" y="5257800"/>
            <a:ext cx="5867401" cy="646331"/>
          </a:xfrm>
          <a:prstGeom prst="rect">
            <a:avLst/>
          </a:prstGeom>
          <a:noFill/>
        </p:spPr>
        <p:txBody>
          <a:bodyPr wrap="square" rtlCol="0">
            <a:spAutoFit/>
          </a:bodyPr>
          <a:lstStyle/>
          <a:p>
            <a:r>
              <a:rPr lang="en-US" sz="3600" b="1" dirty="0" smtClean="0"/>
              <a:t>Messengers carried message</a:t>
            </a:r>
            <a:endParaRPr lang="en-US" sz="3600" b="1" dirty="0"/>
          </a:p>
        </p:txBody>
      </p:sp>
      <p:cxnSp>
        <p:nvCxnSpPr>
          <p:cNvPr id="8" name="Straight Arrow Connector 7"/>
          <p:cNvCxnSpPr>
            <a:endCxn id="56" idx="2"/>
          </p:cNvCxnSpPr>
          <p:nvPr/>
        </p:nvCxnSpPr>
        <p:spPr>
          <a:xfrm flipH="1" flipV="1">
            <a:off x="2381250" y="2057400"/>
            <a:ext cx="2266950" cy="1295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2895600" y="2590799"/>
            <a:ext cx="1808396" cy="87167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3924300" y="2290622"/>
            <a:ext cx="723900" cy="110027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4524802" y="2840762"/>
            <a:ext cx="123398" cy="62171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648200" y="2133600"/>
            <a:ext cx="2057400" cy="125730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4686300" y="2762250"/>
            <a:ext cx="2019300" cy="62865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4648200" y="2840762"/>
            <a:ext cx="609600" cy="55014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V="1">
            <a:off x="4648200" y="3140000"/>
            <a:ext cx="2227496" cy="25090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flipV="1">
            <a:off x="3200400" y="3276601"/>
            <a:ext cx="1447800" cy="114301"/>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4648200" y="3417852"/>
            <a:ext cx="1600200" cy="873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a:off x="4686300" y="3417852"/>
            <a:ext cx="571500" cy="3921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428998" y="5830669"/>
            <a:ext cx="5867401" cy="646331"/>
          </a:xfrm>
          <a:prstGeom prst="rect">
            <a:avLst/>
          </a:prstGeom>
          <a:noFill/>
        </p:spPr>
        <p:txBody>
          <a:bodyPr wrap="square" rtlCol="0">
            <a:spAutoFit/>
          </a:bodyPr>
          <a:lstStyle/>
          <a:p>
            <a:r>
              <a:rPr lang="en-US" sz="3600" b="1" dirty="0" smtClean="0"/>
              <a:t>Governors, Satraps Executed</a:t>
            </a:r>
            <a:endParaRPr lang="en-US" sz="3600" b="1" dirty="0"/>
          </a:p>
        </p:txBody>
      </p:sp>
      <p:sp>
        <p:nvSpPr>
          <p:cNvPr id="1037" name="Rectangle 1036"/>
          <p:cNvSpPr/>
          <p:nvPr/>
        </p:nvSpPr>
        <p:spPr>
          <a:xfrm>
            <a:off x="5105400" y="37338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bg1"/>
                </a:solidFill>
              </a:rPr>
              <a:t>GS</a:t>
            </a:r>
            <a:endParaRPr lang="en-US" sz="1000" b="1" dirty="0">
              <a:solidFill>
                <a:schemeClr val="bg1"/>
              </a:solidFill>
            </a:endParaRPr>
          </a:p>
        </p:txBody>
      </p:sp>
      <p:sp>
        <p:nvSpPr>
          <p:cNvPr id="51" name="Rectangle 50"/>
          <p:cNvSpPr/>
          <p:nvPr/>
        </p:nvSpPr>
        <p:spPr>
          <a:xfrm>
            <a:off x="6076950" y="34290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bg1"/>
                </a:solidFill>
              </a:rPr>
              <a:t>GS</a:t>
            </a:r>
            <a:endParaRPr lang="en-US" sz="1000" b="1" dirty="0">
              <a:solidFill>
                <a:schemeClr val="bg1"/>
              </a:solidFill>
            </a:endParaRPr>
          </a:p>
        </p:txBody>
      </p:sp>
      <p:sp>
        <p:nvSpPr>
          <p:cNvPr id="52" name="Rectangle 51"/>
          <p:cNvSpPr/>
          <p:nvPr/>
        </p:nvSpPr>
        <p:spPr>
          <a:xfrm>
            <a:off x="6667500" y="30480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bg1"/>
                </a:solidFill>
              </a:rPr>
              <a:t>GS</a:t>
            </a:r>
            <a:endParaRPr lang="en-US" sz="1000" b="1" dirty="0">
              <a:solidFill>
                <a:schemeClr val="bg1"/>
              </a:solidFill>
            </a:endParaRPr>
          </a:p>
        </p:txBody>
      </p:sp>
      <p:sp>
        <p:nvSpPr>
          <p:cNvPr id="53" name="Rectangle 52"/>
          <p:cNvSpPr/>
          <p:nvPr/>
        </p:nvSpPr>
        <p:spPr>
          <a:xfrm>
            <a:off x="6629400" y="25908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bg1"/>
                </a:solidFill>
              </a:rPr>
              <a:t>GS</a:t>
            </a:r>
            <a:endParaRPr lang="en-US" sz="1000" b="1" dirty="0">
              <a:solidFill>
                <a:schemeClr val="bg1"/>
              </a:solidFill>
            </a:endParaRPr>
          </a:p>
        </p:txBody>
      </p:sp>
      <p:sp>
        <p:nvSpPr>
          <p:cNvPr id="54" name="Rectangle 53"/>
          <p:cNvSpPr/>
          <p:nvPr/>
        </p:nvSpPr>
        <p:spPr>
          <a:xfrm>
            <a:off x="6553200" y="19812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bg1"/>
                </a:solidFill>
              </a:rPr>
              <a:t>GS</a:t>
            </a:r>
            <a:endParaRPr lang="en-US" sz="1000" b="1" dirty="0">
              <a:solidFill>
                <a:schemeClr val="bg1"/>
              </a:solidFill>
            </a:endParaRPr>
          </a:p>
        </p:txBody>
      </p:sp>
      <p:sp>
        <p:nvSpPr>
          <p:cNvPr id="55" name="Rectangle 54"/>
          <p:cNvSpPr/>
          <p:nvPr/>
        </p:nvSpPr>
        <p:spPr>
          <a:xfrm>
            <a:off x="3810000" y="22098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bg1"/>
                </a:solidFill>
              </a:rPr>
              <a:t>GS</a:t>
            </a:r>
            <a:endParaRPr lang="en-US" sz="1000" b="1" dirty="0">
              <a:solidFill>
                <a:schemeClr val="bg1"/>
              </a:solidFill>
            </a:endParaRPr>
          </a:p>
        </p:txBody>
      </p:sp>
      <p:sp>
        <p:nvSpPr>
          <p:cNvPr id="56" name="Rectangle 55"/>
          <p:cNvSpPr/>
          <p:nvPr/>
        </p:nvSpPr>
        <p:spPr>
          <a:xfrm>
            <a:off x="2209800" y="18288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GS</a:t>
            </a:r>
            <a:endParaRPr lang="en-US" sz="1000" dirty="0">
              <a:solidFill>
                <a:schemeClr val="bg1"/>
              </a:solidFill>
            </a:endParaRPr>
          </a:p>
        </p:txBody>
      </p:sp>
      <p:sp>
        <p:nvSpPr>
          <p:cNvPr id="57" name="Rectangle 56"/>
          <p:cNvSpPr/>
          <p:nvPr/>
        </p:nvSpPr>
        <p:spPr>
          <a:xfrm>
            <a:off x="2819400" y="25146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bg1"/>
                </a:solidFill>
              </a:rPr>
              <a:t>GS</a:t>
            </a:r>
            <a:endParaRPr lang="en-US" sz="1000" b="1" dirty="0">
              <a:solidFill>
                <a:schemeClr val="bg1"/>
              </a:solidFill>
            </a:endParaRPr>
          </a:p>
        </p:txBody>
      </p:sp>
      <p:sp>
        <p:nvSpPr>
          <p:cNvPr id="58" name="Rectangle 57"/>
          <p:cNvSpPr/>
          <p:nvPr/>
        </p:nvSpPr>
        <p:spPr>
          <a:xfrm>
            <a:off x="2971800" y="32004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solidFill>
                  <a:schemeClr val="bg1"/>
                </a:solidFill>
              </a:rPr>
              <a:t>GS</a:t>
            </a:r>
            <a:endParaRPr lang="en-US" sz="1000" b="1" dirty="0">
              <a:solidFill>
                <a:schemeClr val="bg1"/>
              </a:solidFill>
            </a:endParaRPr>
          </a:p>
        </p:txBody>
      </p:sp>
      <p:sp>
        <p:nvSpPr>
          <p:cNvPr id="1038" name="TextBox 1037"/>
          <p:cNvSpPr txBox="1"/>
          <p:nvPr/>
        </p:nvSpPr>
        <p:spPr>
          <a:xfrm>
            <a:off x="1981200" y="4114800"/>
            <a:ext cx="5334000" cy="1077218"/>
          </a:xfrm>
          <a:prstGeom prst="rect">
            <a:avLst/>
          </a:prstGeom>
          <a:solidFill>
            <a:srgbClr val="002060"/>
          </a:solidFill>
        </p:spPr>
        <p:txBody>
          <a:bodyPr wrap="square" rtlCol="0">
            <a:spAutoFit/>
          </a:bodyPr>
          <a:lstStyle/>
          <a:p>
            <a:pPr algn="ctr"/>
            <a:r>
              <a:rPr lang="en-US" sz="3200" b="1" dirty="0" smtClean="0"/>
              <a:t>Imagine the consequences of tampering with the message!</a:t>
            </a:r>
            <a:endParaRPr lang="en-US" sz="3200" b="1" dirty="0"/>
          </a:p>
        </p:txBody>
      </p:sp>
      <p:cxnSp>
        <p:nvCxnSpPr>
          <p:cNvPr id="65" name="Straight Arrow Connector 64"/>
          <p:cNvCxnSpPr/>
          <p:nvPr/>
        </p:nvCxnSpPr>
        <p:spPr>
          <a:xfrm flipH="1" flipV="1">
            <a:off x="3314700" y="2209800"/>
            <a:ext cx="1485900" cy="12954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flipV="1">
            <a:off x="2552700" y="2438400"/>
            <a:ext cx="2247900" cy="1066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8" name="Rectangle 67"/>
          <p:cNvSpPr/>
          <p:nvPr/>
        </p:nvSpPr>
        <p:spPr>
          <a:xfrm>
            <a:off x="3238500" y="21336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GS</a:t>
            </a:r>
            <a:endParaRPr lang="en-US" sz="1000" dirty="0">
              <a:solidFill>
                <a:schemeClr val="bg1"/>
              </a:solidFill>
            </a:endParaRPr>
          </a:p>
        </p:txBody>
      </p:sp>
      <p:sp>
        <p:nvSpPr>
          <p:cNvPr id="70" name="Rectangle 69"/>
          <p:cNvSpPr/>
          <p:nvPr/>
        </p:nvSpPr>
        <p:spPr>
          <a:xfrm>
            <a:off x="2362200" y="19812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GS</a:t>
            </a:r>
            <a:endParaRPr lang="en-US" sz="1000" dirty="0">
              <a:solidFill>
                <a:schemeClr val="bg1"/>
              </a:solidFill>
            </a:endParaRPr>
          </a:p>
        </p:txBody>
      </p:sp>
      <p:sp>
        <p:nvSpPr>
          <p:cNvPr id="71" name="Rectangle 70"/>
          <p:cNvSpPr/>
          <p:nvPr/>
        </p:nvSpPr>
        <p:spPr>
          <a:xfrm>
            <a:off x="2438400" y="2362200"/>
            <a:ext cx="342900" cy="228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bg1"/>
                </a:solidFill>
              </a:rPr>
              <a:t>GS</a:t>
            </a:r>
            <a:endParaRPr lang="en-US" sz="1000" dirty="0">
              <a:solidFill>
                <a:schemeClr val="bg1"/>
              </a:solidFill>
            </a:endParaRPr>
          </a:p>
        </p:txBody>
      </p:sp>
    </p:spTree>
    <p:extLst>
      <p:ext uri="{BB962C8B-B14F-4D97-AF65-F5344CB8AC3E}">
        <p14:creationId xmlns:p14="http://schemas.microsoft.com/office/powerpoint/2010/main" val="361146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par>
                          <p:cTn id="12" fill="hold">
                            <p:stCondLst>
                              <p:cond delay="500"/>
                            </p:stCondLst>
                            <p:childTnLst>
                              <p:par>
                                <p:cTn id="13" presetID="53" presetClass="entr" presetSubtype="16"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par>
                          <p:cTn id="33" fill="hold">
                            <p:stCondLst>
                              <p:cond delay="500"/>
                            </p:stCondLst>
                            <p:childTnLst>
                              <p:par>
                                <p:cTn id="34" presetID="22" presetClass="entr" presetSubtype="4" fill="hold" nodeType="after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down)">
                                      <p:cBhvr>
                                        <p:cTn id="36" dur="500"/>
                                        <p:tgtEl>
                                          <p:spTgt spid="8"/>
                                        </p:tgtEl>
                                      </p:cBhvr>
                                    </p:animEffect>
                                  </p:childTnLst>
                                </p:cTn>
                              </p:par>
                            </p:childTnLst>
                          </p:cTn>
                        </p:par>
                        <p:par>
                          <p:cTn id="37" fill="hold">
                            <p:stCondLst>
                              <p:cond delay="1000"/>
                            </p:stCondLst>
                            <p:childTnLst>
                              <p:par>
                                <p:cTn id="38" presetID="22" presetClass="entr" presetSubtype="4" fill="hold" nodeType="after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down)">
                                      <p:cBhvr>
                                        <p:cTn id="40" dur="500"/>
                                        <p:tgtEl>
                                          <p:spTgt spid="10"/>
                                        </p:tgtEl>
                                      </p:cBhvr>
                                    </p:animEffect>
                                  </p:childTnLst>
                                </p:cTn>
                              </p:par>
                            </p:childTnLst>
                          </p:cTn>
                        </p:par>
                        <p:par>
                          <p:cTn id="41" fill="hold">
                            <p:stCondLst>
                              <p:cond delay="1500"/>
                            </p:stCondLst>
                            <p:childTnLst>
                              <p:par>
                                <p:cTn id="42" presetID="22" presetClass="entr" presetSubtype="4" fill="hold"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2000"/>
                            </p:stCondLst>
                            <p:childTnLst>
                              <p:par>
                                <p:cTn id="46" presetID="22" presetClass="entr" presetSubtype="4" fill="hold" nodeType="after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wipe(down)">
                                      <p:cBhvr>
                                        <p:cTn id="48" dur="500"/>
                                        <p:tgtEl>
                                          <p:spTgt spid="15"/>
                                        </p:tgtEl>
                                      </p:cBhvr>
                                    </p:animEffect>
                                  </p:childTnLst>
                                </p:cTn>
                              </p:par>
                            </p:childTnLst>
                          </p:cTn>
                        </p:par>
                        <p:par>
                          <p:cTn id="49" fill="hold">
                            <p:stCondLst>
                              <p:cond delay="2500"/>
                            </p:stCondLst>
                            <p:childTnLst>
                              <p:par>
                                <p:cTn id="50" presetID="22" presetClass="entr" presetSubtype="4"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down)">
                                      <p:cBhvr>
                                        <p:cTn id="52" dur="500"/>
                                        <p:tgtEl>
                                          <p:spTgt spid="18"/>
                                        </p:tgtEl>
                                      </p:cBhvr>
                                    </p:animEffect>
                                  </p:childTnLst>
                                </p:cTn>
                              </p:par>
                            </p:childTnLst>
                          </p:cTn>
                        </p:par>
                        <p:par>
                          <p:cTn id="53" fill="hold">
                            <p:stCondLst>
                              <p:cond delay="3000"/>
                            </p:stCondLst>
                            <p:childTnLst>
                              <p:par>
                                <p:cTn id="54" presetID="22" presetClass="entr" presetSubtype="4"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down)">
                                      <p:cBhvr>
                                        <p:cTn id="56" dur="500"/>
                                        <p:tgtEl>
                                          <p:spTgt spid="21"/>
                                        </p:tgtEl>
                                      </p:cBhvr>
                                    </p:animEffect>
                                  </p:childTnLst>
                                </p:cTn>
                              </p:par>
                            </p:childTnLst>
                          </p:cTn>
                        </p:par>
                        <p:par>
                          <p:cTn id="57" fill="hold">
                            <p:stCondLst>
                              <p:cond delay="3500"/>
                            </p:stCondLst>
                            <p:childTnLst>
                              <p:par>
                                <p:cTn id="58" presetID="22" presetClass="entr" presetSubtype="4" fill="hold" nodeType="after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down)">
                                      <p:cBhvr>
                                        <p:cTn id="60" dur="500"/>
                                        <p:tgtEl>
                                          <p:spTgt spid="24"/>
                                        </p:tgtEl>
                                      </p:cBhvr>
                                    </p:animEffect>
                                  </p:childTnLst>
                                </p:cTn>
                              </p:par>
                            </p:childTnLst>
                          </p:cTn>
                        </p:par>
                        <p:par>
                          <p:cTn id="61" fill="hold">
                            <p:stCondLst>
                              <p:cond delay="4000"/>
                            </p:stCondLst>
                            <p:childTnLst>
                              <p:par>
                                <p:cTn id="62" presetID="22" presetClass="entr" presetSubtype="4" fill="hold" nodeType="after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wipe(down)">
                                      <p:cBhvr>
                                        <p:cTn id="64" dur="500"/>
                                        <p:tgtEl>
                                          <p:spTgt spid="34"/>
                                        </p:tgtEl>
                                      </p:cBhvr>
                                    </p:animEffect>
                                  </p:childTnLst>
                                </p:cTn>
                              </p:par>
                            </p:childTnLst>
                          </p:cTn>
                        </p:par>
                        <p:par>
                          <p:cTn id="65" fill="hold">
                            <p:stCondLst>
                              <p:cond delay="4500"/>
                            </p:stCondLst>
                            <p:childTnLst>
                              <p:par>
                                <p:cTn id="66" presetID="22" presetClass="entr" presetSubtype="4" fill="hold" nodeType="afterEffect">
                                  <p:stCondLst>
                                    <p:cond delay="0"/>
                                  </p:stCondLst>
                                  <p:childTnLst>
                                    <p:set>
                                      <p:cBhvr>
                                        <p:cTn id="67" dur="1" fill="hold">
                                          <p:stCondLst>
                                            <p:cond delay="0"/>
                                          </p:stCondLst>
                                        </p:cTn>
                                        <p:tgtEl>
                                          <p:spTgt spid="37"/>
                                        </p:tgtEl>
                                        <p:attrNameLst>
                                          <p:attrName>style.visibility</p:attrName>
                                        </p:attrNameLst>
                                      </p:cBhvr>
                                      <p:to>
                                        <p:strVal val="visible"/>
                                      </p:to>
                                    </p:set>
                                    <p:animEffect transition="in" filter="wipe(down)">
                                      <p:cBhvr>
                                        <p:cTn id="68" dur="500"/>
                                        <p:tgtEl>
                                          <p:spTgt spid="37"/>
                                        </p:tgtEl>
                                      </p:cBhvr>
                                    </p:animEffect>
                                  </p:childTnLst>
                                </p:cTn>
                              </p:par>
                            </p:childTnLst>
                          </p:cTn>
                        </p:par>
                        <p:par>
                          <p:cTn id="69" fill="hold">
                            <p:stCondLst>
                              <p:cond delay="5000"/>
                            </p:stCondLst>
                            <p:childTnLst>
                              <p:par>
                                <p:cTn id="70" presetID="22" presetClass="entr" presetSubtype="4" fill="hold" nodeType="after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wipe(down)">
                                      <p:cBhvr>
                                        <p:cTn id="72" dur="500"/>
                                        <p:tgtEl>
                                          <p:spTgt spid="41"/>
                                        </p:tgtEl>
                                      </p:cBhvr>
                                    </p:animEffect>
                                  </p:childTnLst>
                                </p:cTn>
                              </p:par>
                            </p:childTnLst>
                          </p:cTn>
                        </p:par>
                        <p:par>
                          <p:cTn id="73" fill="hold">
                            <p:stCondLst>
                              <p:cond delay="5500"/>
                            </p:stCondLst>
                            <p:childTnLst>
                              <p:par>
                                <p:cTn id="74" presetID="22" presetClass="entr" presetSubtype="1" fill="hold"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up)">
                                      <p:cBhvr>
                                        <p:cTn id="76" dur="500"/>
                                        <p:tgtEl>
                                          <p:spTgt spid="44"/>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49"/>
                                        </p:tgtEl>
                                        <p:attrNameLst>
                                          <p:attrName>style.visibility</p:attrName>
                                        </p:attrNameLst>
                                      </p:cBhvr>
                                      <p:to>
                                        <p:strVal val="visible"/>
                                      </p:to>
                                    </p:set>
                                    <p:animEffect transition="in" filter="fade">
                                      <p:cBhvr>
                                        <p:cTn id="81" dur="500"/>
                                        <p:tgtEl>
                                          <p:spTgt spid="49"/>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1037"/>
                                        </p:tgtEl>
                                        <p:attrNameLst>
                                          <p:attrName>style.visibility</p:attrName>
                                        </p:attrNameLst>
                                      </p:cBhvr>
                                      <p:to>
                                        <p:strVal val="visible"/>
                                      </p:to>
                                    </p:set>
                                  </p:childTnLst>
                                </p:cTn>
                              </p:par>
                            </p:childTnLst>
                          </p:cTn>
                        </p:par>
                        <p:par>
                          <p:cTn id="86" fill="hold">
                            <p:stCondLst>
                              <p:cond delay="0"/>
                            </p:stCondLst>
                            <p:childTnLst>
                              <p:par>
                                <p:cTn id="87" presetID="1" presetClass="entr" presetSubtype="0" fill="hold" grpId="0" nodeType="afterEffect">
                                  <p:stCondLst>
                                    <p:cond delay="0"/>
                                  </p:stCondLst>
                                  <p:childTnLst>
                                    <p:set>
                                      <p:cBhvr>
                                        <p:cTn id="88" dur="1" fill="hold">
                                          <p:stCondLst>
                                            <p:cond delay="0"/>
                                          </p:stCondLst>
                                        </p:cTn>
                                        <p:tgtEl>
                                          <p:spTgt spid="51"/>
                                        </p:tgtEl>
                                        <p:attrNameLst>
                                          <p:attrName>style.visibility</p:attrName>
                                        </p:attrNameLst>
                                      </p:cBhvr>
                                      <p:to>
                                        <p:strVal val="visible"/>
                                      </p:to>
                                    </p:set>
                                  </p:childTnLst>
                                </p:cTn>
                              </p:par>
                            </p:childTnLst>
                          </p:cTn>
                        </p:par>
                        <p:par>
                          <p:cTn id="89" fill="hold">
                            <p:stCondLst>
                              <p:cond delay="0"/>
                            </p:stCondLst>
                            <p:childTnLst>
                              <p:par>
                                <p:cTn id="90" presetID="1" presetClass="entr" presetSubtype="0" fill="hold" grpId="0" nodeType="afterEffect">
                                  <p:stCondLst>
                                    <p:cond delay="0"/>
                                  </p:stCondLst>
                                  <p:childTnLst>
                                    <p:set>
                                      <p:cBhvr>
                                        <p:cTn id="91" dur="1" fill="hold">
                                          <p:stCondLst>
                                            <p:cond delay="0"/>
                                          </p:stCondLst>
                                        </p:cTn>
                                        <p:tgtEl>
                                          <p:spTgt spid="52"/>
                                        </p:tgtEl>
                                        <p:attrNameLst>
                                          <p:attrName>style.visibility</p:attrName>
                                        </p:attrNameLst>
                                      </p:cBhvr>
                                      <p:to>
                                        <p:strVal val="visible"/>
                                      </p:to>
                                    </p:set>
                                  </p:childTnLst>
                                </p:cTn>
                              </p:par>
                            </p:childTnLst>
                          </p:cTn>
                        </p:par>
                        <p:par>
                          <p:cTn id="92" fill="hold">
                            <p:stCondLst>
                              <p:cond delay="0"/>
                            </p:stCondLst>
                            <p:childTnLst>
                              <p:par>
                                <p:cTn id="93" presetID="1" presetClass="entr" presetSubtype="0" fill="hold" grpId="0" nodeType="afterEffect">
                                  <p:stCondLst>
                                    <p:cond delay="0"/>
                                  </p:stCondLst>
                                  <p:childTnLst>
                                    <p:set>
                                      <p:cBhvr>
                                        <p:cTn id="94" dur="1" fill="hold">
                                          <p:stCondLst>
                                            <p:cond delay="0"/>
                                          </p:stCondLst>
                                        </p:cTn>
                                        <p:tgtEl>
                                          <p:spTgt spid="53"/>
                                        </p:tgtEl>
                                        <p:attrNameLst>
                                          <p:attrName>style.visibility</p:attrName>
                                        </p:attrNameLst>
                                      </p:cBhvr>
                                      <p:to>
                                        <p:strVal val="visible"/>
                                      </p:to>
                                    </p:set>
                                  </p:childTnLst>
                                </p:cTn>
                              </p:par>
                            </p:childTnLst>
                          </p:cTn>
                        </p:par>
                        <p:par>
                          <p:cTn id="95" fill="hold">
                            <p:stCondLst>
                              <p:cond delay="0"/>
                            </p:stCondLst>
                            <p:childTnLst>
                              <p:par>
                                <p:cTn id="96" presetID="1" presetClass="entr" presetSubtype="0" fill="hold" grpId="0" nodeType="afterEffect">
                                  <p:stCondLst>
                                    <p:cond delay="0"/>
                                  </p:stCondLst>
                                  <p:childTnLst>
                                    <p:set>
                                      <p:cBhvr>
                                        <p:cTn id="97" dur="1" fill="hold">
                                          <p:stCondLst>
                                            <p:cond delay="0"/>
                                          </p:stCondLst>
                                        </p:cTn>
                                        <p:tgtEl>
                                          <p:spTgt spid="54"/>
                                        </p:tgtEl>
                                        <p:attrNameLst>
                                          <p:attrName>style.visibility</p:attrName>
                                        </p:attrNameLst>
                                      </p:cBhvr>
                                      <p:to>
                                        <p:strVal val="visible"/>
                                      </p:to>
                                    </p:set>
                                  </p:childTnLst>
                                </p:cTn>
                              </p:par>
                            </p:childTnLst>
                          </p:cTn>
                        </p:par>
                        <p:par>
                          <p:cTn id="98" fill="hold">
                            <p:stCondLst>
                              <p:cond delay="0"/>
                            </p:stCondLst>
                            <p:childTnLst>
                              <p:par>
                                <p:cTn id="99" presetID="1" presetClass="entr" presetSubtype="0" fill="hold" grpId="0" nodeType="afterEffect">
                                  <p:stCondLst>
                                    <p:cond delay="0"/>
                                  </p:stCondLst>
                                  <p:childTnLst>
                                    <p:set>
                                      <p:cBhvr>
                                        <p:cTn id="100" dur="1" fill="hold">
                                          <p:stCondLst>
                                            <p:cond delay="0"/>
                                          </p:stCondLst>
                                        </p:cTn>
                                        <p:tgtEl>
                                          <p:spTgt spid="57"/>
                                        </p:tgtEl>
                                        <p:attrNameLst>
                                          <p:attrName>style.visibility</p:attrName>
                                        </p:attrNameLst>
                                      </p:cBhvr>
                                      <p:to>
                                        <p:strVal val="visible"/>
                                      </p:to>
                                    </p:set>
                                  </p:childTnLst>
                                </p:cTn>
                              </p:par>
                            </p:childTnLst>
                          </p:cTn>
                        </p:par>
                        <p:par>
                          <p:cTn id="101" fill="hold">
                            <p:stCondLst>
                              <p:cond delay="0"/>
                            </p:stCondLst>
                            <p:childTnLst>
                              <p:par>
                                <p:cTn id="102" presetID="1" presetClass="entr" presetSubtype="0" fill="hold" grpId="0" nodeType="afterEffect">
                                  <p:stCondLst>
                                    <p:cond delay="0"/>
                                  </p:stCondLst>
                                  <p:childTnLst>
                                    <p:set>
                                      <p:cBhvr>
                                        <p:cTn id="103" dur="1" fill="hold">
                                          <p:stCondLst>
                                            <p:cond delay="0"/>
                                          </p:stCondLst>
                                        </p:cTn>
                                        <p:tgtEl>
                                          <p:spTgt spid="58"/>
                                        </p:tgtEl>
                                        <p:attrNameLst>
                                          <p:attrName>style.visibility</p:attrName>
                                        </p:attrNameLst>
                                      </p:cBhvr>
                                      <p:to>
                                        <p:strVal val="visible"/>
                                      </p:to>
                                    </p:set>
                                  </p:childTnLst>
                                </p:cTn>
                              </p:par>
                            </p:childTnLst>
                          </p:cTn>
                        </p:par>
                        <p:par>
                          <p:cTn id="104" fill="hold">
                            <p:stCondLst>
                              <p:cond delay="0"/>
                            </p:stCondLst>
                            <p:childTnLst>
                              <p:par>
                                <p:cTn id="105" presetID="1" presetClass="entr" presetSubtype="0" fill="hold" grpId="0" nodeType="afterEffect">
                                  <p:stCondLst>
                                    <p:cond delay="0"/>
                                  </p:stCondLst>
                                  <p:childTnLst>
                                    <p:set>
                                      <p:cBhvr>
                                        <p:cTn id="106" dur="1" fill="hold">
                                          <p:stCondLst>
                                            <p:cond delay="0"/>
                                          </p:stCondLst>
                                        </p:cTn>
                                        <p:tgtEl>
                                          <p:spTgt spid="55"/>
                                        </p:tgtEl>
                                        <p:attrNameLst>
                                          <p:attrName>style.visibility</p:attrName>
                                        </p:attrNameLst>
                                      </p:cBhvr>
                                      <p:to>
                                        <p:strVal val="visible"/>
                                      </p:to>
                                    </p:set>
                                  </p:childTnLst>
                                </p:cTn>
                              </p:par>
                            </p:childTnLst>
                          </p:cTn>
                        </p:par>
                        <p:par>
                          <p:cTn id="107" fill="hold">
                            <p:stCondLst>
                              <p:cond delay="0"/>
                            </p:stCondLst>
                            <p:childTnLst>
                              <p:par>
                                <p:cTn id="108" presetID="22" presetClass="entr" presetSubtype="4" fill="hold" nodeType="afterEffect">
                                  <p:stCondLst>
                                    <p:cond delay="0"/>
                                  </p:stCondLst>
                                  <p:childTnLst>
                                    <p:set>
                                      <p:cBhvr>
                                        <p:cTn id="109" dur="1" fill="hold">
                                          <p:stCondLst>
                                            <p:cond delay="0"/>
                                          </p:stCondLst>
                                        </p:cTn>
                                        <p:tgtEl>
                                          <p:spTgt spid="65"/>
                                        </p:tgtEl>
                                        <p:attrNameLst>
                                          <p:attrName>style.visibility</p:attrName>
                                        </p:attrNameLst>
                                      </p:cBhvr>
                                      <p:to>
                                        <p:strVal val="visible"/>
                                      </p:to>
                                    </p:set>
                                    <p:animEffect transition="in" filter="wipe(down)">
                                      <p:cBhvr>
                                        <p:cTn id="110" dur="500"/>
                                        <p:tgtEl>
                                          <p:spTgt spid="65"/>
                                        </p:tgtEl>
                                      </p:cBhvr>
                                    </p:animEffect>
                                  </p:childTnLst>
                                </p:cTn>
                              </p:par>
                            </p:childTnLst>
                          </p:cTn>
                        </p:par>
                        <p:par>
                          <p:cTn id="111" fill="hold">
                            <p:stCondLst>
                              <p:cond delay="500"/>
                            </p:stCondLst>
                            <p:childTnLst>
                              <p:par>
                                <p:cTn id="112" presetID="22" presetClass="entr" presetSubtype="4" fill="hold" nodeType="afterEffect">
                                  <p:stCondLst>
                                    <p:cond delay="0"/>
                                  </p:stCondLst>
                                  <p:childTnLst>
                                    <p:set>
                                      <p:cBhvr>
                                        <p:cTn id="113" dur="1" fill="hold">
                                          <p:stCondLst>
                                            <p:cond delay="0"/>
                                          </p:stCondLst>
                                        </p:cTn>
                                        <p:tgtEl>
                                          <p:spTgt spid="67"/>
                                        </p:tgtEl>
                                        <p:attrNameLst>
                                          <p:attrName>style.visibility</p:attrName>
                                        </p:attrNameLst>
                                      </p:cBhvr>
                                      <p:to>
                                        <p:strVal val="visible"/>
                                      </p:to>
                                    </p:set>
                                    <p:animEffect transition="in" filter="wipe(down)">
                                      <p:cBhvr>
                                        <p:cTn id="114" dur="500"/>
                                        <p:tgtEl>
                                          <p:spTgt spid="67"/>
                                        </p:tgtEl>
                                      </p:cBhvr>
                                    </p:animEffect>
                                  </p:childTnLst>
                                </p:cTn>
                              </p:par>
                            </p:childTnLst>
                          </p:cTn>
                        </p:par>
                        <p:par>
                          <p:cTn id="115" fill="hold">
                            <p:stCondLst>
                              <p:cond delay="1000"/>
                            </p:stCondLst>
                            <p:childTnLst>
                              <p:par>
                                <p:cTn id="116" presetID="1" presetClass="entr" presetSubtype="0" fill="hold" grpId="0" nodeType="afterEffect">
                                  <p:stCondLst>
                                    <p:cond delay="0"/>
                                  </p:stCondLst>
                                  <p:childTnLst>
                                    <p:set>
                                      <p:cBhvr>
                                        <p:cTn id="117" dur="1" fill="hold">
                                          <p:stCondLst>
                                            <p:cond delay="0"/>
                                          </p:stCondLst>
                                        </p:cTn>
                                        <p:tgtEl>
                                          <p:spTgt spid="68"/>
                                        </p:tgtEl>
                                        <p:attrNameLst>
                                          <p:attrName>style.visibility</p:attrName>
                                        </p:attrNameLst>
                                      </p:cBhvr>
                                      <p:to>
                                        <p:strVal val="visible"/>
                                      </p:to>
                                    </p:set>
                                  </p:childTnLst>
                                </p:cTn>
                              </p:par>
                            </p:childTnLst>
                          </p:cTn>
                        </p:par>
                        <p:par>
                          <p:cTn id="118" fill="hold">
                            <p:stCondLst>
                              <p:cond delay="1000"/>
                            </p:stCondLst>
                            <p:childTnLst>
                              <p:par>
                                <p:cTn id="119" presetID="1" presetClass="entr" presetSubtype="0" fill="hold" grpId="0" nodeType="afterEffect">
                                  <p:stCondLst>
                                    <p:cond delay="0"/>
                                  </p:stCondLst>
                                  <p:childTnLst>
                                    <p:set>
                                      <p:cBhvr>
                                        <p:cTn id="120" dur="1" fill="hold">
                                          <p:stCondLst>
                                            <p:cond delay="0"/>
                                          </p:stCondLst>
                                        </p:cTn>
                                        <p:tgtEl>
                                          <p:spTgt spid="70"/>
                                        </p:tgtEl>
                                        <p:attrNameLst>
                                          <p:attrName>style.visibility</p:attrName>
                                        </p:attrNameLst>
                                      </p:cBhvr>
                                      <p:to>
                                        <p:strVal val="visible"/>
                                      </p:to>
                                    </p:set>
                                  </p:childTnLst>
                                </p:cTn>
                              </p:par>
                            </p:childTnLst>
                          </p:cTn>
                        </p:par>
                        <p:par>
                          <p:cTn id="121" fill="hold">
                            <p:stCondLst>
                              <p:cond delay="1000"/>
                            </p:stCondLst>
                            <p:childTnLst>
                              <p:par>
                                <p:cTn id="122" presetID="1" presetClass="entr" presetSubtype="0" fill="hold" grpId="0" nodeType="afterEffect">
                                  <p:stCondLst>
                                    <p:cond delay="0"/>
                                  </p:stCondLst>
                                  <p:childTnLst>
                                    <p:set>
                                      <p:cBhvr>
                                        <p:cTn id="123" dur="1" fill="hold">
                                          <p:stCondLst>
                                            <p:cond delay="0"/>
                                          </p:stCondLst>
                                        </p:cTn>
                                        <p:tgtEl>
                                          <p:spTgt spid="71"/>
                                        </p:tgtEl>
                                        <p:attrNameLst>
                                          <p:attrName>style.visibility</p:attrName>
                                        </p:attrNameLst>
                                      </p:cBhvr>
                                      <p:to>
                                        <p:strVal val="visible"/>
                                      </p:to>
                                    </p:set>
                                  </p:childTnLst>
                                </p:cTn>
                              </p:par>
                            </p:childTnLst>
                          </p:cTn>
                        </p:par>
                        <p:par>
                          <p:cTn id="124" fill="hold">
                            <p:stCondLst>
                              <p:cond delay="1000"/>
                            </p:stCondLst>
                            <p:childTnLst>
                              <p:par>
                                <p:cTn id="125" presetID="1" presetClass="entr" presetSubtype="0" fill="hold" grpId="0" nodeType="afterEffect">
                                  <p:stCondLst>
                                    <p:cond delay="0"/>
                                  </p:stCondLst>
                                  <p:childTnLst>
                                    <p:set>
                                      <p:cBhvr>
                                        <p:cTn id="126" dur="1" fill="hold">
                                          <p:stCondLst>
                                            <p:cond delay="0"/>
                                          </p:stCondLst>
                                        </p:cTn>
                                        <p:tgtEl>
                                          <p:spTgt spid="56"/>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53" presetClass="entr" presetSubtype="16" fill="hold" grpId="0" nodeType="clickEffect">
                                  <p:stCondLst>
                                    <p:cond delay="0"/>
                                  </p:stCondLst>
                                  <p:childTnLst>
                                    <p:set>
                                      <p:cBhvr>
                                        <p:cTn id="130" dur="1" fill="hold">
                                          <p:stCondLst>
                                            <p:cond delay="0"/>
                                          </p:stCondLst>
                                        </p:cTn>
                                        <p:tgtEl>
                                          <p:spTgt spid="1038"/>
                                        </p:tgtEl>
                                        <p:attrNameLst>
                                          <p:attrName>style.visibility</p:attrName>
                                        </p:attrNameLst>
                                      </p:cBhvr>
                                      <p:to>
                                        <p:strVal val="visible"/>
                                      </p:to>
                                    </p:set>
                                    <p:anim calcmode="lin" valueType="num">
                                      <p:cBhvr>
                                        <p:cTn id="131" dur="500" fill="hold"/>
                                        <p:tgtEl>
                                          <p:spTgt spid="1038"/>
                                        </p:tgtEl>
                                        <p:attrNameLst>
                                          <p:attrName>ppt_w</p:attrName>
                                        </p:attrNameLst>
                                      </p:cBhvr>
                                      <p:tavLst>
                                        <p:tav tm="0">
                                          <p:val>
                                            <p:fltVal val="0"/>
                                          </p:val>
                                        </p:tav>
                                        <p:tav tm="100000">
                                          <p:val>
                                            <p:strVal val="#ppt_w"/>
                                          </p:val>
                                        </p:tav>
                                      </p:tavLst>
                                    </p:anim>
                                    <p:anim calcmode="lin" valueType="num">
                                      <p:cBhvr>
                                        <p:cTn id="132" dur="500" fill="hold"/>
                                        <p:tgtEl>
                                          <p:spTgt spid="1038"/>
                                        </p:tgtEl>
                                        <p:attrNameLst>
                                          <p:attrName>ppt_h</p:attrName>
                                        </p:attrNameLst>
                                      </p:cBhvr>
                                      <p:tavLst>
                                        <p:tav tm="0">
                                          <p:val>
                                            <p:fltVal val="0"/>
                                          </p:val>
                                        </p:tav>
                                        <p:tav tm="100000">
                                          <p:val>
                                            <p:strVal val="#ppt_h"/>
                                          </p:val>
                                        </p:tav>
                                      </p:tavLst>
                                    </p:anim>
                                    <p:animEffect transition="in" filter="fade">
                                      <p:cBhvr>
                                        <p:cTn id="133" dur="500"/>
                                        <p:tgtEl>
                                          <p:spTgt spid="10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p:bldP spid="4" grpId="0"/>
      <p:bldP spid="7" grpId="0"/>
      <p:bldP spid="49" grpId="0"/>
      <p:bldP spid="1037" grpId="0" animBg="1"/>
      <p:bldP spid="51" grpId="0" animBg="1"/>
      <p:bldP spid="52" grpId="0" animBg="1"/>
      <p:bldP spid="53" grpId="0" animBg="1"/>
      <p:bldP spid="54" grpId="0" animBg="1"/>
      <p:bldP spid="55" grpId="0" animBg="1"/>
      <p:bldP spid="56" grpId="0" animBg="1"/>
      <p:bldP spid="57" grpId="0" animBg="1"/>
      <p:bldP spid="58" grpId="0" animBg="1"/>
      <p:bldP spid="1038" grpId="0" animBg="1"/>
      <p:bldP spid="68" grpId="0" animBg="1"/>
      <p:bldP spid="70" grpId="0" animBg="1"/>
      <p:bldP spid="7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4:8,11-12 </a:t>
            </a:r>
            <a:r>
              <a:rPr lang="en-US" i="1" dirty="0" smtClean="0"/>
              <a:t>ESV</a:t>
            </a:r>
            <a:endParaRPr lang="en-US" dirty="0"/>
          </a:p>
        </p:txBody>
      </p:sp>
      <p:sp>
        <p:nvSpPr>
          <p:cNvPr id="3" name="TextBox 2"/>
          <p:cNvSpPr txBox="1"/>
          <p:nvPr/>
        </p:nvSpPr>
        <p:spPr>
          <a:xfrm>
            <a:off x="304800" y="1342072"/>
            <a:ext cx="8610600" cy="1477328"/>
          </a:xfrm>
          <a:prstGeom prst="rect">
            <a:avLst/>
          </a:prstGeom>
          <a:noFill/>
        </p:spPr>
        <p:txBody>
          <a:bodyPr wrap="square" rtlCol="0">
            <a:spAutoFit/>
          </a:bodyPr>
          <a:lstStyle/>
          <a:p>
            <a:r>
              <a:rPr lang="en-US" sz="3000" baseline="30000" dirty="0" smtClean="0"/>
              <a:t>8</a:t>
            </a:r>
            <a:r>
              <a:rPr lang="en-US" sz="3000" dirty="0"/>
              <a:t>“When he ascended on high </a:t>
            </a:r>
            <a:r>
              <a:rPr lang="en-US" sz="3000" dirty="0" smtClean="0"/>
              <a:t>                                                                      he </a:t>
            </a:r>
            <a:r>
              <a:rPr lang="en-US" sz="3000" dirty="0"/>
              <a:t>led a host of captives,</a:t>
            </a:r>
            <a:br>
              <a:rPr lang="en-US" sz="3000" dirty="0"/>
            </a:br>
            <a:r>
              <a:rPr lang="en-US" sz="3000" dirty="0"/>
              <a:t>and he gave gifts to men</a:t>
            </a:r>
            <a:r>
              <a:rPr lang="en-US" sz="3000" dirty="0" smtClean="0"/>
              <a:t>.”</a:t>
            </a:r>
          </a:p>
        </p:txBody>
      </p:sp>
      <p:cxnSp>
        <p:nvCxnSpPr>
          <p:cNvPr id="5" name="Straight Connector 4"/>
          <p:cNvCxnSpPr/>
          <p:nvPr/>
        </p:nvCxnSpPr>
        <p:spPr>
          <a:xfrm>
            <a:off x="1104900" y="2743200"/>
            <a:ext cx="30861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181600" y="1354582"/>
            <a:ext cx="3581400" cy="553998"/>
          </a:xfrm>
          <a:prstGeom prst="rect">
            <a:avLst/>
          </a:prstGeom>
          <a:noFill/>
          <a:ln>
            <a:solidFill>
              <a:srgbClr val="FFFF00"/>
            </a:solidFill>
          </a:ln>
        </p:spPr>
        <p:txBody>
          <a:bodyPr wrap="square" rtlCol="0">
            <a:spAutoFit/>
          </a:bodyPr>
          <a:lstStyle/>
          <a:p>
            <a:r>
              <a:rPr lang="en-US" sz="3000" dirty="0" smtClean="0"/>
              <a:t>He was crowned King</a:t>
            </a:r>
            <a:endParaRPr lang="en-US" sz="3000" dirty="0"/>
          </a:p>
        </p:txBody>
      </p:sp>
      <p:sp>
        <p:nvSpPr>
          <p:cNvPr id="11" name="Rectangle 10"/>
          <p:cNvSpPr/>
          <p:nvPr/>
        </p:nvSpPr>
        <p:spPr>
          <a:xfrm>
            <a:off x="285466" y="2895600"/>
            <a:ext cx="8610600" cy="1938992"/>
          </a:xfrm>
          <a:prstGeom prst="rect">
            <a:avLst/>
          </a:prstGeom>
        </p:spPr>
        <p:txBody>
          <a:bodyPr wrap="square">
            <a:spAutoFit/>
          </a:bodyPr>
          <a:lstStyle/>
          <a:p>
            <a:pPr lvl="0"/>
            <a:r>
              <a:rPr lang="en-US" sz="3000" baseline="30000" dirty="0" smtClean="0">
                <a:solidFill>
                  <a:prstClr val="white"/>
                </a:solidFill>
              </a:rPr>
              <a:t>11</a:t>
            </a:r>
            <a:r>
              <a:rPr lang="en-US" sz="3000" baseline="30000" dirty="0"/>
              <a:t> </a:t>
            </a:r>
            <a:r>
              <a:rPr lang="en-US" sz="3000" baseline="30000" dirty="0" smtClean="0"/>
              <a:t> </a:t>
            </a:r>
            <a:r>
              <a:rPr lang="en-US" sz="3000" dirty="0"/>
              <a:t>And he gave the apostles, the prophets, the evangelists, the </a:t>
            </a:r>
            <a:r>
              <a:rPr lang="en-US" sz="3000" dirty="0" smtClean="0"/>
              <a:t>shepherds</a:t>
            </a:r>
            <a:r>
              <a:rPr lang="en-US" sz="3000" baseline="30000" dirty="0"/>
              <a:t> </a:t>
            </a:r>
            <a:r>
              <a:rPr lang="en-US" sz="3000" dirty="0" smtClean="0"/>
              <a:t>and teachers,</a:t>
            </a:r>
            <a:r>
              <a:rPr lang="en-US" sz="3000" baseline="30000" dirty="0" smtClean="0"/>
              <a:t>12 </a:t>
            </a:r>
            <a:r>
              <a:rPr lang="en-US" sz="3000" dirty="0"/>
              <a:t>to equip the saints for the work of ministry, for building up </a:t>
            </a:r>
            <a:r>
              <a:rPr lang="en-US" sz="3000" dirty="0" smtClean="0"/>
              <a:t>    the </a:t>
            </a:r>
            <a:r>
              <a:rPr lang="en-US" sz="3000" dirty="0"/>
              <a:t>body of Christ,</a:t>
            </a:r>
            <a:endParaRPr lang="en-US" sz="3000" dirty="0">
              <a:solidFill>
                <a:prstClr val="white"/>
              </a:solidFill>
            </a:endParaRPr>
          </a:p>
        </p:txBody>
      </p:sp>
      <p:sp>
        <p:nvSpPr>
          <p:cNvPr id="16" name="TextBox 15"/>
          <p:cNvSpPr txBox="1"/>
          <p:nvPr/>
        </p:nvSpPr>
        <p:spPr>
          <a:xfrm>
            <a:off x="304800" y="4910792"/>
            <a:ext cx="8305800" cy="553998"/>
          </a:xfrm>
          <a:prstGeom prst="rect">
            <a:avLst/>
          </a:prstGeom>
          <a:noFill/>
        </p:spPr>
        <p:txBody>
          <a:bodyPr wrap="square" rtlCol="0">
            <a:spAutoFit/>
          </a:bodyPr>
          <a:lstStyle/>
          <a:p>
            <a:r>
              <a:rPr lang="en-US" sz="3000" b="1" dirty="0" smtClean="0">
                <a:solidFill>
                  <a:srgbClr val="FFFF00"/>
                </a:solidFill>
                <a:effectLst>
                  <a:outerShdw blurRad="38100" dist="38100" dir="2700000" algn="tl">
                    <a:srgbClr val="000000">
                      <a:alpha val="43137"/>
                    </a:srgbClr>
                  </a:outerShdw>
                </a:effectLst>
              </a:rPr>
              <a:t>Apostles and prophets = Scribes</a:t>
            </a:r>
            <a:endParaRPr lang="en-US" sz="3000" b="1" dirty="0">
              <a:solidFill>
                <a:srgbClr val="FFFF00"/>
              </a:solidFill>
              <a:effectLst>
                <a:outerShdw blurRad="38100" dist="38100" dir="2700000" algn="tl">
                  <a:srgbClr val="000000">
                    <a:alpha val="43137"/>
                  </a:srgbClr>
                </a:outerShdw>
              </a:effectLst>
            </a:endParaRPr>
          </a:p>
        </p:txBody>
      </p:sp>
      <p:sp>
        <p:nvSpPr>
          <p:cNvPr id="19" name="TextBox 18"/>
          <p:cNvSpPr txBox="1"/>
          <p:nvPr/>
        </p:nvSpPr>
        <p:spPr>
          <a:xfrm>
            <a:off x="304800" y="5464790"/>
            <a:ext cx="8305800" cy="553998"/>
          </a:xfrm>
          <a:prstGeom prst="rect">
            <a:avLst/>
          </a:prstGeom>
          <a:noFill/>
        </p:spPr>
        <p:txBody>
          <a:bodyPr wrap="square" rtlCol="0">
            <a:spAutoFit/>
          </a:bodyPr>
          <a:lstStyle/>
          <a:p>
            <a:r>
              <a:rPr lang="en-US" sz="3000" b="1" dirty="0" smtClean="0">
                <a:solidFill>
                  <a:srgbClr val="FFFF00"/>
                </a:solidFill>
                <a:effectLst>
                  <a:outerShdw blurRad="38100" dist="38100" dir="2700000" algn="tl">
                    <a:srgbClr val="000000">
                      <a:alpha val="43137"/>
                    </a:srgbClr>
                  </a:outerShdw>
                </a:effectLst>
              </a:rPr>
              <a:t>Evangelists = Messengers</a:t>
            </a:r>
            <a:endParaRPr lang="en-US" sz="3000" b="1" dirty="0">
              <a:solidFill>
                <a:srgbClr val="FFFF00"/>
              </a:solidFill>
              <a:effectLst>
                <a:outerShdw blurRad="38100" dist="38100" dir="2700000" algn="tl">
                  <a:srgbClr val="000000">
                    <a:alpha val="43137"/>
                  </a:srgbClr>
                </a:outerShdw>
              </a:effectLst>
            </a:endParaRPr>
          </a:p>
        </p:txBody>
      </p:sp>
      <p:sp>
        <p:nvSpPr>
          <p:cNvPr id="25" name="TextBox 24"/>
          <p:cNvSpPr txBox="1"/>
          <p:nvPr/>
        </p:nvSpPr>
        <p:spPr>
          <a:xfrm>
            <a:off x="304800" y="6018788"/>
            <a:ext cx="8763000" cy="553998"/>
          </a:xfrm>
          <a:prstGeom prst="rect">
            <a:avLst/>
          </a:prstGeom>
          <a:noFill/>
        </p:spPr>
        <p:txBody>
          <a:bodyPr wrap="square" rtlCol="0">
            <a:spAutoFit/>
          </a:bodyPr>
          <a:lstStyle/>
          <a:p>
            <a:r>
              <a:rPr lang="en-US" sz="3000" b="1" dirty="0" smtClean="0">
                <a:solidFill>
                  <a:srgbClr val="FFFF00"/>
                </a:solidFill>
                <a:effectLst>
                  <a:outerShdw blurRad="38100" dist="38100" dir="2700000" algn="tl">
                    <a:srgbClr val="000000">
                      <a:alpha val="43137"/>
                    </a:srgbClr>
                  </a:outerShdw>
                </a:effectLst>
              </a:rPr>
              <a:t>Shepherds and Teachers = Local servants to execute</a:t>
            </a:r>
            <a:endParaRPr lang="en-US" sz="3000" b="1" dirty="0">
              <a:solidFill>
                <a:srgbClr val="FFFF00"/>
              </a:solidFill>
              <a:effectLst>
                <a:outerShdw blurRad="38100" dist="38100" dir="2700000" algn="tl">
                  <a:srgbClr val="000000">
                    <a:alpha val="43137"/>
                  </a:srgbClr>
                </a:outerShdw>
              </a:effectLst>
            </a:endParaRPr>
          </a:p>
        </p:txBody>
      </p:sp>
      <p:cxnSp>
        <p:nvCxnSpPr>
          <p:cNvPr id="14" name="Straight Connector 13"/>
          <p:cNvCxnSpPr/>
          <p:nvPr/>
        </p:nvCxnSpPr>
        <p:spPr>
          <a:xfrm>
            <a:off x="3429000" y="28956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352800" y="3429000"/>
            <a:ext cx="1233132"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410200" y="3421039"/>
            <a:ext cx="1447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81000" y="3865096"/>
            <a:ext cx="1752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857500" y="3865096"/>
            <a:ext cx="36957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72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500"/>
                                        <p:tgtEl>
                                          <p:spTgt spid="21"/>
                                        </p:tgtEl>
                                      </p:cBhvr>
                                    </p:animEffect>
                                  </p:childTnLst>
                                </p:cTn>
                              </p:par>
                            </p:childTnLst>
                          </p:cTn>
                        </p:par>
                        <p:par>
                          <p:cTn id="28" fill="hold">
                            <p:stCondLst>
                              <p:cond delay="500"/>
                            </p:stCondLst>
                            <p:childTnLst>
                              <p:par>
                                <p:cTn id="29" presetID="22" presetClass="entr" presetSubtype="8" fill="hold"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left)">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wipe(left)">
                                      <p:cBhvr>
                                        <p:cTn id="40" dur="500"/>
                                        <p:tgtEl>
                                          <p:spTgt spid="27"/>
                                        </p:tgtEl>
                                      </p:cBhvr>
                                    </p:animEffect>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left)">
                                      <p:cBhvr>
                                        <p:cTn id="49" dur="500"/>
                                        <p:tgtEl>
                                          <p:spTgt spid="29"/>
                                        </p:tgtEl>
                                      </p:cBhvr>
                                    </p:animEffect>
                                  </p:childTnLst>
                                </p:cTn>
                              </p:par>
                            </p:childTnLst>
                          </p:cTn>
                        </p:par>
                        <p:par>
                          <p:cTn id="50" fill="hold">
                            <p:stCondLst>
                              <p:cond delay="500"/>
                            </p:stCondLst>
                            <p:childTnLst>
                              <p:par>
                                <p:cTn id="51" presetID="22" presetClass="entr" presetSubtype="8" fill="hold" grpId="0" nodeType="after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wipe(left)">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animBg="1"/>
      <p:bldP spid="11" grpId="0"/>
      <p:bldP spid="16" grpId="0"/>
      <p:bldP spid="19"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solidFill>
                  <a:srgbClr val="FFFF00"/>
                </a:solidFill>
                <a:effectLst>
                  <a:outerShdw blurRad="38100" dist="38100" dir="2700000" algn="tl">
                    <a:srgbClr val="000000">
                      <a:alpha val="43137"/>
                    </a:srgbClr>
                  </a:outerShdw>
                </a:effectLst>
              </a:rPr>
              <a:t>Apostles and Prophets = Scribes</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219200"/>
            <a:ext cx="8229600" cy="4525963"/>
          </a:xfrm>
        </p:spPr>
        <p:txBody>
          <a:bodyPr>
            <a:normAutofit lnSpcReduction="10000"/>
          </a:bodyPr>
          <a:lstStyle/>
          <a:p>
            <a:r>
              <a:rPr lang="en-US" sz="2800" dirty="0" smtClean="0"/>
              <a:t>“But the Helper, the Holy Spirit, whom the Father will send in My name, He will teach you all things, and bring to your remembrance all things that I said to you.” (John 14:26) </a:t>
            </a:r>
          </a:p>
          <a:p>
            <a:r>
              <a:rPr lang="en-US" sz="2800" dirty="0" smtClean="0"/>
              <a:t>“I still have many things to say to you, but you cannot bear </a:t>
            </a:r>
            <a:r>
              <a:rPr lang="en-US" sz="2800" i="1" dirty="0" smtClean="0"/>
              <a:t>them</a:t>
            </a:r>
            <a:r>
              <a:rPr lang="en-US" sz="2800" dirty="0" smtClean="0"/>
              <a:t> now. </a:t>
            </a:r>
            <a:r>
              <a:rPr lang="en-US" sz="2800" baseline="30000" dirty="0" smtClean="0"/>
              <a:t>13 </a:t>
            </a:r>
            <a:r>
              <a:rPr lang="en-US" sz="2800" dirty="0" smtClean="0"/>
              <a:t>However, when He, the Spirit of truth, has come, He will guide you into all truth; for He will not speak on His own </a:t>
            </a:r>
            <a:r>
              <a:rPr lang="en-US" sz="2800" i="1" dirty="0" smtClean="0"/>
              <a:t>authority,</a:t>
            </a:r>
            <a:r>
              <a:rPr lang="en-US" sz="2800" dirty="0" smtClean="0"/>
              <a:t> but whatever He hears He will speak; and He will tell you things to come. </a:t>
            </a:r>
            <a:r>
              <a:rPr lang="en-US" sz="2800" baseline="30000" dirty="0" smtClean="0"/>
              <a:t>14 </a:t>
            </a:r>
            <a:r>
              <a:rPr lang="en-US" sz="2800" dirty="0" smtClean="0"/>
              <a:t>He will glorify Me, for He will take of what is Mine and declare </a:t>
            </a:r>
            <a:r>
              <a:rPr lang="en-US" sz="2800" i="1" dirty="0" smtClean="0"/>
              <a:t>it</a:t>
            </a:r>
            <a:r>
              <a:rPr lang="en-US" sz="2800" dirty="0" smtClean="0"/>
              <a:t> to you.” (John 16:12-14)</a:t>
            </a:r>
            <a:endParaRPr lang="en-US" sz="2800" dirty="0"/>
          </a:p>
        </p:txBody>
      </p:sp>
      <p:cxnSp>
        <p:nvCxnSpPr>
          <p:cNvPr id="5" name="Straight Connector 4"/>
          <p:cNvCxnSpPr/>
          <p:nvPr/>
        </p:nvCxnSpPr>
        <p:spPr>
          <a:xfrm>
            <a:off x="1066800" y="3276600"/>
            <a:ext cx="52578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352800" y="4038600"/>
            <a:ext cx="43434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914400" y="4419600"/>
            <a:ext cx="54864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239000" y="4419600"/>
            <a:ext cx="12573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914400" y="4800600"/>
            <a:ext cx="3276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410200" y="5181600"/>
            <a:ext cx="30861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914400" y="5562600"/>
            <a:ext cx="3810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52400" y="5715000"/>
            <a:ext cx="8839200" cy="1077218"/>
          </a:xfrm>
          <a:prstGeom prst="rect">
            <a:avLst/>
          </a:prstGeom>
          <a:noFill/>
        </p:spPr>
        <p:txBody>
          <a:bodyPr wrap="square" rtlCol="0">
            <a:spAutoFit/>
          </a:bodyPr>
          <a:lstStyle/>
          <a:p>
            <a:pPr algn="ctr"/>
            <a:r>
              <a:rPr lang="en-US" sz="3200" b="1" dirty="0" smtClean="0">
                <a:solidFill>
                  <a:srgbClr val="FFFF00"/>
                </a:solidFill>
                <a:effectLst>
                  <a:outerShdw blurRad="38100" dist="38100" dir="2700000" algn="tl">
                    <a:srgbClr val="000000">
                      <a:alpha val="43137"/>
                    </a:srgbClr>
                  </a:outerShdw>
                </a:effectLst>
                <a:latin typeface="Arial Narrow" panose="020B0606020202030204" pitchFamily="34" charset="0"/>
              </a:rPr>
              <a:t>He did not trust them to speak till the Spirit came! </a:t>
            </a:r>
            <a:r>
              <a:rPr lang="en-US" sz="3200" dirty="0" smtClean="0">
                <a:latin typeface="Arial Narrow" panose="020B0606020202030204" pitchFamily="34" charset="0"/>
              </a:rPr>
              <a:t>(Acts1:4)</a:t>
            </a:r>
            <a:endParaRPr lang="en-US" sz="3200" dirty="0">
              <a:latin typeface="Arial Narrow" panose="020B0606020202030204" pitchFamily="34" charset="0"/>
            </a:endParaRPr>
          </a:p>
        </p:txBody>
      </p:sp>
    </p:spTree>
    <p:extLst>
      <p:ext uri="{BB962C8B-B14F-4D97-AF65-F5344CB8AC3E}">
        <p14:creationId xmlns:p14="http://schemas.microsoft.com/office/powerpoint/2010/main" val="2858097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down)">
                                      <p:cBhvr>
                                        <p:cTn id="32" dur="500"/>
                                        <p:tgtEl>
                                          <p:spTgt spid="11"/>
                                        </p:tgtEl>
                                      </p:cBhvr>
                                    </p:animEffect>
                                  </p:childTnLst>
                                </p:cTn>
                              </p:par>
                            </p:childTnLst>
                          </p:cTn>
                        </p:par>
                        <p:par>
                          <p:cTn id="33" fill="hold">
                            <p:stCondLst>
                              <p:cond delay="500"/>
                            </p:stCondLst>
                            <p:childTnLst>
                              <p:par>
                                <p:cTn id="34" presetID="22" presetClass="entr" presetSubtype="4" fill="hold"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down)">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wipe(down)">
                                      <p:cBhvr>
                                        <p:cTn id="41" dur="500"/>
                                        <p:tgtEl>
                                          <p:spTgt spid="16"/>
                                        </p:tgtEl>
                                      </p:cBhvr>
                                    </p:animEffect>
                                  </p:childTnLst>
                                </p:cTn>
                              </p:par>
                            </p:childTnLst>
                          </p:cTn>
                        </p:par>
                        <p:par>
                          <p:cTn id="42" fill="hold">
                            <p:stCondLst>
                              <p:cond delay="500"/>
                            </p:stCondLst>
                            <p:childTnLst>
                              <p:par>
                                <p:cTn id="43" presetID="22" presetClass="entr" presetSubtype="4"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wipe(down)">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22">
                                            <p:txEl>
                                              <p:pRg st="0" end="0"/>
                                            </p:txEl>
                                          </p:spTgt>
                                        </p:tgtEl>
                                        <p:attrNameLst>
                                          <p:attrName>style.visibility</p:attrName>
                                        </p:attrNameLst>
                                      </p:cBhvr>
                                      <p:to>
                                        <p:strVal val="visible"/>
                                      </p:to>
                                    </p:set>
                                    <p:animEffect transition="in" filter="barn(inVertical)">
                                      <p:cBhvr>
                                        <p:cTn id="50" dur="5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solidFill>
                  <a:srgbClr val="FFFF00"/>
                </a:solidFill>
                <a:effectLst>
                  <a:outerShdw blurRad="38100" dist="38100" dir="2700000" algn="tl">
                    <a:srgbClr val="000000">
                      <a:alpha val="43137"/>
                    </a:srgbClr>
                  </a:outerShdw>
                </a:effectLst>
              </a:rPr>
              <a:t>Apostles and Prophets = Scribes</a:t>
            </a:r>
            <a:endParaRPr lang="en-US" b="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219200"/>
            <a:ext cx="8534400" cy="5486400"/>
          </a:xfrm>
        </p:spPr>
        <p:txBody>
          <a:bodyPr>
            <a:noAutofit/>
          </a:bodyPr>
          <a:lstStyle/>
          <a:p>
            <a:r>
              <a:rPr lang="en-US" baseline="30000" dirty="0" smtClean="0"/>
              <a:t>“</a:t>
            </a:r>
            <a:r>
              <a:rPr lang="en-US" dirty="0" smtClean="0"/>
              <a:t>Now we have received, not the spirit of the world, but the Spirit who is from God, that we might know the things that have been freely given to us by God. These things we also speak, </a:t>
            </a:r>
            <a:r>
              <a:rPr lang="en-US" b="1" dirty="0" smtClean="0">
                <a:solidFill>
                  <a:srgbClr val="FFFF00"/>
                </a:solidFill>
                <a:effectLst>
                  <a:outerShdw blurRad="38100" dist="38100" dir="2700000" algn="tl">
                    <a:srgbClr val="000000">
                      <a:alpha val="43137"/>
                    </a:srgbClr>
                  </a:outerShdw>
                </a:effectLst>
              </a:rPr>
              <a:t>not in words which man’s wisdom teaches but which the Holy Spirit teaches</a:t>
            </a:r>
            <a:r>
              <a:rPr lang="en-US" dirty="0" smtClean="0"/>
              <a:t>, comparing spiritual things with spiritual. </a:t>
            </a:r>
            <a:r>
              <a:rPr lang="en-US" dirty="0" smtClean="0">
                <a:latin typeface="Arial Narrow" panose="020B0606020202030204" pitchFamily="34" charset="0"/>
              </a:rPr>
              <a:t>(1 Cor. 2:13-14)</a:t>
            </a:r>
          </a:p>
          <a:p>
            <a:r>
              <a:rPr lang="en-US" baseline="30000" dirty="0" smtClean="0"/>
              <a:t> “</a:t>
            </a:r>
            <a:r>
              <a:rPr lang="en-US" dirty="0" smtClean="0"/>
              <a:t>If anyone thinks himself to be a prophet or spiritual, let him acknowledge that the things which I write to you </a:t>
            </a:r>
            <a:r>
              <a:rPr lang="en-US" b="1" dirty="0" smtClean="0">
                <a:solidFill>
                  <a:srgbClr val="FFFF00"/>
                </a:solidFill>
                <a:effectLst>
                  <a:outerShdw blurRad="38100" dist="38100" dir="2700000" algn="tl">
                    <a:srgbClr val="000000">
                      <a:alpha val="43137"/>
                    </a:srgbClr>
                  </a:outerShdw>
                </a:effectLst>
              </a:rPr>
              <a:t>are the commandments of the Lord</a:t>
            </a:r>
            <a:r>
              <a:rPr lang="en-US" dirty="0" smtClean="0"/>
              <a:t>.” </a:t>
            </a:r>
            <a:r>
              <a:rPr lang="en-US" dirty="0" smtClean="0">
                <a:latin typeface="Arial Narrow" panose="020B0606020202030204" pitchFamily="34" charset="0"/>
              </a:rPr>
              <a:t>(1 Cor. 14:37)</a:t>
            </a:r>
          </a:p>
          <a:p>
            <a:endParaRPr lang="en-US" dirty="0" smtClean="0">
              <a:latin typeface="Arial Narrow" panose="020B0606020202030204" pitchFamily="34" charset="0"/>
            </a:endParaRPr>
          </a:p>
          <a:p>
            <a:endParaRPr lang="en-US" dirty="0"/>
          </a:p>
        </p:txBody>
      </p:sp>
    </p:spTree>
    <p:extLst>
      <p:ext uri="{BB962C8B-B14F-4D97-AF65-F5344CB8AC3E}">
        <p14:creationId xmlns:p14="http://schemas.microsoft.com/office/powerpoint/2010/main" val="237216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b="1" dirty="0" smtClean="0">
                <a:solidFill>
                  <a:srgbClr val="FFFF00"/>
                </a:solidFill>
                <a:effectLst>
                  <a:outerShdw blurRad="38100" dist="38100" dir="2700000" algn="tl">
                    <a:srgbClr val="000000">
                      <a:alpha val="43137"/>
                    </a:srgbClr>
                  </a:outerShdw>
                </a:effectLst>
              </a:rPr>
              <a:t>Apostles and Prophets = Scribes</a:t>
            </a:r>
            <a:endParaRPr lang="en-US" b="1" dirty="0">
              <a:solidFill>
                <a:srgbClr val="FFFF00"/>
              </a:solidFill>
              <a:effectLst>
                <a:outerShdw blurRad="38100" dist="38100" dir="2700000" algn="tl">
                  <a:srgbClr val="000000">
                    <a:alpha val="43137"/>
                  </a:srgbClr>
                </a:outerShdw>
              </a:effectLst>
            </a:endParaRPr>
          </a:p>
        </p:txBody>
      </p:sp>
      <p:sp>
        <p:nvSpPr>
          <p:cNvPr id="4" name="Content Placeholder 3"/>
          <p:cNvSpPr>
            <a:spLocks noGrp="1"/>
          </p:cNvSpPr>
          <p:nvPr>
            <p:ph idx="1"/>
          </p:nvPr>
        </p:nvSpPr>
        <p:spPr>
          <a:xfrm>
            <a:off x="457200" y="1219200"/>
            <a:ext cx="8229600" cy="5334000"/>
          </a:xfrm>
        </p:spPr>
        <p:txBody>
          <a:bodyPr>
            <a:normAutofit lnSpcReduction="10000"/>
          </a:bodyPr>
          <a:lstStyle/>
          <a:p>
            <a:r>
              <a:rPr lang="en-US" sz="2800" b="1" u="sng" dirty="0" smtClean="0">
                <a:solidFill>
                  <a:srgbClr val="FFFF00"/>
                </a:solidFill>
                <a:effectLst>
                  <a:outerShdw blurRad="38100" dist="38100" dir="2700000" algn="tl">
                    <a:srgbClr val="000000">
                      <a:alpha val="43137"/>
                    </a:srgbClr>
                  </a:outerShdw>
                </a:effectLst>
              </a:rPr>
              <a:t>Peter wrote</a:t>
            </a:r>
            <a:r>
              <a:rPr lang="en-US" sz="2800" b="1" dirty="0" smtClean="0">
                <a:solidFill>
                  <a:srgbClr val="FFFF00"/>
                </a:solidFill>
                <a:effectLst>
                  <a:outerShdw blurRad="38100" dist="38100" dir="2700000" algn="tl">
                    <a:srgbClr val="000000">
                      <a:alpha val="43137"/>
                    </a:srgbClr>
                  </a:outerShdw>
                </a:effectLst>
              </a:rPr>
              <a:t>: </a:t>
            </a:r>
            <a:r>
              <a:rPr lang="en-US" sz="2800" dirty="0" smtClean="0"/>
              <a:t>“This is now the second letter that I am writing to you, beloved. In both of them I am stirring up your sincere mind by way of reminder, </a:t>
            </a:r>
            <a:r>
              <a:rPr lang="en-US" sz="2800" baseline="30000" dirty="0" smtClean="0"/>
              <a:t>2 </a:t>
            </a:r>
            <a:r>
              <a:rPr lang="en-US" sz="2800" dirty="0" smtClean="0"/>
              <a:t>that you should remember the predictions of the holy prophets and the </a:t>
            </a:r>
            <a:r>
              <a:rPr lang="en-US" sz="2800" b="1" dirty="0" smtClean="0">
                <a:solidFill>
                  <a:srgbClr val="FFFF00"/>
                </a:solidFill>
                <a:effectLst>
                  <a:outerShdw blurRad="38100" dist="38100" dir="2700000" algn="tl">
                    <a:srgbClr val="000000">
                      <a:alpha val="43137"/>
                    </a:srgbClr>
                  </a:outerShdw>
                </a:effectLst>
              </a:rPr>
              <a:t>commandment of the Lord and Savior throug</a:t>
            </a:r>
            <a:r>
              <a:rPr lang="en-US" sz="2800" b="1" dirty="0">
                <a:solidFill>
                  <a:srgbClr val="FFFF00"/>
                </a:solidFill>
                <a:effectLst>
                  <a:outerShdw blurRad="38100" dist="38100" dir="2700000" algn="tl">
                    <a:srgbClr val="000000">
                      <a:alpha val="43137"/>
                    </a:srgbClr>
                  </a:outerShdw>
                </a:effectLst>
              </a:rPr>
              <a:t>h</a:t>
            </a:r>
            <a:r>
              <a:rPr lang="en-US" sz="2800" b="1" dirty="0" smtClean="0">
                <a:solidFill>
                  <a:srgbClr val="FFFF00"/>
                </a:solidFill>
                <a:effectLst>
                  <a:outerShdw blurRad="38100" dist="38100" dir="2700000" algn="tl">
                    <a:srgbClr val="000000">
                      <a:alpha val="43137"/>
                    </a:srgbClr>
                  </a:outerShdw>
                </a:effectLst>
              </a:rPr>
              <a:t> your apostles</a:t>
            </a:r>
            <a:r>
              <a:rPr lang="en-US" sz="2800" dirty="0" smtClean="0"/>
              <a:t>.” (2 Peter 3:1-2 </a:t>
            </a:r>
            <a:r>
              <a:rPr lang="en-US" sz="2800" i="1" dirty="0" smtClean="0"/>
              <a:t>ESV)</a:t>
            </a:r>
          </a:p>
          <a:p>
            <a:r>
              <a:rPr lang="en-US" sz="2800" b="1" u="sng" dirty="0" smtClean="0">
                <a:solidFill>
                  <a:srgbClr val="FFFF00"/>
                </a:solidFill>
                <a:effectLst>
                  <a:outerShdw blurRad="38100" dist="38100" dir="2700000" algn="tl">
                    <a:srgbClr val="000000">
                      <a:alpha val="43137"/>
                    </a:srgbClr>
                  </a:outerShdw>
                </a:effectLst>
              </a:rPr>
              <a:t>John wrote: </a:t>
            </a:r>
            <a:r>
              <a:rPr lang="en-US" sz="2800" baseline="30000" dirty="0" smtClean="0"/>
              <a:t>18 </a:t>
            </a:r>
            <a:r>
              <a:rPr lang="en-US" sz="2800" dirty="0" smtClean="0"/>
              <a:t>I warn everyone who hears the words of the prophecy of this book: if anyone adds to them, God will add to him the plagues described in this book, </a:t>
            </a:r>
            <a:r>
              <a:rPr lang="en-US" sz="2800" baseline="30000" dirty="0" smtClean="0"/>
              <a:t>19 </a:t>
            </a:r>
            <a:r>
              <a:rPr lang="en-US" sz="2800" dirty="0" smtClean="0"/>
              <a:t>and if anyone takes away from the words of the book of this prophecy, God will take away his share in the tree of life and in the holy city, which are described in this book.</a:t>
            </a:r>
            <a:endParaRPr lang="en-US" sz="2800" b="1" u="sng" dirty="0">
              <a:solidFill>
                <a:srgbClr val="FFFF00"/>
              </a:solidFill>
              <a:effectLst>
                <a:outerShdw blurRad="38100" dist="38100" dir="2700000" algn="tl">
                  <a:srgbClr val="000000">
                    <a:alpha val="43137"/>
                  </a:srgbClr>
                </a:outerShdw>
              </a:effectLst>
            </a:endParaRPr>
          </a:p>
        </p:txBody>
      </p:sp>
      <p:cxnSp>
        <p:nvCxnSpPr>
          <p:cNvPr id="6" name="Straight Connector 5"/>
          <p:cNvCxnSpPr/>
          <p:nvPr/>
        </p:nvCxnSpPr>
        <p:spPr>
          <a:xfrm>
            <a:off x="5181600" y="4419600"/>
            <a:ext cx="32766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667000" y="5181600"/>
            <a:ext cx="5334000"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583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effectLst>
                  <a:outerShdw blurRad="38100" dist="38100" dir="2700000" algn="tl">
                    <a:srgbClr val="000000">
                      <a:alpha val="43137"/>
                    </a:srgbClr>
                  </a:outerShdw>
                </a:effectLst>
              </a:rPr>
              <a:t>Evangelists = Messengers</a:t>
            </a:r>
            <a:endParaRPr lang="en-US" dirty="0"/>
          </a:p>
        </p:txBody>
      </p:sp>
      <p:sp>
        <p:nvSpPr>
          <p:cNvPr id="3" name="Content Placeholder 2"/>
          <p:cNvSpPr>
            <a:spLocks noGrp="1"/>
          </p:cNvSpPr>
          <p:nvPr>
            <p:ph idx="1"/>
          </p:nvPr>
        </p:nvSpPr>
        <p:spPr>
          <a:xfrm>
            <a:off x="304800" y="1295400"/>
            <a:ext cx="8534400" cy="5257800"/>
          </a:xfrm>
        </p:spPr>
        <p:txBody>
          <a:bodyPr>
            <a:normAutofit/>
          </a:bodyPr>
          <a:lstStyle/>
          <a:p>
            <a:r>
              <a:rPr lang="en-US" sz="2800" b="1" dirty="0" smtClean="0">
                <a:solidFill>
                  <a:srgbClr val="FFFF00"/>
                </a:solidFill>
                <a:effectLst>
                  <a:outerShdw blurRad="38100" dist="38100" dir="2700000" algn="tl">
                    <a:srgbClr val="000000">
                      <a:alpha val="43137"/>
                    </a:srgbClr>
                  </a:outerShdw>
                </a:effectLst>
              </a:rPr>
              <a:t>Paul wrote to young evangelist Timothy</a:t>
            </a:r>
            <a:r>
              <a:rPr lang="en-US" sz="2800" dirty="0" smtClean="0"/>
              <a:t>: “Hold fast the </a:t>
            </a:r>
            <a:r>
              <a:rPr lang="en-US" sz="2800" dirty="0" smtClean="0">
                <a:solidFill>
                  <a:srgbClr val="FFFF00"/>
                </a:solidFill>
                <a:effectLst>
                  <a:outerShdw blurRad="38100" dist="38100" dir="2700000" algn="tl">
                    <a:srgbClr val="000000">
                      <a:alpha val="43137"/>
                    </a:srgbClr>
                  </a:outerShdw>
                </a:effectLst>
              </a:rPr>
              <a:t>pattern of sound </a:t>
            </a:r>
            <a:r>
              <a:rPr lang="en-US" sz="2800" dirty="0" smtClean="0"/>
              <a:t>words which you have heard from me, in faith and love which are in Christ Jesus.” </a:t>
            </a:r>
            <a:r>
              <a:rPr lang="en-US" sz="2000" dirty="0" smtClean="0">
                <a:latin typeface="Arial Narrow" panose="020B0606020202030204" pitchFamily="34" charset="0"/>
              </a:rPr>
              <a:t>(2 Tim. 1:7)</a:t>
            </a:r>
          </a:p>
          <a:p>
            <a:r>
              <a:rPr lang="en-US" sz="2800" dirty="0" smtClean="0"/>
              <a:t>“And the </a:t>
            </a:r>
            <a:r>
              <a:rPr lang="en-US" sz="2800" dirty="0" smtClean="0">
                <a:solidFill>
                  <a:srgbClr val="FFFF00"/>
                </a:solidFill>
                <a:effectLst>
                  <a:outerShdw blurRad="38100" dist="38100" dir="2700000" algn="tl">
                    <a:srgbClr val="000000">
                      <a:alpha val="43137"/>
                    </a:srgbClr>
                  </a:outerShdw>
                </a:effectLst>
              </a:rPr>
              <a:t>things that you have heard from me </a:t>
            </a:r>
            <a:r>
              <a:rPr lang="en-US" sz="2800" dirty="0" smtClean="0"/>
              <a:t>among many witnesses, commit these to faithful men who will be able to teach others also.” (2 Tim. 2:2)</a:t>
            </a:r>
          </a:p>
          <a:p>
            <a:r>
              <a:rPr lang="en-US" sz="2800" dirty="0" smtClean="0"/>
              <a:t>“Preach the </a:t>
            </a:r>
            <a:r>
              <a:rPr lang="en-US" sz="2800" dirty="0" smtClean="0">
                <a:solidFill>
                  <a:srgbClr val="FFFF00"/>
                </a:solidFill>
                <a:effectLst>
                  <a:outerShdw blurRad="38100" dist="38100" dir="2700000" algn="tl">
                    <a:srgbClr val="000000">
                      <a:alpha val="43137"/>
                    </a:srgbClr>
                  </a:outerShdw>
                </a:effectLst>
              </a:rPr>
              <a:t>word</a:t>
            </a:r>
            <a:r>
              <a:rPr lang="en-US" sz="2800" dirty="0" smtClean="0"/>
              <a:t>.” (2 Tim. 4:2)</a:t>
            </a:r>
          </a:p>
          <a:p>
            <a:r>
              <a:rPr lang="en-US" sz="2800" dirty="0" smtClean="0"/>
              <a:t>10 times something like: “Speak </a:t>
            </a:r>
            <a:r>
              <a:rPr lang="en-US" sz="2800" b="1" dirty="0" smtClean="0">
                <a:solidFill>
                  <a:srgbClr val="FFFF00"/>
                </a:solidFill>
                <a:effectLst>
                  <a:outerShdw blurRad="38100" dist="38100" dir="2700000" algn="tl">
                    <a:srgbClr val="000000">
                      <a:alpha val="43137"/>
                    </a:srgbClr>
                  </a:outerShdw>
                </a:effectLst>
              </a:rPr>
              <a:t>these things</a:t>
            </a:r>
            <a:r>
              <a:rPr lang="en-US" sz="2800" dirty="0" smtClean="0"/>
              <a:t>, exhort, and teach with all authority.” (Titus 2:15)</a:t>
            </a:r>
          </a:p>
          <a:p>
            <a:r>
              <a:rPr lang="en-US" sz="2800" b="1" dirty="0" smtClean="0">
                <a:solidFill>
                  <a:srgbClr val="FFFF00"/>
                </a:solidFill>
                <a:effectLst>
                  <a:outerShdw blurRad="38100" dist="38100" dir="2700000" algn="tl">
                    <a:srgbClr val="000000">
                      <a:alpha val="43137"/>
                    </a:srgbClr>
                  </a:outerShdw>
                </a:effectLst>
              </a:rPr>
              <a:t>Peter wrote: </a:t>
            </a:r>
            <a:r>
              <a:rPr lang="en-US" sz="2800" dirty="0" smtClean="0"/>
              <a:t>“If anyone speaks, </a:t>
            </a:r>
            <a:r>
              <a:rPr lang="en-US" sz="2800" b="1" i="1" dirty="0" smtClean="0">
                <a:solidFill>
                  <a:srgbClr val="FFFF00"/>
                </a:solidFill>
                <a:effectLst>
                  <a:outerShdw blurRad="38100" dist="38100" dir="2700000" algn="tl">
                    <a:srgbClr val="000000">
                      <a:alpha val="43137"/>
                    </a:srgbClr>
                  </a:outerShdw>
                </a:effectLst>
              </a:rPr>
              <a:t>let him speak</a:t>
            </a:r>
            <a:r>
              <a:rPr lang="en-US" sz="2800" b="1" dirty="0" smtClean="0">
                <a:solidFill>
                  <a:srgbClr val="FFFF00"/>
                </a:solidFill>
                <a:effectLst>
                  <a:outerShdw blurRad="38100" dist="38100" dir="2700000" algn="tl">
                    <a:srgbClr val="000000">
                      <a:alpha val="43137"/>
                    </a:srgbClr>
                  </a:outerShdw>
                </a:effectLst>
              </a:rPr>
              <a:t> as the oracles of God.”</a:t>
            </a:r>
            <a:r>
              <a:rPr lang="en-US" sz="2800" dirty="0" smtClean="0"/>
              <a:t> (1 Pet. 4:11)</a:t>
            </a:r>
          </a:p>
          <a:p>
            <a:endParaRPr lang="en-US" dirty="0"/>
          </a:p>
        </p:txBody>
      </p:sp>
    </p:spTree>
    <p:extLst>
      <p:ext uri="{BB962C8B-B14F-4D97-AF65-F5344CB8AC3E}">
        <p14:creationId xmlns:p14="http://schemas.microsoft.com/office/powerpoint/2010/main" val="6252121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rgbClr val="969696"/>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subTnLst>
                                    <p:animClr clrSpc="rgb" dir="cw">
                                      <p:cBhvr override="childStyle">
                                        <p:cTn dur="1" fill="hold" display="0" masterRel="nextClick" afterEffect="1"/>
                                        <p:tgtEl>
                                          <p:spTgt spid="3">
                                            <p:txEl>
                                              <p:pRg st="4" end="4"/>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1013</Words>
  <Application>Microsoft Office PowerPoint</Application>
  <PresentationFormat>On-screen Show (4:3)</PresentationFormat>
  <Paragraphs>101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Citizens of the Christ’s Kingdom</vt:lpstr>
      <vt:lpstr>What Does this Mean to You?</vt:lpstr>
      <vt:lpstr>Jesus is a Reigning King</vt:lpstr>
      <vt:lpstr>PowerPoint Presentation</vt:lpstr>
      <vt:lpstr>Ephesians 4:8,11-12 ESV</vt:lpstr>
      <vt:lpstr>Apostles and Prophets = Scribes</vt:lpstr>
      <vt:lpstr>Apostles and Prophets = Scribes</vt:lpstr>
      <vt:lpstr>Apostles and Prophets = Scribes</vt:lpstr>
      <vt:lpstr>Evangelists = Messengers</vt:lpstr>
      <vt:lpstr>Shepherds and Teachers = Local servants to execute will of the King</vt:lpstr>
      <vt:lpstr>PowerPoint Presentation</vt:lpstr>
      <vt:lpstr>Does Christ Rule in Any Other Way?</vt:lpstr>
      <vt:lpstr>Three Elements of Government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is a Reigning King</dc:title>
  <dc:creator>Sewell</dc:creator>
  <cp:lastModifiedBy>Sewell</cp:lastModifiedBy>
  <cp:revision>35</cp:revision>
  <dcterms:created xsi:type="dcterms:W3CDTF">2013-11-14T15:09:12Z</dcterms:created>
  <dcterms:modified xsi:type="dcterms:W3CDTF">2014-12-11T21:37:33Z</dcterms:modified>
</cp:coreProperties>
</file>