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handoutMasterIdLst>
    <p:handoutMasterId r:id="rId15"/>
  </p:handoutMasterIdLst>
  <p:sldIdLst>
    <p:sldId id="266" r:id="rId2"/>
    <p:sldId id="260" r:id="rId3"/>
    <p:sldId id="276" r:id="rId4"/>
    <p:sldId id="261" r:id="rId5"/>
    <p:sldId id="262" r:id="rId6"/>
    <p:sldId id="263" r:id="rId7"/>
    <p:sldId id="264" r:id="rId8"/>
    <p:sldId id="265" r:id="rId9"/>
    <p:sldId id="267" r:id="rId10"/>
    <p:sldId id="268" r:id="rId11"/>
    <p:sldId id="272" r:id="rId12"/>
    <p:sldId id="27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90" autoAdjust="0"/>
  </p:normalViewPr>
  <p:slideViewPr>
    <p:cSldViewPr>
      <p:cViewPr varScale="1">
        <p:scale>
          <a:sx n="71" d="100"/>
          <a:sy n="71" d="100"/>
        </p:scale>
        <p:origin x="-1356" y="-96"/>
      </p:cViewPr>
      <p:guideLst>
        <p:guide orient="horz" pos="2160"/>
        <p:guide pos="2880"/>
      </p:guideLst>
    </p:cSldViewPr>
  </p:slideViewPr>
  <p:notesTextViewPr>
    <p:cViewPr>
      <p:scale>
        <a:sx n="1" d="1"/>
        <a:sy n="1" d="1"/>
      </p:scale>
      <p:origin x="0" y="0"/>
    </p:cViewPr>
  </p:notesTextViewPr>
  <p:sorterViewPr>
    <p:cViewPr>
      <p:scale>
        <a:sx n="100" d="100"/>
        <a:sy n="100" d="100"/>
      </p:scale>
      <p:origin x="0" y="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A369900-4C4A-47A0-8E1A-E37D9AF3E8D3}" type="datetimeFigureOut">
              <a:rPr lang="en-US" smtClean="0"/>
              <a:t>12/13/2014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E4613BE-52BF-4542-B419-4A0AB15FDF6B}" type="slidenum">
              <a:rPr lang="en-US" smtClean="0"/>
              <a:t>‹#›</a:t>
            </a:fld>
            <a:endParaRPr lang="en-US"/>
          </a:p>
        </p:txBody>
      </p:sp>
    </p:spTree>
    <p:extLst>
      <p:ext uri="{BB962C8B-B14F-4D97-AF65-F5344CB8AC3E}">
        <p14:creationId xmlns:p14="http://schemas.microsoft.com/office/powerpoint/2010/main" val="3254855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A53A14C-5F50-4580-9F8A-5C84B49ED1C9}" type="datetimeFigureOut">
              <a:rPr lang="en-US" smtClean="0"/>
              <a:t>12/13/2014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BA55332-0B11-44C8-BFC1-D94016BFAD7C}" type="slidenum">
              <a:rPr lang="en-US" smtClean="0"/>
              <a:t>‹#›</a:t>
            </a:fld>
            <a:endParaRPr lang="en-US"/>
          </a:p>
        </p:txBody>
      </p:sp>
    </p:spTree>
    <p:extLst>
      <p:ext uri="{BB962C8B-B14F-4D97-AF65-F5344CB8AC3E}">
        <p14:creationId xmlns:p14="http://schemas.microsoft.com/office/powerpoint/2010/main" val="99636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A55332-0B11-44C8-BFC1-D94016BFAD7C}" type="slidenum">
              <a:rPr lang="en-US" smtClean="0"/>
              <a:t>5</a:t>
            </a:fld>
            <a:endParaRPr lang="en-US"/>
          </a:p>
        </p:txBody>
      </p:sp>
    </p:spTree>
    <p:extLst>
      <p:ext uri="{BB962C8B-B14F-4D97-AF65-F5344CB8AC3E}">
        <p14:creationId xmlns:p14="http://schemas.microsoft.com/office/powerpoint/2010/main" val="769135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8"/>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DE600B-1AD5-46E1-A77C-C15B7821F3EF}" type="datetimeFigureOut">
              <a:rPr lang="en-US" smtClean="0"/>
              <a:t>12/13/2014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6EFE8B-0B08-43B9-B008-32BCB8B78D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DE600B-1AD5-46E1-A77C-C15B7821F3EF}" type="datetimeFigureOut">
              <a:rPr lang="en-US" smtClean="0"/>
              <a:t>12/13/2014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DE600B-1AD5-46E1-A77C-C15B7821F3EF}" type="datetimeFigureOut">
              <a:rPr lang="en-US" smtClean="0"/>
              <a:t>12/13/2014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DE600B-1AD5-46E1-A77C-C15B7821F3EF}" type="datetimeFigureOut">
              <a:rPr lang="en-US" smtClean="0"/>
              <a:t>12/13/2014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6EFE8B-0B08-43B9-B008-32BCB8B78D2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DE600B-1AD5-46E1-A77C-C15B7821F3EF}" type="datetimeFigureOut">
              <a:rPr lang="en-US" smtClean="0"/>
              <a:t>12/13/2014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6EFE8B-0B08-43B9-B008-32BCB8B78D2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DE600B-1AD5-46E1-A77C-C15B7821F3EF}" type="datetimeFigureOut">
              <a:rPr lang="en-US" smtClean="0"/>
              <a:t>12/13/2014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6EFE8B-0B08-43B9-B008-32BCB8B78D2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8"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5"/>
            <a:ext cx="4040188" cy="394176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1444295"/>
            <a:ext cx="4041775" cy="394176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DE600B-1AD5-46E1-A77C-C15B7821F3EF}" type="datetimeFigureOut">
              <a:rPr lang="en-US" smtClean="0"/>
              <a:t>12/13/2014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8DE600B-1AD5-46E1-A77C-C15B7821F3EF}" type="datetimeFigureOut">
              <a:rPr lang="en-US" smtClean="0"/>
              <a:t>12/13/2014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6EFE8B-0B08-43B9-B008-32BCB8B78D2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8DE600B-1AD5-46E1-A77C-C15B7821F3EF}" type="datetimeFigureOut">
              <a:rPr lang="en-US" smtClean="0"/>
              <a:t>12/13/2014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8DE600B-1AD5-46E1-A77C-C15B7821F3EF}" type="datetimeFigureOut">
              <a:rPr lang="en-US" smtClean="0"/>
              <a:t>12/13/2014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DE600B-1AD5-46E1-A77C-C15B7821F3EF}" type="datetimeFigureOut">
              <a:rPr lang="en-US" smtClean="0"/>
              <a:t>12/13/2014</a:t>
            </a:fld>
            <a:endParaRPr lang="en-US"/>
          </a:p>
        </p:txBody>
      </p:sp>
      <p:sp>
        <p:nvSpPr>
          <p:cNvPr id="6" name="Footer Placeholder 5"/>
          <p:cNvSpPr>
            <a:spLocks noGrp="1"/>
          </p:cNvSpPr>
          <p:nvPr>
            <p:ph type="ftr" sz="quarter" idx="11"/>
          </p:nvPr>
        </p:nvSpPr>
        <p:spPr>
          <a:xfrm>
            <a:off x="4380074" y="6407946"/>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6EFE8B-0B08-43B9-B008-32BCB8B78D2B}" type="slidenum">
              <a:rPr lang="en-US" smtClean="0"/>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2"/>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2"/>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DE600B-1AD5-46E1-A77C-C15B7821F3EF}" type="datetimeFigureOut">
              <a:rPr lang="en-US" smtClean="0"/>
              <a:t>12/13/2014</a:t>
            </a:fld>
            <a:endParaRPr lang="en-US"/>
          </a:p>
        </p:txBody>
      </p:sp>
      <p:sp>
        <p:nvSpPr>
          <p:cNvPr id="22" name="Footer Placeholder 21"/>
          <p:cNvSpPr>
            <a:spLocks noGrp="1"/>
          </p:cNvSpPr>
          <p:nvPr>
            <p:ph type="ftr" sz="quarter" idx="3"/>
          </p:nvPr>
        </p:nvSpPr>
        <p:spPr>
          <a:xfrm>
            <a:off x="4380074" y="6407946"/>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6EFE8B-0B08-43B9-B008-32BCB8B78D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38552" y="76200"/>
            <a:ext cx="7772400" cy="1829761"/>
          </a:xfrm>
        </p:spPr>
        <p:txBody>
          <a:bodyPr/>
          <a:lstStyle/>
          <a:p>
            <a:r>
              <a:rPr lang="en-US" dirty="0" smtClean="0"/>
              <a:t>“Citizens of Heaven”</a:t>
            </a:r>
            <a:endParaRPr lang="en-US" dirty="0"/>
          </a:p>
        </p:txBody>
      </p:sp>
      <p:sp>
        <p:nvSpPr>
          <p:cNvPr id="5" name="Subtitle 4"/>
          <p:cNvSpPr>
            <a:spLocks noGrp="1"/>
          </p:cNvSpPr>
          <p:nvPr>
            <p:ph type="subTitle" idx="1"/>
          </p:nvPr>
        </p:nvSpPr>
        <p:spPr>
          <a:xfrm>
            <a:off x="762000" y="1981200"/>
            <a:ext cx="7924800" cy="1199704"/>
          </a:xfrm>
        </p:spPr>
        <p:txBody>
          <a:bodyPr>
            <a:noAutofit/>
          </a:bodyPr>
          <a:lstStyle/>
          <a:p>
            <a:pPr algn="l"/>
            <a:r>
              <a:rPr lang="en-US" sz="2800" baseline="30000" dirty="0"/>
              <a:t>20 </a:t>
            </a:r>
            <a:r>
              <a:rPr lang="en-US" sz="2800" dirty="0"/>
              <a:t>For our citizenship is in heaven, from which we also eagerly wait for the Savior, the Lord Jesus Christ, </a:t>
            </a:r>
            <a:r>
              <a:rPr lang="en-US" sz="2800" baseline="30000" dirty="0"/>
              <a:t>21 </a:t>
            </a:r>
            <a:r>
              <a:rPr lang="en-US" sz="2800" dirty="0"/>
              <a:t>who will transform our lowly body that it may be conformed to His glorious body, according to the working by which He is able even to subdue all things to Himself</a:t>
            </a:r>
            <a:r>
              <a:rPr lang="en-US" sz="2800" dirty="0" smtClean="0"/>
              <a:t>.  (Philippians 3:20-21)</a:t>
            </a:r>
            <a:endParaRPr lang="en-US" sz="2800" dirty="0"/>
          </a:p>
        </p:txBody>
      </p:sp>
      <p:cxnSp>
        <p:nvCxnSpPr>
          <p:cNvPr id="7" name="Straight Connector 6"/>
          <p:cNvCxnSpPr/>
          <p:nvPr/>
        </p:nvCxnSpPr>
        <p:spPr>
          <a:xfrm>
            <a:off x="1219200" y="2438400"/>
            <a:ext cx="533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58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525963"/>
          </a:xfrm>
        </p:spPr>
        <p:txBody>
          <a:bodyPr>
            <a:normAutofit/>
          </a:bodyPr>
          <a:lstStyle/>
          <a:p>
            <a:r>
              <a:rPr lang="en-US" sz="3000" dirty="0" smtClean="0"/>
              <a:t>Acts 2:32-33</a:t>
            </a:r>
          </a:p>
          <a:p>
            <a:r>
              <a:rPr lang="en-US" sz="3000" dirty="0" smtClean="0"/>
              <a:t>Acts 2:36       </a:t>
            </a:r>
            <a:r>
              <a:rPr lang="en-US" sz="3000" dirty="0" smtClean="0">
                <a:latin typeface="Arial Narrow" pitchFamily="34" charset="0"/>
              </a:rPr>
              <a:t>(</a:t>
            </a:r>
            <a:r>
              <a:rPr lang="en-US" sz="3000" i="1" dirty="0" smtClean="0">
                <a:latin typeface="Arial Narrow" pitchFamily="34" charset="0"/>
              </a:rPr>
              <a:t>Christ = anointed, King, Messiah</a:t>
            </a:r>
            <a:r>
              <a:rPr lang="en-US" sz="3000" dirty="0" smtClean="0">
                <a:latin typeface="Arial Narrow" pitchFamily="34" charset="0"/>
              </a:rPr>
              <a:t>)</a:t>
            </a:r>
          </a:p>
          <a:p>
            <a:r>
              <a:rPr lang="en-US" sz="3000" dirty="0" smtClean="0"/>
              <a:t>Acts 2:37-38 </a:t>
            </a:r>
            <a:r>
              <a:rPr lang="en-US" sz="3000" dirty="0" smtClean="0">
                <a:latin typeface="Arial Narrow" pitchFamily="34" charset="0"/>
              </a:rPr>
              <a:t>(</a:t>
            </a:r>
            <a:r>
              <a:rPr lang="en-US" sz="3000" i="1" dirty="0" smtClean="0">
                <a:latin typeface="Arial Narrow" pitchFamily="34" charset="0"/>
              </a:rPr>
              <a:t>“Baptized in name of Jesus </a:t>
            </a:r>
            <a:r>
              <a:rPr lang="en-US" sz="3000" b="1" i="1" dirty="0" smtClean="0">
                <a:solidFill>
                  <a:srgbClr val="FF0000"/>
                </a:solidFill>
                <a:latin typeface="Arial Narrow" pitchFamily="34" charset="0"/>
              </a:rPr>
              <a:t>Christ</a:t>
            </a:r>
            <a:r>
              <a:rPr lang="en-US" sz="3000" b="1" i="1" dirty="0" smtClean="0">
                <a:latin typeface="Arial Narrow" pitchFamily="34" charset="0"/>
              </a:rPr>
              <a:t>”</a:t>
            </a:r>
            <a:r>
              <a:rPr lang="en-US" sz="3000" i="1" dirty="0" smtClean="0">
                <a:latin typeface="Arial Narrow" pitchFamily="34" charset="0"/>
              </a:rPr>
              <a:t>)</a:t>
            </a:r>
            <a:endParaRPr lang="en-US" sz="3000" dirty="0" smtClean="0"/>
          </a:p>
          <a:p>
            <a:r>
              <a:rPr lang="en-US" sz="3000" dirty="0" smtClean="0"/>
              <a:t>Acts 2:40-41 </a:t>
            </a:r>
            <a:r>
              <a:rPr lang="en-US" sz="3000" dirty="0" smtClean="0">
                <a:latin typeface="Arial Narrow" pitchFamily="34" charset="0"/>
              </a:rPr>
              <a:t>(</a:t>
            </a:r>
            <a:r>
              <a:rPr lang="en-US" sz="3000" i="1" dirty="0" smtClean="0">
                <a:latin typeface="Arial Narrow" pitchFamily="34" charset="0"/>
              </a:rPr>
              <a:t>“Be saved from this perverse generation”)</a:t>
            </a:r>
            <a:endParaRPr lang="en-US" sz="3000" dirty="0" smtClean="0"/>
          </a:p>
          <a:p>
            <a:r>
              <a:rPr lang="en-US" sz="3000" baseline="30000" dirty="0" smtClean="0">
                <a:latin typeface="Arial Narrow" pitchFamily="34" charset="0"/>
              </a:rPr>
              <a:t>“</a:t>
            </a:r>
            <a:r>
              <a:rPr lang="en-US" sz="3000" dirty="0" smtClean="0">
                <a:latin typeface="Arial Narrow" pitchFamily="34" charset="0"/>
              </a:rPr>
              <a:t>He </a:t>
            </a:r>
            <a:r>
              <a:rPr lang="en-US" sz="3000" dirty="0">
                <a:latin typeface="Arial Narrow" pitchFamily="34" charset="0"/>
              </a:rPr>
              <a:t>has delivered us from the power of darkness and conveyed </a:t>
            </a:r>
            <a:r>
              <a:rPr lang="en-US" sz="3000" i="1" dirty="0">
                <a:latin typeface="Arial Narrow" pitchFamily="34" charset="0"/>
              </a:rPr>
              <a:t>us</a:t>
            </a:r>
            <a:r>
              <a:rPr lang="en-US" sz="3000" dirty="0">
                <a:latin typeface="Arial Narrow" pitchFamily="34" charset="0"/>
              </a:rPr>
              <a:t> into the kingdom of the Son of His love, </a:t>
            </a:r>
            <a:r>
              <a:rPr lang="en-US" sz="3000" baseline="30000" dirty="0">
                <a:latin typeface="Arial Narrow" pitchFamily="34" charset="0"/>
              </a:rPr>
              <a:t>14 </a:t>
            </a:r>
            <a:r>
              <a:rPr lang="en-US" sz="3000" dirty="0">
                <a:latin typeface="Arial Narrow" pitchFamily="34" charset="0"/>
              </a:rPr>
              <a:t>in whom we have redemption through His blood</a:t>
            </a:r>
            <a:r>
              <a:rPr lang="en-US" sz="3000" dirty="0" smtClean="0">
                <a:latin typeface="Arial Narrow" pitchFamily="34" charset="0"/>
              </a:rPr>
              <a:t>, </a:t>
            </a:r>
            <a:r>
              <a:rPr lang="en-US" sz="3000" dirty="0">
                <a:latin typeface="Arial Narrow" pitchFamily="34" charset="0"/>
              </a:rPr>
              <a:t>the forgiveness of </a:t>
            </a:r>
            <a:r>
              <a:rPr lang="en-US" sz="3000" dirty="0" smtClean="0">
                <a:latin typeface="Arial Narrow" pitchFamily="34" charset="0"/>
              </a:rPr>
              <a:t>sins” (Colossians 1:13).</a:t>
            </a:r>
            <a:endParaRPr lang="en-US" sz="3000" dirty="0">
              <a:latin typeface="Arial Narrow" pitchFamily="34" charset="0"/>
            </a:endParaRPr>
          </a:p>
        </p:txBody>
      </p:sp>
      <p:sp>
        <p:nvSpPr>
          <p:cNvPr id="3" name="Title 2"/>
          <p:cNvSpPr>
            <a:spLocks noGrp="1"/>
          </p:cNvSpPr>
          <p:nvPr>
            <p:ph type="title"/>
          </p:nvPr>
        </p:nvSpPr>
        <p:spPr/>
        <p:txBody>
          <a:bodyPr/>
          <a:lstStyle/>
          <a:p>
            <a:pPr algn="ctr"/>
            <a:r>
              <a:rPr lang="en-US" dirty="0" smtClean="0"/>
              <a:t>Coronation Announced!</a:t>
            </a:r>
            <a:endParaRPr lang="en-US" dirty="0"/>
          </a:p>
        </p:txBody>
      </p:sp>
      <p:cxnSp>
        <p:nvCxnSpPr>
          <p:cNvPr id="7" name="Straight Connector 6"/>
          <p:cNvCxnSpPr/>
          <p:nvPr/>
        </p:nvCxnSpPr>
        <p:spPr>
          <a:xfrm>
            <a:off x="2057400" y="4495800"/>
            <a:ext cx="6172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14400" y="4953000"/>
            <a:ext cx="7162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38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par>
                          <p:cTn id="23" fill="hold">
                            <p:stCondLst>
                              <p:cond delay="0"/>
                            </p:stCondLst>
                            <p:childTnLst>
                              <p:par>
                                <p:cTn id="24" presetID="22" presetClass="entr" presetSubtype="8"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All Christians Understand that Jesus is King</a:t>
            </a:r>
            <a:endParaRPr lang="en-US" dirty="0"/>
          </a:p>
        </p:txBody>
      </p:sp>
      <p:sp>
        <p:nvSpPr>
          <p:cNvPr id="5" name="Subtitle 4"/>
          <p:cNvSpPr>
            <a:spLocks noGrp="1"/>
          </p:cNvSpPr>
          <p:nvPr>
            <p:ph type="subTitle" idx="1"/>
          </p:nvPr>
        </p:nvSpPr>
        <p:spPr>
          <a:xfrm>
            <a:off x="685800" y="3962400"/>
            <a:ext cx="7772400" cy="1199704"/>
          </a:xfrm>
        </p:spPr>
        <p:txBody>
          <a:bodyPr>
            <a:normAutofit/>
          </a:bodyPr>
          <a:lstStyle/>
          <a:p>
            <a:pPr algn="ctr"/>
            <a:r>
              <a:rPr lang="en-US" sz="3600" b="1" dirty="0" smtClean="0">
                <a:solidFill>
                  <a:srgbClr val="FF0000"/>
                </a:solidFill>
                <a:effectLst>
                  <a:outerShdw blurRad="38100" dist="38100" dir="2700000" algn="tl">
                    <a:srgbClr val="000000">
                      <a:alpha val="43137"/>
                    </a:srgbClr>
                  </a:outerShdw>
                </a:effectLst>
              </a:rPr>
              <a:t>But what does that mean?</a:t>
            </a:r>
            <a:endParaRPr lang="en-US" sz="36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990600" y="3962400"/>
            <a:ext cx="7162800" cy="1077218"/>
          </a:xfrm>
          <a:prstGeom prst="rect">
            <a:avLst/>
          </a:prstGeom>
          <a:no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rPr>
              <a:t>It means accepting Him as </a:t>
            </a:r>
            <a:r>
              <a:rPr lang="en-US" sz="3200" b="1" u="sng" dirty="0">
                <a:solidFill>
                  <a:srgbClr val="FF0000"/>
                </a:solidFill>
                <a:effectLst>
                  <a:outerShdw blurRad="38100" dist="38100" dir="2700000" algn="tl">
                    <a:srgbClr val="000000">
                      <a:alpha val="43137"/>
                    </a:srgbClr>
                  </a:outerShdw>
                </a:effectLst>
              </a:rPr>
              <a:t>LORD </a:t>
            </a:r>
            <a:r>
              <a:rPr lang="en-US" sz="3200" b="1" dirty="0">
                <a:solidFill>
                  <a:srgbClr val="FF0000"/>
                </a:solidFill>
                <a:effectLst>
                  <a:outerShdw blurRad="38100" dist="38100" dir="2700000" algn="tl">
                    <a:srgbClr val="000000">
                      <a:alpha val="43137"/>
                    </a:srgbClr>
                  </a:outerShdw>
                </a:effectLst>
              </a:rPr>
              <a:t>as well as Savior!</a:t>
            </a:r>
          </a:p>
        </p:txBody>
      </p:sp>
      <p:sp>
        <p:nvSpPr>
          <p:cNvPr id="2" name="TextBox 1"/>
          <p:cNvSpPr txBox="1"/>
          <p:nvPr/>
        </p:nvSpPr>
        <p:spPr>
          <a:xfrm>
            <a:off x="729018" y="3951982"/>
            <a:ext cx="7848600" cy="1077218"/>
          </a:xfrm>
          <a:prstGeom prst="rect">
            <a:avLst/>
          </a:prstGeom>
          <a:noFill/>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We must make certain that everything we do </a:t>
            </a:r>
            <a:r>
              <a:rPr lang="en-US" sz="3200" b="1" smtClean="0">
                <a:solidFill>
                  <a:srgbClr val="FF0000"/>
                </a:solidFill>
                <a:effectLst>
                  <a:outerShdw blurRad="38100" dist="38100" dir="2700000" algn="tl">
                    <a:srgbClr val="000000">
                      <a:alpha val="43137"/>
                    </a:srgbClr>
                  </a:outerShdw>
                </a:effectLst>
              </a:rPr>
              <a:t>is authorized by the King!</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803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subTnLst>
                                    <p:set>
                                      <p:cBhvr override="childStyle">
                                        <p:cTn dur="1" fill="hold" display="0" masterRel="nextClick" afterEffect="1"/>
                                        <p:tgtEl>
                                          <p:spTgt spid="5">
                                            <p:txEl>
                                              <p:pRg st="0" end="0"/>
                                            </p:txEl>
                                          </p:spTgt>
                                        </p:tgtEl>
                                        <p:attrNameLst>
                                          <p:attrName>style.visibility</p:attrName>
                                        </p:attrNameLst>
                                      </p:cBhvr>
                                      <p:to>
                                        <p:strVal val="hidden"/>
                                      </p:to>
                                    </p:set>
                                  </p:sub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828800"/>
            <a:ext cx="7543800" cy="2862322"/>
          </a:xfrm>
          <a:prstGeom prst="rect">
            <a:avLst/>
          </a:prstGeom>
          <a:noFill/>
        </p:spPr>
        <p:txBody>
          <a:bodyPr wrap="square" rtlCol="0">
            <a:spAutoFit/>
          </a:bodyPr>
          <a:lstStyle/>
          <a:p>
            <a:pPr algn="ctr"/>
            <a:r>
              <a:rPr lang="en-US" sz="3600" baseline="30000" dirty="0"/>
              <a:t>41 </a:t>
            </a:r>
            <a:r>
              <a:rPr lang="en-US" sz="3600" dirty="0"/>
              <a:t>Then those who </a:t>
            </a:r>
            <a:r>
              <a:rPr lang="en-US" sz="3600" dirty="0" smtClean="0"/>
              <a:t>gladly </a:t>
            </a:r>
            <a:r>
              <a:rPr lang="en-US" sz="3600" dirty="0"/>
              <a:t>received his word were baptized; and that day about three thousand souls were added </a:t>
            </a:r>
            <a:r>
              <a:rPr lang="en-US" sz="3600" i="1" dirty="0"/>
              <a:t>to them.</a:t>
            </a:r>
            <a:r>
              <a:rPr lang="en-US" sz="3600" dirty="0"/>
              <a:t> </a:t>
            </a:r>
          </a:p>
        </p:txBody>
      </p:sp>
      <p:sp>
        <p:nvSpPr>
          <p:cNvPr id="3" name="TextBox 2"/>
          <p:cNvSpPr txBox="1"/>
          <p:nvPr/>
        </p:nvSpPr>
        <p:spPr>
          <a:xfrm>
            <a:off x="3200400" y="685800"/>
            <a:ext cx="3810000" cy="769441"/>
          </a:xfrm>
          <a:prstGeom prst="rect">
            <a:avLst/>
          </a:prstGeom>
          <a:noFill/>
        </p:spPr>
        <p:txBody>
          <a:bodyPr wrap="square" rtlCol="0">
            <a:spAutoFit/>
          </a:bodyPr>
          <a:lstStyle/>
          <a:p>
            <a:r>
              <a:rPr lang="en-US" sz="4400" b="1" dirty="0" smtClean="0">
                <a:solidFill>
                  <a:srgbClr val="FF0000"/>
                </a:solidFill>
                <a:effectLst>
                  <a:outerShdw blurRad="38100" dist="38100" dir="2700000" algn="tl">
                    <a:srgbClr val="000000">
                      <a:alpha val="43137"/>
                    </a:srgbClr>
                  </a:outerShdw>
                </a:effectLst>
              </a:rPr>
              <a:t>Acts 2:41</a:t>
            </a:r>
            <a:endParaRPr lang="en-US" sz="4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132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824" y="326107"/>
            <a:ext cx="8382000" cy="1829761"/>
          </a:xfrm>
        </p:spPr>
        <p:txBody>
          <a:bodyPr>
            <a:normAutofit/>
          </a:bodyPr>
          <a:lstStyle/>
          <a:p>
            <a:r>
              <a:rPr lang="en-US" dirty="0" smtClean="0"/>
              <a:t/>
            </a:r>
            <a:br>
              <a:rPr lang="en-US" dirty="0" smtClean="0"/>
            </a:br>
            <a:r>
              <a:rPr lang="en-US" sz="5300" dirty="0" smtClean="0"/>
              <a:t>“Citizens of Heaven”</a:t>
            </a:r>
            <a:endParaRPr lang="en-US" sz="5300" dirty="0"/>
          </a:p>
        </p:txBody>
      </p:sp>
      <p:sp>
        <p:nvSpPr>
          <p:cNvPr id="4" name="Subtitle 3"/>
          <p:cNvSpPr>
            <a:spLocks noGrp="1"/>
          </p:cNvSpPr>
          <p:nvPr>
            <p:ph type="subTitle" idx="1"/>
          </p:nvPr>
        </p:nvSpPr>
        <p:spPr>
          <a:xfrm>
            <a:off x="685800" y="2514600"/>
            <a:ext cx="8153400" cy="1199704"/>
          </a:xfrm>
        </p:spPr>
        <p:txBody>
          <a:bodyPr>
            <a:noAutofit/>
          </a:bodyPr>
          <a:lstStyle/>
          <a:p>
            <a:pPr algn="l"/>
            <a:r>
              <a:rPr lang="en-US" sz="3600" dirty="0" smtClean="0">
                <a:solidFill>
                  <a:schemeClr val="tx1"/>
                </a:solidFill>
              </a:rPr>
              <a:t>The Government of Heaven has always been a Monarchy –                   						A Kingdom</a:t>
            </a:r>
            <a:endParaRPr lang="en-US" sz="3600" dirty="0">
              <a:solidFill>
                <a:schemeClr val="tx1"/>
              </a:solidFill>
            </a:endParaRPr>
          </a:p>
        </p:txBody>
      </p:sp>
      <p:sp>
        <p:nvSpPr>
          <p:cNvPr id="3" name="TextBox 2"/>
          <p:cNvSpPr txBox="1"/>
          <p:nvPr/>
        </p:nvSpPr>
        <p:spPr>
          <a:xfrm>
            <a:off x="685800" y="4114800"/>
            <a:ext cx="8153400" cy="1077218"/>
          </a:xfrm>
          <a:prstGeom prst="rect">
            <a:avLst/>
          </a:prstGeom>
          <a:noFill/>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A Monarchy and a Democracy are opposites.</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7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1447800" y="1676401"/>
            <a:ext cx="1752600" cy="369332"/>
          </a:xfrm>
          <a:prstGeom prst="rect">
            <a:avLst/>
          </a:prstGeom>
          <a:noFill/>
          <a:ln w="9525">
            <a:noFill/>
            <a:miter lim="800000"/>
            <a:headEnd/>
            <a:tailEnd/>
          </a:ln>
          <a:effectLst/>
        </p:spPr>
        <p:txBody>
          <a:bodyPr wrap="square">
            <a:spAutoFit/>
          </a:bodyPr>
          <a:lstStyle/>
          <a:p>
            <a:pPr>
              <a:spcBef>
                <a:spcPct val="50000"/>
              </a:spcBef>
            </a:pPr>
            <a:r>
              <a:rPr lang="en-US" dirty="0"/>
              <a:t>Government</a:t>
            </a:r>
          </a:p>
        </p:txBody>
      </p:sp>
      <p:sp>
        <p:nvSpPr>
          <p:cNvPr id="9222" name="Line 6"/>
          <p:cNvSpPr>
            <a:spLocks noChangeShapeType="1"/>
          </p:cNvSpPr>
          <p:nvPr/>
        </p:nvSpPr>
        <p:spPr bwMode="auto">
          <a:xfrm flipV="1">
            <a:off x="1066800" y="2133600"/>
            <a:ext cx="914400" cy="1600200"/>
          </a:xfrm>
          <a:prstGeom prst="line">
            <a:avLst/>
          </a:prstGeom>
          <a:noFill/>
          <a:ln w="9525">
            <a:solidFill>
              <a:schemeClr val="tx1"/>
            </a:solidFill>
            <a:round/>
            <a:headEnd/>
            <a:tailEnd type="triangle" w="med" len="med"/>
          </a:ln>
          <a:effectLst/>
        </p:spPr>
        <p:txBody>
          <a:bodyPr/>
          <a:lstStyle/>
          <a:p>
            <a:endParaRPr lang="en-US"/>
          </a:p>
        </p:txBody>
      </p:sp>
      <p:sp>
        <p:nvSpPr>
          <p:cNvPr id="9223" name="Line 7"/>
          <p:cNvSpPr>
            <a:spLocks noChangeShapeType="1"/>
          </p:cNvSpPr>
          <p:nvPr/>
        </p:nvSpPr>
        <p:spPr bwMode="auto">
          <a:xfrm flipV="1">
            <a:off x="1600200" y="2057400"/>
            <a:ext cx="381000" cy="1600200"/>
          </a:xfrm>
          <a:prstGeom prst="line">
            <a:avLst/>
          </a:prstGeom>
          <a:noFill/>
          <a:ln w="9525">
            <a:solidFill>
              <a:schemeClr val="tx1"/>
            </a:solidFill>
            <a:round/>
            <a:headEnd/>
            <a:tailEnd type="triangle" w="med" len="med"/>
          </a:ln>
          <a:effectLst/>
        </p:spPr>
        <p:txBody>
          <a:bodyPr/>
          <a:lstStyle/>
          <a:p>
            <a:endParaRPr lang="en-US"/>
          </a:p>
        </p:txBody>
      </p:sp>
      <p:sp>
        <p:nvSpPr>
          <p:cNvPr id="9224" name="Line 8"/>
          <p:cNvSpPr>
            <a:spLocks noChangeShapeType="1"/>
          </p:cNvSpPr>
          <p:nvPr/>
        </p:nvSpPr>
        <p:spPr bwMode="auto">
          <a:xfrm flipV="1">
            <a:off x="1752600" y="2057400"/>
            <a:ext cx="228600" cy="1524000"/>
          </a:xfrm>
          <a:prstGeom prst="line">
            <a:avLst/>
          </a:prstGeom>
          <a:noFill/>
          <a:ln w="9525">
            <a:solidFill>
              <a:schemeClr val="tx1"/>
            </a:solidFill>
            <a:round/>
            <a:headEnd/>
            <a:tailEnd type="triangle" w="med" len="med"/>
          </a:ln>
          <a:effectLst/>
        </p:spPr>
        <p:txBody>
          <a:bodyPr/>
          <a:lstStyle/>
          <a:p>
            <a:endParaRPr lang="en-US"/>
          </a:p>
        </p:txBody>
      </p:sp>
      <p:sp>
        <p:nvSpPr>
          <p:cNvPr id="9225" name="Line 9"/>
          <p:cNvSpPr>
            <a:spLocks noChangeShapeType="1"/>
          </p:cNvSpPr>
          <p:nvPr/>
        </p:nvSpPr>
        <p:spPr bwMode="auto">
          <a:xfrm flipH="1" flipV="1">
            <a:off x="1981200" y="1981200"/>
            <a:ext cx="228600" cy="1600200"/>
          </a:xfrm>
          <a:prstGeom prst="line">
            <a:avLst/>
          </a:prstGeom>
          <a:noFill/>
          <a:ln w="9525">
            <a:solidFill>
              <a:schemeClr val="tx1"/>
            </a:solidFill>
            <a:round/>
            <a:headEnd/>
            <a:tailEnd type="triangle" w="med" len="med"/>
          </a:ln>
          <a:effectLst/>
        </p:spPr>
        <p:txBody>
          <a:bodyPr/>
          <a:lstStyle/>
          <a:p>
            <a:endParaRPr lang="en-US"/>
          </a:p>
        </p:txBody>
      </p:sp>
      <p:sp>
        <p:nvSpPr>
          <p:cNvPr id="9226" name="Line 10"/>
          <p:cNvSpPr>
            <a:spLocks noChangeShapeType="1"/>
          </p:cNvSpPr>
          <p:nvPr/>
        </p:nvSpPr>
        <p:spPr bwMode="auto">
          <a:xfrm flipH="1" flipV="1">
            <a:off x="1981200" y="1981200"/>
            <a:ext cx="457200" cy="1524000"/>
          </a:xfrm>
          <a:prstGeom prst="line">
            <a:avLst/>
          </a:prstGeom>
          <a:noFill/>
          <a:ln w="9525">
            <a:solidFill>
              <a:schemeClr val="tx1"/>
            </a:solidFill>
            <a:round/>
            <a:headEnd/>
            <a:tailEnd type="triangle" w="med" len="med"/>
          </a:ln>
          <a:effectLst/>
        </p:spPr>
        <p:txBody>
          <a:bodyPr/>
          <a:lstStyle/>
          <a:p>
            <a:endParaRPr lang="en-US"/>
          </a:p>
        </p:txBody>
      </p:sp>
      <p:sp>
        <p:nvSpPr>
          <p:cNvPr id="9227" name="Line 11"/>
          <p:cNvSpPr>
            <a:spLocks noChangeShapeType="1"/>
          </p:cNvSpPr>
          <p:nvPr/>
        </p:nvSpPr>
        <p:spPr bwMode="auto">
          <a:xfrm flipH="1" flipV="1">
            <a:off x="1981200" y="2057400"/>
            <a:ext cx="685800" cy="1524000"/>
          </a:xfrm>
          <a:prstGeom prst="line">
            <a:avLst/>
          </a:prstGeom>
          <a:noFill/>
          <a:ln w="9525">
            <a:solidFill>
              <a:schemeClr val="tx1"/>
            </a:solidFill>
            <a:round/>
            <a:headEnd/>
            <a:tailEnd type="triangle" w="med" len="med"/>
          </a:ln>
          <a:effectLst/>
        </p:spPr>
        <p:txBody>
          <a:bodyPr/>
          <a:lstStyle/>
          <a:p>
            <a:endParaRPr lang="en-US"/>
          </a:p>
        </p:txBody>
      </p:sp>
      <p:sp>
        <p:nvSpPr>
          <p:cNvPr id="9228" name="Line 12"/>
          <p:cNvSpPr>
            <a:spLocks noChangeShapeType="1"/>
          </p:cNvSpPr>
          <p:nvPr/>
        </p:nvSpPr>
        <p:spPr bwMode="auto">
          <a:xfrm flipV="1">
            <a:off x="1447800" y="2057400"/>
            <a:ext cx="533400" cy="1371600"/>
          </a:xfrm>
          <a:prstGeom prst="line">
            <a:avLst/>
          </a:prstGeom>
          <a:noFill/>
          <a:ln w="9525">
            <a:solidFill>
              <a:schemeClr val="tx1"/>
            </a:solidFill>
            <a:round/>
            <a:headEnd/>
            <a:tailEnd type="triangle" w="med" len="med"/>
          </a:ln>
          <a:effectLst/>
        </p:spPr>
        <p:txBody>
          <a:bodyPr/>
          <a:lstStyle/>
          <a:p>
            <a:endParaRPr lang="en-US"/>
          </a:p>
        </p:txBody>
      </p:sp>
      <p:sp>
        <p:nvSpPr>
          <p:cNvPr id="9229" name="Text Box 13"/>
          <p:cNvSpPr txBox="1">
            <a:spLocks noChangeArrowheads="1"/>
          </p:cNvSpPr>
          <p:nvPr/>
        </p:nvSpPr>
        <p:spPr bwMode="auto">
          <a:xfrm>
            <a:off x="1600200" y="3657601"/>
            <a:ext cx="1066800" cy="369332"/>
          </a:xfrm>
          <a:prstGeom prst="rect">
            <a:avLst/>
          </a:prstGeom>
          <a:noFill/>
          <a:ln w="9525">
            <a:noFill/>
            <a:miter lim="800000"/>
            <a:headEnd/>
            <a:tailEnd/>
          </a:ln>
          <a:effectLst/>
        </p:spPr>
        <p:txBody>
          <a:bodyPr>
            <a:spAutoFit/>
          </a:bodyPr>
          <a:lstStyle/>
          <a:p>
            <a:pPr>
              <a:spcBef>
                <a:spcPct val="50000"/>
              </a:spcBef>
            </a:pPr>
            <a:r>
              <a:rPr lang="en-US" dirty="0"/>
              <a:t>People</a:t>
            </a:r>
          </a:p>
        </p:txBody>
      </p:sp>
      <p:sp>
        <p:nvSpPr>
          <p:cNvPr id="9230" name="Text Box 14"/>
          <p:cNvSpPr txBox="1">
            <a:spLocks noChangeArrowheads="1"/>
          </p:cNvSpPr>
          <p:nvPr/>
        </p:nvSpPr>
        <p:spPr bwMode="auto">
          <a:xfrm>
            <a:off x="990600" y="898471"/>
            <a:ext cx="2628900" cy="584775"/>
          </a:xfrm>
          <a:prstGeom prst="rect">
            <a:avLst/>
          </a:prstGeom>
          <a:noFill/>
          <a:ln w="9525">
            <a:noFill/>
            <a:miter lim="800000"/>
            <a:headEnd/>
            <a:tailEnd/>
          </a:ln>
          <a:effectLst/>
        </p:spPr>
        <p:txBody>
          <a:bodyPr wrap="square">
            <a:spAutoFit/>
          </a:bodyPr>
          <a:lstStyle/>
          <a:p>
            <a:pPr>
              <a:spcBef>
                <a:spcPct val="50000"/>
              </a:spcBef>
            </a:pPr>
            <a:r>
              <a:rPr lang="en-US" sz="3200" b="1" dirty="0"/>
              <a:t>Democracy</a:t>
            </a:r>
          </a:p>
        </p:txBody>
      </p:sp>
      <p:sp>
        <p:nvSpPr>
          <p:cNvPr id="9231" name="Text Box 15"/>
          <p:cNvSpPr txBox="1">
            <a:spLocks noChangeArrowheads="1"/>
          </p:cNvSpPr>
          <p:nvPr/>
        </p:nvSpPr>
        <p:spPr bwMode="auto">
          <a:xfrm>
            <a:off x="5476875" y="898471"/>
            <a:ext cx="2590800" cy="584775"/>
          </a:xfrm>
          <a:prstGeom prst="rect">
            <a:avLst/>
          </a:prstGeom>
          <a:noFill/>
          <a:ln w="9525">
            <a:noFill/>
            <a:miter lim="800000"/>
            <a:headEnd/>
            <a:tailEnd/>
          </a:ln>
          <a:effectLst/>
        </p:spPr>
        <p:txBody>
          <a:bodyPr wrap="square">
            <a:spAutoFit/>
          </a:bodyPr>
          <a:lstStyle/>
          <a:p>
            <a:pPr>
              <a:spcBef>
                <a:spcPct val="50000"/>
              </a:spcBef>
            </a:pPr>
            <a:r>
              <a:rPr lang="en-US" sz="3200" b="1" dirty="0"/>
              <a:t>Kingdom</a:t>
            </a:r>
          </a:p>
        </p:txBody>
      </p:sp>
      <p:sp>
        <p:nvSpPr>
          <p:cNvPr id="9232" name="Text Box 16"/>
          <p:cNvSpPr txBox="1">
            <a:spLocks noChangeArrowheads="1"/>
          </p:cNvSpPr>
          <p:nvPr/>
        </p:nvSpPr>
        <p:spPr bwMode="auto">
          <a:xfrm>
            <a:off x="381000" y="3886200"/>
            <a:ext cx="4038600" cy="1615827"/>
          </a:xfrm>
          <a:prstGeom prst="rect">
            <a:avLst/>
          </a:prstGeom>
          <a:noFill/>
          <a:ln w="9525">
            <a:noFill/>
            <a:miter lim="800000"/>
            <a:headEnd/>
            <a:tailEnd/>
          </a:ln>
          <a:effectLst/>
        </p:spPr>
        <p:txBody>
          <a:bodyPr>
            <a:spAutoFit/>
          </a:bodyPr>
          <a:lstStyle/>
          <a:p>
            <a:pPr>
              <a:spcBef>
                <a:spcPct val="50000"/>
              </a:spcBef>
            </a:pPr>
            <a:r>
              <a:rPr lang="en-US" sz="2400" dirty="0"/>
              <a:t>People have all authority and set up whatever government they choose.</a:t>
            </a:r>
          </a:p>
          <a:p>
            <a:pPr>
              <a:spcBef>
                <a:spcPct val="50000"/>
              </a:spcBef>
            </a:pPr>
            <a:endParaRPr lang="en-US" dirty="0"/>
          </a:p>
        </p:txBody>
      </p:sp>
      <p:sp>
        <p:nvSpPr>
          <p:cNvPr id="9233" name="Text Box 17"/>
          <p:cNvSpPr txBox="1">
            <a:spLocks noChangeArrowheads="1"/>
          </p:cNvSpPr>
          <p:nvPr/>
        </p:nvSpPr>
        <p:spPr bwMode="auto">
          <a:xfrm>
            <a:off x="5791200" y="1797082"/>
            <a:ext cx="1524000" cy="369332"/>
          </a:xfrm>
          <a:prstGeom prst="rect">
            <a:avLst/>
          </a:prstGeom>
          <a:noFill/>
          <a:ln w="9525">
            <a:noFill/>
            <a:miter lim="800000"/>
            <a:headEnd/>
            <a:tailEnd/>
          </a:ln>
          <a:effectLst/>
        </p:spPr>
        <p:txBody>
          <a:bodyPr wrap="square">
            <a:spAutoFit/>
          </a:bodyPr>
          <a:lstStyle/>
          <a:p>
            <a:pPr>
              <a:spcBef>
                <a:spcPct val="50000"/>
              </a:spcBef>
            </a:pPr>
            <a:r>
              <a:rPr lang="en-US" dirty="0"/>
              <a:t>Monarch</a:t>
            </a:r>
          </a:p>
        </p:txBody>
      </p:sp>
      <p:sp>
        <p:nvSpPr>
          <p:cNvPr id="9234" name="Text Box 18"/>
          <p:cNvSpPr txBox="1">
            <a:spLocks noChangeArrowheads="1"/>
          </p:cNvSpPr>
          <p:nvPr/>
        </p:nvSpPr>
        <p:spPr bwMode="auto">
          <a:xfrm>
            <a:off x="5943600" y="3657601"/>
            <a:ext cx="1371600" cy="369332"/>
          </a:xfrm>
          <a:prstGeom prst="rect">
            <a:avLst/>
          </a:prstGeom>
          <a:noFill/>
          <a:ln w="9525">
            <a:noFill/>
            <a:miter lim="800000"/>
            <a:headEnd/>
            <a:tailEnd/>
          </a:ln>
          <a:effectLst/>
        </p:spPr>
        <p:txBody>
          <a:bodyPr wrap="square">
            <a:spAutoFit/>
          </a:bodyPr>
          <a:lstStyle/>
          <a:p>
            <a:pPr>
              <a:spcBef>
                <a:spcPct val="50000"/>
              </a:spcBef>
            </a:pPr>
            <a:r>
              <a:rPr lang="en-US" dirty="0"/>
              <a:t>People</a:t>
            </a:r>
          </a:p>
        </p:txBody>
      </p:sp>
      <p:sp>
        <p:nvSpPr>
          <p:cNvPr id="9235" name="Line 19"/>
          <p:cNvSpPr>
            <a:spLocks noChangeShapeType="1"/>
          </p:cNvSpPr>
          <p:nvPr/>
        </p:nvSpPr>
        <p:spPr bwMode="auto">
          <a:xfrm flipH="1">
            <a:off x="5410200" y="2240280"/>
            <a:ext cx="914400" cy="1371600"/>
          </a:xfrm>
          <a:prstGeom prst="line">
            <a:avLst/>
          </a:prstGeom>
          <a:noFill/>
          <a:ln w="9525">
            <a:solidFill>
              <a:schemeClr val="tx1"/>
            </a:solidFill>
            <a:round/>
            <a:headEnd/>
            <a:tailEnd type="triangle" w="med" len="med"/>
          </a:ln>
          <a:effectLst/>
        </p:spPr>
        <p:txBody>
          <a:bodyPr/>
          <a:lstStyle/>
          <a:p>
            <a:endParaRPr lang="en-US"/>
          </a:p>
        </p:txBody>
      </p:sp>
      <p:sp>
        <p:nvSpPr>
          <p:cNvPr id="9236" name="Line 20"/>
          <p:cNvSpPr>
            <a:spLocks noChangeShapeType="1"/>
          </p:cNvSpPr>
          <p:nvPr/>
        </p:nvSpPr>
        <p:spPr bwMode="auto">
          <a:xfrm flipH="1">
            <a:off x="5638800" y="2148840"/>
            <a:ext cx="685800" cy="1554480"/>
          </a:xfrm>
          <a:prstGeom prst="line">
            <a:avLst/>
          </a:prstGeom>
          <a:noFill/>
          <a:ln w="9525">
            <a:solidFill>
              <a:schemeClr val="tx1"/>
            </a:solidFill>
            <a:round/>
            <a:headEnd/>
            <a:tailEnd type="triangle" w="med" len="med"/>
          </a:ln>
          <a:effectLst/>
        </p:spPr>
        <p:txBody>
          <a:bodyPr/>
          <a:lstStyle/>
          <a:p>
            <a:endParaRPr lang="en-US"/>
          </a:p>
        </p:txBody>
      </p:sp>
      <p:sp>
        <p:nvSpPr>
          <p:cNvPr id="9237" name="Line 21"/>
          <p:cNvSpPr>
            <a:spLocks noChangeShapeType="1"/>
          </p:cNvSpPr>
          <p:nvPr/>
        </p:nvSpPr>
        <p:spPr bwMode="auto">
          <a:xfrm flipH="1">
            <a:off x="5715000" y="2148840"/>
            <a:ext cx="609600" cy="1463040"/>
          </a:xfrm>
          <a:prstGeom prst="line">
            <a:avLst/>
          </a:prstGeom>
          <a:noFill/>
          <a:ln w="9525">
            <a:solidFill>
              <a:schemeClr val="tx1"/>
            </a:solidFill>
            <a:round/>
            <a:headEnd/>
            <a:tailEnd type="triangle" w="med" len="med"/>
          </a:ln>
          <a:effectLst/>
        </p:spPr>
        <p:txBody>
          <a:bodyPr/>
          <a:lstStyle/>
          <a:p>
            <a:endParaRPr lang="en-US"/>
          </a:p>
        </p:txBody>
      </p:sp>
      <p:sp>
        <p:nvSpPr>
          <p:cNvPr id="9238" name="Line 22"/>
          <p:cNvSpPr>
            <a:spLocks noChangeShapeType="1"/>
          </p:cNvSpPr>
          <p:nvPr/>
        </p:nvSpPr>
        <p:spPr bwMode="auto">
          <a:xfrm flipH="1">
            <a:off x="5867400" y="2148840"/>
            <a:ext cx="457200" cy="1508760"/>
          </a:xfrm>
          <a:prstGeom prst="line">
            <a:avLst/>
          </a:prstGeom>
          <a:noFill/>
          <a:ln w="9525">
            <a:solidFill>
              <a:schemeClr val="tx1"/>
            </a:solidFill>
            <a:round/>
            <a:headEnd/>
            <a:tailEnd type="triangle" w="med" len="med"/>
          </a:ln>
          <a:effectLst/>
        </p:spPr>
        <p:txBody>
          <a:bodyPr/>
          <a:lstStyle/>
          <a:p>
            <a:endParaRPr lang="en-US"/>
          </a:p>
        </p:txBody>
      </p:sp>
      <p:sp>
        <p:nvSpPr>
          <p:cNvPr id="9239" name="Line 23"/>
          <p:cNvSpPr>
            <a:spLocks noChangeShapeType="1"/>
          </p:cNvSpPr>
          <p:nvPr/>
        </p:nvSpPr>
        <p:spPr bwMode="auto">
          <a:xfrm flipH="1">
            <a:off x="6019800" y="2148840"/>
            <a:ext cx="304800" cy="1508760"/>
          </a:xfrm>
          <a:prstGeom prst="line">
            <a:avLst/>
          </a:prstGeom>
          <a:noFill/>
          <a:ln w="9525">
            <a:solidFill>
              <a:schemeClr val="tx1"/>
            </a:solidFill>
            <a:round/>
            <a:headEnd/>
            <a:tailEnd type="triangle" w="med" len="med"/>
          </a:ln>
          <a:effectLst/>
        </p:spPr>
        <p:txBody>
          <a:bodyPr/>
          <a:lstStyle/>
          <a:p>
            <a:endParaRPr lang="en-US"/>
          </a:p>
        </p:txBody>
      </p:sp>
      <p:sp>
        <p:nvSpPr>
          <p:cNvPr id="9240" name="Line 24"/>
          <p:cNvSpPr>
            <a:spLocks noChangeShapeType="1"/>
          </p:cNvSpPr>
          <p:nvPr/>
        </p:nvSpPr>
        <p:spPr bwMode="auto">
          <a:xfrm flipH="1">
            <a:off x="6248400" y="2148840"/>
            <a:ext cx="76200" cy="1463040"/>
          </a:xfrm>
          <a:prstGeom prst="line">
            <a:avLst/>
          </a:prstGeom>
          <a:noFill/>
          <a:ln w="9525">
            <a:solidFill>
              <a:schemeClr val="tx1"/>
            </a:solidFill>
            <a:round/>
            <a:headEnd/>
            <a:tailEnd type="triangle" w="med" len="med"/>
          </a:ln>
          <a:effectLst/>
        </p:spPr>
        <p:txBody>
          <a:bodyPr/>
          <a:lstStyle/>
          <a:p>
            <a:endParaRPr lang="en-US"/>
          </a:p>
        </p:txBody>
      </p:sp>
      <p:sp>
        <p:nvSpPr>
          <p:cNvPr id="9241" name="Line 25"/>
          <p:cNvSpPr>
            <a:spLocks noChangeShapeType="1"/>
          </p:cNvSpPr>
          <p:nvPr/>
        </p:nvSpPr>
        <p:spPr bwMode="auto">
          <a:xfrm>
            <a:off x="6324600" y="2148840"/>
            <a:ext cx="76200" cy="1508760"/>
          </a:xfrm>
          <a:prstGeom prst="line">
            <a:avLst/>
          </a:prstGeom>
          <a:noFill/>
          <a:ln w="9525">
            <a:solidFill>
              <a:schemeClr val="tx1"/>
            </a:solidFill>
            <a:round/>
            <a:headEnd/>
            <a:tailEnd type="triangle" w="med" len="med"/>
          </a:ln>
          <a:effectLst/>
        </p:spPr>
        <p:txBody>
          <a:bodyPr/>
          <a:lstStyle/>
          <a:p>
            <a:endParaRPr lang="en-US"/>
          </a:p>
        </p:txBody>
      </p:sp>
      <p:sp>
        <p:nvSpPr>
          <p:cNvPr id="9242" name="Line 26"/>
          <p:cNvSpPr>
            <a:spLocks noChangeShapeType="1"/>
          </p:cNvSpPr>
          <p:nvPr/>
        </p:nvSpPr>
        <p:spPr bwMode="auto">
          <a:xfrm>
            <a:off x="6324600" y="2148840"/>
            <a:ext cx="457200" cy="1463040"/>
          </a:xfrm>
          <a:prstGeom prst="line">
            <a:avLst/>
          </a:prstGeom>
          <a:noFill/>
          <a:ln w="9525">
            <a:solidFill>
              <a:schemeClr val="tx1"/>
            </a:solidFill>
            <a:round/>
            <a:headEnd/>
            <a:tailEnd type="triangle" w="med" len="med"/>
          </a:ln>
          <a:effectLst/>
        </p:spPr>
        <p:txBody>
          <a:bodyPr/>
          <a:lstStyle/>
          <a:p>
            <a:endParaRPr lang="en-US"/>
          </a:p>
        </p:txBody>
      </p:sp>
      <p:sp>
        <p:nvSpPr>
          <p:cNvPr id="9243" name="Line 27"/>
          <p:cNvSpPr>
            <a:spLocks noChangeShapeType="1"/>
          </p:cNvSpPr>
          <p:nvPr/>
        </p:nvSpPr>
        <p:spPr bwMode="auto">
          <a:xfrm>
            <a:off x="6324600" y="2148840"/>
            <a:ext cx="228600" cy="1463040"/>
          </a:xfrm>
          <a:prstGeom prst="line">
            <a:avLst/>
          </a:prstGeom>
          <a:noFill/>
          <a:ln w="9525">
            <a:solidFill>
              <a:schemeClr val="tx1"/>
            </a:solidFill>
            <a:round/>
            <a:headEnd/>
            <a:tailEnd type="triangle" w="med" len="med"/>
          </a:ln>
          <a:effectLst/>
        </p:spPr>
        <p:txBody>
          <a:bodyPr/>
          <a:lstStyle/>
          <a:p>
            <a:endParaRPr lang="en-US"/>
          </a:p>
        </p:txBody>
      </p:sp>
      <p:sp>
        <p:nvSpPr>
          <p:cNvPr id="9244" name="Text Box 28"/>
          <p:cNvSpPr txBox="1">
            <a:spLocks noChangeArrowheads="1"/>
          </p:cNvSpPr>
          <p:nvPr/>
        </p:nvSpPr>
        <p:spPr bwMode="auto">
          <a:xfrm>
            <a:off x="4648200" y="3886200"/>
            <a:ext cx="4024086" cy="1569660"/>
          </a:xfrm>
          <a:prstGeom prst="rect">
            <a:avLst/>
          </a:prstGeom>
          <a:noFill/>
          <a:ln w="9525">
            <a:noFill/>
            <a:miter lim="800000"/>
            <a:headEnd/>
            <a:tailEnd/>
          </a:ln>
          <a:effectLst/>
        </p:spPr>
        <p:txBody>
          <a:bodyPr wrap="square">
            <a:spAutoFit/>
          </a:bodyPr>
          <a:lstStyle/>
          <a:p>
            <a:pPr>
              <a:spcBef>
                <a:spcPct val="50000"/>
              </a:spcBef>
            </a:pPr>
            <a:r>
              <a:rPr lang="en-US" sz="2400" dirty="0" smtClean="0"/>
              <a:t>The monarch </a:t>
            </a:r>
            <a:r>
              <a:rPr lang="en-US" sz="2400" dirty="0"/>
              <a:t>has all authority </a:t>
            </a:r>
            <a:r>
              <a:rPr lang="en-US" sz="2400" dirty="0" smtClean="0"/>
              <a:t>and the </a:t>
            </a:r>
            <a:r>
              <a:rPr lang="en-US" sz="2400" dirty="0"/>
              <a:t>people have only </a:t>
            </a:r>
            <a:r>
              <a:rPr lang="en-US" sz="2400" dirty="0" smtClean="0"/>
              <a:t>such rights as he </a:t>
            </a:r>
            <a:r>
              <a:rPr lang="en-US" sz="2400" dirty="0"/>
              <a:t>chooses to give them.</a:t>
            </a:r>
            <a:endParaRPr lang="en-US" sz="2400" i="1" dirty="0"/>
          </a:p>
        </p:txBody>
      </p:sp>
      <p:sp>
        <p:nvSpPr>
          <p:cNvPr id="27" name="Line 11"/>
          <p:cNvSpPr>
            <a:spLocks noChangeShapeType="1"/>
          </p:cNvSpPr>
          <p:nvPr/>
        </p:nvSpPr>
        <p:spPr bwMode="auto">
          <a:xfrm flipH="1" flipV="1">
            <a:off x="1981200" y="2057400"/>
            <a:ext cx="990600" cy="1524000"/>
          </a:xfrm>
          <a:prstGeom prst="line">
            <a:avLst/>
          </a:prstGeom>
          <a:noFill/>
          <a:ln w="9525">
            <a:solidFill>
              <a:schemeClr val="tx1"/>
            </a:solidFill>
            <a:round/>
            <a:headEnd/>
            <a:tailEnd type="triangle" w="med" len="med"/>
          </a:ln>
          <a:effectLst/>
        </p:spPr>
        <p:txBody>
          <a:bodyPr/>
          <a:lstStyle/>
          <a:p>
            <a:endParaRPr lang="en-US"/>
          </a:p>
        </p:txBody>
      </p:sp>
      <p:sp>
        <p:nvSpPr>
          <p:cNvPr id="28" name="Line 27"/>
          <p:cNvSpPr>
            <a:spLocks noChangeShapeType="1"/>
          </p:cNvSpPr>
          <p:nvPr/>
        </p:nvSpPr>
        <p:spPr bwMode="auto">
          <a:xfrm>
            <a:off x="6324600" y="2148840"/>
            <a:ext cx="685800" cy="1371600"/>
          </a:xfrm>
          <a:prstGeom prst="line">
            <a:avLst/>
          </a:prstGeom>
          <a:noFill/>
          <a:ln w="9525">
            <a:solidFill>
              <a:schemeClr val="tx1"/>
            </a:solidFill>
            <a:round/>
            <a:headEnd/>
            <a:tailEnd type="triangle" w="med" len="med"/>
          </a:ln>
          <a:effectLst/>
        </p:spPr>
        <p:txBody>
          <a:bodyPr/>
          <a:lstStyle/>
          <a:p>
            <a:endParaRPr lang="en-US"/>
          </a:p>
        </p:txBody>
      </p:sp>
      <p:sp>
        <p:nvSpPr>
          <p:cNvPr id="29" name="Text Box 16"/>
          <p:cNvSpPr txBox="1">
            <a:spLocks noChangeArrowheads="1"/>
          </p:cNvSpPr>
          <p:nvPr/>
        </p:nvSpPr>
        <p:spPr bwMode="auto">
          <a:xfrm>
            <a:off x="381000" y="5105400"/>
            <a:ext cx="3962400" cy="4201150"/>
          </a:xfrm>
          <a:prstGeom prst="rect">
            <a:avLst/>
          </a:prstGeom>
          <a:noFill/>
          <a:ln w="9525">
            <a:noFill/>
            <a:miter lim="800000"/>
            <a:headEnd/>
            <a:tailEnd/>
          </a:ln>
          <a:effectLst/>
        </p:spPr>
        <p:txBody>
          <a:bodyPr wrap="square">
            <a:spAutoFit/>
          </a:bodyPr>
          <a:lstStyle/>
          <a:p>
            <a:pPr>
              <a:spcBef>
                <a:spcPct val="50000"/>
              </a:spcBef>
            </a:pPr>
            <a:r>
              <a:rPr lang="en-US" sz="2400" dirty="0" smtClean="0"/>
              <a:t>Our Constitution </a:t>
            </a:r>
            <a:r>
              <a:rPr lang="en-US" sz="2400" smtClean="0"/>
              <a:t>allows for our </a:t>
            </a:r>
            <a:r>
              <a:rPr lang="en-US" sz="2400" dirty="0" smtClean="0"/>
              <a:t>laws to be changed as the thinking  of the people changes. </a:t>
            </a:r>
            <a:endParaRPr lang="en-US" sz="2400" dirty="0"/>
          </a:p>
          <a:p>
            <a:pPr>
              <a:spcBef>
                <a:spcPct val="50000"/>
              </a:spcBef>
            </a:pPr>
            <a:endParaRPr lang="en-US" sz="2400"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p:txBody>
      </p:sp>
      <p:sp>
        <p:nvSpPr>
          <p:cNvPr id="30" name="Text Box 28"/>
          <p:cNvSpPr txBox="1">
            <a:spLocks noChangeArrowheads="1"/>
          </p:cNvSpPr>
          <p:nvPr/>
        </p:nvSpPr>
        <p:spPr bwMode="auto">
          <a:xfrm>
            <a:off x="4633686" y="5429071"/>
            <a:ext cx="4357914" cy="1200329"/>
          </a:xfrm>
          <a:prstGeom prst="rect">
            <a:avLst/>
          </a:prstGeom>
          <a:noFill/>
          <a:ln w="9525">
            <a:noFill/>
            <a:miter lim="800000"/>
            <a:headEnd/>
            <a:tailEnd/>
          </a:ln>
          <a:effectLst/>
        </p:spPr>
        <p:txBody>
          <a:bodyPr wrap="square">
            <a:spAutoFit/>
          </a:bodyPr>
          <a:lstStyle/>
          <a:p>
            <a:pPr>
              <a:spcBef>
                <a:spcPct val="50000"/>
              </a:spcBef>
            </a:pPr>
            <a:r>
              <a:rPr lang="en-US" sz="2400" dirty="0" smtClean="0"/>
              <a:t>He makes the laws and the citizens must obey whether they approve or not.</a:t>
            </a:r>
            <a:endParaRPr lang="en-US" sz="2400" i="1" dirty="0"/>
          </a:p>
        </p:txBody>
      </p:sp>
      <p:sp>
        <p:nvSpPr>
          <p:cNvPr id="31" name="Line 8"/>
          <p:cNvSpPr>
            <a:spLocks noChangeShapeType="1"/>
          </p:cNvSpPr>
          <p:nvPr/>
        </p:nvSpPr>
        <p:spPr bwMode="auto">
          <a:xfrm flipV="1">
            <a:off x="1981200" y="2240280"/>
            <a:ext cx="0" cy="1371600"/>
          </a:xfrm>
          <a:prstGeom prst="line">
            <a:avLst/>
          </a:prstGeom>
          <a:noFill/>
          <a:ln w="9525">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val="114091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2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9"/>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grpId="0"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wipe(down)">
                                      <p:cBhvr>
                                        <p:cTn id="14" dur="500"/>
                                        <p:tgtEl>
                                          <p:spTgt spid="31"/>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9222"/>
                                        </p:tgtEl>
                                        <p:attrNameLst>
                                          <p:attrName>style.visibility</p:attrName>
                                        </p:attrNameLst>
                                      </p:cBhvr>
                                      <p:to>
                                        <p:strVal val="visible"/>
                                      </p:to>
                                    </p:set>
                                    <p:animEffect transition="in" filter="wipe(down)">
                                      <p:cBhvr>
                                        <p:cTn id="18" dur="500"/>
                                        <p:tgtEl>
                                          <p:spTgt spid="922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9228"/>
                                        </p:tgtEl>
                                        <p:attrNameLst>
                                          <p:attrName>style.visibility</p:attrName>
                                        </p:attrNameLst>
                                      </p:cBhvr>
                                      <p:to>
                                        <p:strVal val="visible"/>
                                      </p:to>
                                    </p:set>
                                    <p:animEffect transition="in" filter="wipe(down)">
                                      <p:cBhvr>
                                        <p:cTn id="22" dur="500"/>
                                        <p:tgtEl>
                                          <p:spTgt spid="9228"/>
                                        </p:tgtEl>
                                      </p:cBhvr>
                                    </p:animEffect>
                                  </p:childTnLst>
                                </p:cTn>
                              </p:par>
                            </p:childTnLst>
                          </p:cTn>
                        </p:par>
                        <p:par>
                          <p:cTn id="23" fill="hold">
                            <p:stCondLst>
                              <p:cond delay="1500"/>
                            </p:stCondLst>
                            <p:childTnLst>
                              <p:par>
                                <p:cTn id="24" presetID="22" presetClass="entr" presetSubtype="4" fill="hold" grpId="0" nodeType="afterEffect">
                                  <p:stCondLst>
                                    <p:cond delay="0"/>
                                  </p:stCondLst>
                                  <p:childTnLst>
                                    <p:set>
                                      <p:cBhvr>
                                        <p:cTn id="25" dur="1" fill="hold">
                                          <p:stCondLst>
                                            <p:cond delay="0"/>
                                          </p:stCondLst>
                                        </p:cTn>
                                        <p:tgtEl>
                                          <p:spTgt spid="9225"/>
                                        </p:tgtEl>
                                        <p:attrNameLst>
                                          <p:attrName>style.visibility</p:attrName>
                                        </p:attrNameLst>
                                      </p:cBhvr>
                                      <p:to>
                                        <p:strVal val="visible"/>
                                      </p:to>
                                    </p:set>
                                    <p:animEffect transition="in" filter="wipe(down)">
                                      <p:cBhvr>
                                        <p:cTn id="26" dur="500"/>
                                        <p:tgtEl>
                                          <p:spTgt spid="9225"/>
                                        </p:tgtEl>
                                      </p:cBhvr>
                                    </p:animEffect>
                                  </p:childTnLst>
                                </p:cTn>
                              </p:par>
                            </p:childTnLst>
                          </p:cTn>
                        </p:par>
                        <p:par>
                          <p:cTn id="27" fill="hold">
                            <p:stCondLst>
                              <p:cond delay="2000"/>
                            </p:stCondLst>
                            <p:childTnLst>
                              <p:par>
                                <p:cTn id="28" presetID="22" presetClass="entr" presetSubtype="4" fill="hold" grpId="0" nodeType="afterEffect">
                                  <p:stCondLst>
                                    <p:cond delay="0"/>
                                  </p:stCondLst>
                                  <p:childTnLst>
                                    <p:set>
                                      <p:cBhvr>
                                        <p:cTn id="29" dur="1" fill="hold">
                                          <p:stCondLst>
                                            <p:cond delay="0"/>
                                          </p:stCondLst>
                                        </p:cTn>
                                        <p:tgtEl>
                                          <p:spTgt spid="9224"/>
                                        </p:tgtEl>
                                        <p:attrNameLst>
                                          <p:attrName>style.visibility</p:attrName>
                                        </p:attrNameLst>
                                      </p:cBhvr>
                                      <p:to>
                                        <p:strVal val="visible"/>
                                      </p:to>
                                    </p:set>
                                    <p:animEffect transition="in" filter="wipe(down)">
                                      <p:cBhvr>
                                        <p:cTn id="30" dur="500"/>
                                        <p:tgtEl>
                                          <p:spTgt spid="9224"/>
                                        </p:tgtEl>
                                      </p:cBhvr>
                                    </p:animEffect>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9227"/>
                                        </p:tgtEl>
                                        <p:attrNameLst>
                                          <p:attrName>style.visibility</p:attrName>
                                        </p:attrNameLst>
                                      </p:cBhvr>
                                      <p:to>
                                        <p:strVal val="visible"/>
                                      </p:to>
                                    </p:set>
                                    <p:animEffect transition="in" filter="wipe(down)">
                                      <p:cBhvr>
                                        <p:cTn id="34" dur="500"/>
                                        <p:tgtEl>
                                          <p:spTgt spid="9227"/>
                                        </p:tgtEl>
                                      </p:cBhvr>
                                    </p:animEffect>
                                  </p:childTnLst>
                                </p:cTn>
                              </p:par>
                            </p:childTnLst>
                          </p:cTn>
                        </p:par>
                        <p:par>
                          <p:cTn id="35" fill="hold">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9223"/>
                                        </p:tgtEl>
                                        <p:attrNameLst>
                                          <p:attrName>style.visibility</p:attrName>
                                        </p:attrNameLst>
                                      </p:cBhvr>
                                      <p:to>
                                        <p:strVal val="visible"/>
                                      </p:to>
                                    </p:set>
                                    <p:animEffect transition="in" filter="wipe(down)">
                                      <p:cBhvr>
                                        <p:cTn id="38" dur="500"/>
                                        <p:tgtEl>
                                          <p:spTgt spid="9223"/>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down)">
                                      <p:cBhvr>
                                        <p:cTn id="42" dur="500"/>
                                        <p:tgtEl>
                                          <p:spTgt spid="27"/>
                                        </p:tgtEl>
                                      </p:cBhvr>
                                    </p:animEffect>
                                  </p:childTnLst>
                                </p:cTn>
                              </p:par>
                            </p:childTnLst>
                          </p:cTn>
                        </p:par>
                        <p:par>
                          <p:cTn id="43" fill="hold">
                            <p:stCondLst>
                              <p:cond delay="4000"/>
                            </p:stCondLst>
                            <p:childTnLst>
                              <p:par>
                                <p:cTn id="44" presetID="22" presetClass="entr" presetSubtype="4" fill="hold" grpId="0" nodeType="afterEffect">
                                  <p:stCondLst>
                                    <p:cond delay="0"/>
                                  </p:stCondLst>
                                  <p:childTnLst>
                                    <p:set>
                                      <p:cBhvr>
                                        <p:cTn id="45" dur="1" fill="hold">
                                          <p:stCondLst>
                                            <p:cond delay="0"/>
                                          </p:stCondLst>
                                        </p:cTn>
                                        <p:tgtEl>
                                          <p:spTgt spid="9226"/>
                                        </p:tgtEl>
                                        <p:attrNameLst>
                                          <p:attrName>style.visibility</p:attrName>
                                        </p:attrNameLst>
                                      </p:cBhvr>
                                      <p:to>
                                        <p:strVal val="visible"/>
                                      </p:to>
                                    </p:set>
                                    <p:animEffect transition="in" filter="wipe(down)">
                                      <p:cBhvr>
                                        <p:cTn id="46" dur="500"/>
                                        <p:tgtEl>
                                          <p:spTgt spid="9226"/>
                                        </p:tgtEl>
                                      </p:cBhvr>
                                    </p:animEffect>
                                  </p:childTnLst>
                                </p:cTn>
                              </p:par>
                            </p:childTnLst>
                          </p:cTn>
                        </p:par>
                        <p:par>
                          <p:cTn id="47" fill="hold">
                            <p:stCondLst>
                              <p:cond delay="4500"/>
                            </p:stCondLst>
                            <p:childTnLst>
                              <p:par>
                                <p:cTn id="48" presetID="53" presetClass="entr" presetSubtype="0" fill="hold" grpId="0" nodeType="afterEffect">
                                  <p:stCondLst>
                                    <p:cond delay="0"/>
                                  </p:stCondLst>
                                  <p:childTnLst>
                                    <p:set>
                                      <p:cBhvr>
                                        <p:cTn id="49" dur="1" fill="hold">
                                          <p:stCondLst>
                                            <p:cond delay="0"/>
                                          </p:stCondLst>
                                        </p:cTn>
                                        <p:tgtEl>
                                          <p:spTgt spid="9221"/>
                                        </p:tgtEl>
                                        <p:attrNameLst>
                                          <p:attrName>style.visibility</p:attrName>
                                        </p:attrNameLst>
                                      </p:cBhvr>
                                      <p:to>
                                        <p:strVal val="visible"/>
                                      </p:to>
                                    </p:set>
                                    <p:anim calcmode="lin" valueType="num">
                                      <p:cBhvr>
                                        <p:cTn id="50" dur="500" fill="hold"/>
                                        <p:tgtEl>
                                          <p:spTgt spid="9221"/>
                                        </p:tgtEl>
                                        <p:attrNameLst>
                                          <p:attrName>ppt_w</p:attrName>
                                        </p:attrNameLst>
                                      </p:cBhvr>
                                      <p:tavLst>
                                        <p:tav tm="0">
                                          <p:val>
                                            <p:fltVal val="0"/>
                                          </p:val>
                                        </p:tav>
                                        <p:tav tm="100000">
                                          <p:val>
                                            <p:strVal val="#ppt_w"/>
                                          </p:val>
                                        </p:tav>
                                      </p:tavLst>
                                    </p:anim>
                                    <p:anim calcmode="lin" valueType="num">
                                      <p:cBhvr>
                                        <p:cTn id="51" dur="500" fill="hold"/>
                                        <p:tgtEl>
                                          <p:spTgt spid="9221"/>
                                        </p:tgtEl>
                                        <p:attrNameLst>
                                          <p:attrName>ppt_h</p:attrName>
                                        </p:attrNameLst>
                                      </p:cBhvr>
                                      <p:tavLst>
                                        <p:tav tm="0">
                                          <p:val>
                                            <p:fltVal val="0"/>
                                          </p:val>
                                        </p:tav>
                                        <p:tav tm="100000">
                                          <p:val>
                                            <p:strVal val="#ppt_h"/>
                                          </p:val>
                                        </p:tav>
                                      </p:tavLst>
                                    </p:anim>
                                    <p:animEffect transition="in" filter="fade">
                                      <p:cBhvr>
                                        <p:cTn id="52" dur="500"/>
                                        <p:tgtEl>
                                          <p:spTgt spid="9221"/>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9232"/>
                                        </p:tgtEl>
                                        <p:attrNameLst>
                                          <p:attrName>style.visibility</p:attrName>
                                        </p:attrNameLst>
                                      </p:cBhvr>
                                      <p:to>
                                        <p:strVal val="visible"/>
                                      </p:to>
                                    </p:set>
                                    <p:anim calcmode="lin" valueType="num">
                                      <p:cBhvr>
                                        <p:cTn id="56" dur="500" fill="hold"/>
                                        <p:tgtEl>
                                          <p:spTgt spid="9232"/>
                                        </p:tgtEl>
                                        <p:attrNameLst>
                                          <p:attrName>ppt_w</p:attrName>
                                        </p:attrNameLst>
                                      </p:cBhvr>
                                      <p:tavLst>
                                        <p:tav tm="0">
                                          <p:val>
                                            <p:fltVal val="0"/>
                                          </p:val>
                                        </p:tav>
                                        <p:tav tm="100000">
                                          <p:val>
                                            <p:strVal val="#ppt_w"/>
                                          </p:val>
                                        </p:tav>
                                      </p:tavLst>
                                    </p:anim>
                                    <p:anim calcmode="lin" valueType="num">
                                      <p:cBhvr>
                                        <p:cTn id="57" dur="500" fill="hold"/>
                                        <p:tgtEl>
                                          <p:spTgt spid="9232"/>
                                        </p:tgtEl>
                                        <p:attrNameLst>
                                          <p:attrName>ppt_h</p:attrName>
                                        </p:attrNameLst>
                                      </p:cBhvr>
                                      <p:tavLst>
                                        <p:tav tm="0">
                                          <p:val>
                                            <p:fltVal val="0"/>
                                          </p:val>
                                        </p:tav>
                                        <p:tav tm="100000">
                                          <p:val>
                                            <p:strVal val="#ppt_h"/>
                                          </p:val>
                                        </p:tav>
                                      </p:tavLst>
                                    </p:anim>
                                    <p:animEffect transition="in" filter="fade">
                                      <p:cBhvr>
                                        <p:cTn id="58" dur="500"/>
                                        <p:tgtEl>
                                          <p:spTgt spid="9232"/>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fltVal val="0"/>
                                          </p:val>
                                        </p:tav>
                                        <p:tav tm="100000">
                                          <p:val>
                                            <p:strVal val="#ppt_h"/>
                                          </p:val>
                                        </p:tav>
                                      </p:tavLst>
                                    </p:anim>
                                    <p:animEffect transition="in" filter="fade">
                                      <p:cBhvr>
                                        <p:cTn id="65" dur="5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9231"/>
                                        </p:tgtEl>
                                        <p:attrNameLst>
                                          <p:attrName>style.visibility</p:attrName>
                                        </p:attrNameLst>
                                      </p:cBhvr>
                                      <p:to>
                                        <p:strVal val="visible"/>
                                      </p:to>
                                    </p:set>
                                  </p:childTnLst>
                                </p:cTn>
                              </p:par>
                            </p:childTnLst>
                          </p:cTn>
                        </p:par>
                        <p:par>
                          <p:cTn id="70" fill="hold">
                            <p:stCondLst>
                              <p:cond delay="0"/>
                            </p:stCondLst>
                            <p:childTnLst>
                              <p:par>
                                <p:cTn id="71" presetID="1" presetClass="entr" presetSubtype="0" fill="hold" grpId="0" nodeType="afterEffect">
                                  <p:stCondLst>
                                    <p:cond delay="0"/>
                                  </p:stCondLst>
                                  <p:childTnLst>
                                    <p:set>
                                      <p:cBhvr>
                                        <p:cTn id="72" dur="1" fill="hold">
                                          <p:stCondLst>
                                            <p:cond delay="0"/>
                                          </p:stCondLst>
                                        </p:cTn>
                                        <p:tgtEl>
                                          <p:spTgt spid="9233"/>
                                        </p:tgtEl>
                                        <p:attrNameLst>
                                          <p:attrName>style.visibility</p:attrName>
                                        </p:attrNameLst>
                                      </p:cBhvr>
                                      <p:to>
                                        <p:strVal val="visible"/>
                                      </p:to>
                                    </p:set>
                                  </p:childTnLst>
                                </p:cTn>
                              </p:par>
                            </p:childTnLst>
                          </p:cTn>
                        </p:par>
                        <p:par>
                          <p:cTn id="73" fill="hold">
                            <p:stCondLst>
                              <p:cond delay="0"/>
                            </p:stCondLst>
                            <p:childTnLst>
                              <p:par>
                                <p:cTn id="74" presetID="22" presetClass="entr" presetSubtype="1" fill="hold" grpId="0" nodeType="afterEffect">
                                  <p:stCondLst>
                                    <p:cond delay="0"/>
                                  </p:stCondLst>
                                  <p:childTnLst>
                                    <p:set>
                                      <p:cBhvr>
                                        <p:cTn id="75" dur="1" fill="hold">
                                          <p:stCondLst>
                                            <p:cond delay="0"/>
                                          </p:stCondLst>
                                        </p:cTn>
                                        <p:tgtEl>
                                          <p:spTgt spid="9235"/>
                                        </p:tgtEl>
                                        <p:attrNameLst>
                                          <p:attrName>style.visibility</p:attrName>
                                        </p:attrNameLst>
                                      </p:cBhvr>
                                      <p:to>
                                        <p:strVal val="visible"/>
                                      </p:to>
                                    </p:set>
                                    <p:animEffect transition="in" filter="wipe(up)">
                                      <p:cBhvr>
                                        <p:cTn id="76" dur="500"/>
                                        <p:tgtEl>
                                          <p:spTgt spid="9235"/>
                                        </p:tgtEl>
                                      </p:cBhvr>
                                    </p:animEffect>
                                  </p:childTnLst>
                                </p:cTn>
                              </p:par>
                            </p:childTnLst>
                          </p:cTn>
                        </p:par>
                        <p:par>
                          <p:cTn id="77" fill="hold">
                            <p:stCondLst>
                              <p:cond delay="500"/>
                            </p:stCondLst>
                            <p:childTnLst>
                              <p:par>
                                <p:cTn id="78" presetID="22" presetClass="entr" presetSubtype="1" fill="hold" grpId="0" nodeType="afterEffect">
                                  <p:stCondLst>
                                    <p:cond delay="0"/>
                                  </p:stCondLst>
                                  <p:childTnLst>
                                    <p:set>
                                      <p:cBhvr>
                                        <p:cTn id="79" dur="1" fill="hold">
                                          <p:stCondLst>
                                            <p:cond delay="0"/>
                                          </p:stCondLst>
                                        </p:cTn>
                                        <p:tgtEl>
                                          <p:spTgt spid="9236"/>
                                        </p:tgtEl>
                                        <p:attrNameLst>
                                          <p:attrName>style.visibility</p:attrName>
                                        </p:attrNameLst>
                                      </p:cBhvr>
                                      <p:to>
                                        <p:strVal val="visible"/>
                                      </p:to>
                                    </p:set>
                                    <p:animEffect transition="in" filter="wipe(up)">
                                      <p:cBhvr>
                                        <p:cTn id="80" dur="500"/>
                                        <p:tgtEl>
                                          <p:spTgt spid="9236"/>
                                        </p:tgtEl>
                                      </p:cBhvr>
                                    </p:animEffect>
                                  </p:childTnLst>
                                </p:cTn>
                              </p:par>
                            </p:childTnLst>
                          </p:cTn>
                        </p:par>
                        <p:par>
                          <p:cTn id="81" fill="hold">
                            <p:stCondLst>
                              <p:cond delay="1000"/>
                            </p:stCondLst>
                            <p:childTnLst>
                              <p:par>
                                <p:cTn id="82" presetID="22" presetClass="entr" presetSubtype="1" fill="hold" grpId="0" nodeType="afterEffect">
                                  <p:stCondLst>
                                    <p:cond delay="0"/>
                                  </p:stCondLst>
                                  <p:childTnLst>
                                    <p:set>
                                      <p:cBhvr>
                                        <p:cTn id="83" dur="1" fill="hold">
                                          <p:stCondLst>
                                            <p:cond delay="0"/>
                                          </p:stCondLst>
                                        </p:cTn>
                                        <p:tgtEl>
                                          <p:spTgt spid="9237"/>
                                        </p:tgtEl>
                                        <p:attrNameLst>
                                          <p:attrName>style.visibility</p:attrName>
                                        </p:attrNameLst>
                                      </p:cBhvr>
                                      <p:to>
                                        <p:strVal val="visible"/>
                                      </p:to>
                                    </p:set>
                                    <p:animEffect transition="in" filter="wipe(up)">
                                      <p:cBhvr>
                                        <p:cTn id="84" dur="500"/>
                                        <p:tgtEl>
                                          <p:spTgt spid="9237"/>
                                        </p:tgtEl>
                                      </p:cBhvr>
                                    </p:animEffect>
                                  </p:childTnLst>
                                </p:cTn>
                              </p:par>
                            </p:childTnLst>
                          </p:cTn>
                        </p:par>
                        <p:par>
                          <p:cTn id="85" fill="hold">
                            <p:stCondLst>
                              <p:cond delay="1500"/>
                            </p:stCondLst>
                            <p:childTnLst>
                              <p:par>
                                <p:cTn id="86" presetID="22" presetClass="entr" presetSubtype="1" fill="hold" grpId="0" nodeType="afterEffect">
                                  <p:stCondLst>
                                    <p:cond delay="0"/>
                                  </p:stCondLst>
                                  <p:childTnLst>
                                    <p:set>
                                      <p:cBhvr>
                                        <p:cTn id="87" dur="1" fill="hold">
                                          <p:stCondLst>
                                            <p:cond delay="0"/>
                                          </p:stCondLst>
                                        </p:cTn>
                                        <p:tgtEl>
                                          <p:spTgt spid="9238"/>
                                        </p:tgtEl>
                                        <p:attrNameLst>
                                          <p:attrName>style.visibility</p:attrName>
                                        </p:attrNameLst>
                                      </p:cBhvr>
                                      <p:to>
                                        <p:strVal val="visible"/>
                                      </p:to>
                                    </p:set>
                                    <p:animEffect transition="in" filter="wipe(up)">
                                      <p:cBhvr>
                                        <p:cTn id="88" dur="500"/>
                                        <p:tgtEl>
                                          <p:spTgt spid="9238"/>
                                        </p:tgtEl>
                                      </p:cBhvr>
                                    </p:animEffect>
                                  </p:childTnLst>
                                </p:cTn>
                              </p:par>
                            </p:childTnLst>
                          </p:cTn>
                        </p:par>
                        <p:par>
                          <p:cTn id="89" fill="hold">
                            <p:stCondLst>
                              <p:cond delay="2000"/>
                            </p:stCondLst>
                            <p:childTnLst>
                              <p:par>
                                <p:cTn id="90" presetID="22" presetClass="entr" presetSubtype="1" fill="hold" grpId="0" nodeType="afterEffect">
                                  <p:stCondLst>
                                    <p:cond delay="0"/>
                                  </p:stCondLst>
                                  <p:childTnLst>
                                    <p:set>
                                      <p:cBhvr>
                                        <p:cTn id="91" dur="1" fill="hold">
                                          <p:stCondLst>
                                            <p:cond delay="0"/>
                                          </p:stCondLst>
                                        </p:cTn>
                                        <p:tgtEl>
                                          <p:spTgt spid="9239"/>
                                        </p:tgtEl>
                                        <p:attrNameLst>
                                          <p:attrName>style.visibility</p:attrName>
                                        </p:attrNameLst>
                                      </p:cBhvr>
                                      <p:to>
                                        <p:strVal val="visible"/>
                                      </p:to>
                                    </p:set>
                                    <p:animEffect transition="in" filter="wipe(up)">
                                      <p:cBhvr>
                                        <p:cTn id="92" dur="500"/>
                                        <p:tgtEl>
                                          <p:spTgt spid="9239"/>
                                        </p:tgtEl>
                                      </p:cBhvr>
                                    </p:animEffect>
                                  </p:childTnLst>
                                </p:cTn>
                              </p:par>
                            </p:childTnLst>
                          </p:cTn>
                        </p:par>
                        <p:par>
                          <p:cTn id="93" fill="hold">
                            <p:stCondLst>
                              <p:cond delay="2500"/>
                            </p:stCondLst>
                            <p:childTnLst>
                              <p:par>
                                <p:cTn id="94" presetID="22" presetClass="entr" presetSubtype="1" fill="hold" grpId="0" nodeType="afterEffect">
                                  <p:stCondLst>
                                    <p:cond delay="0"/>
                                  </p:stCondLst>
                                  <p:childTnLst>
                                    <p:set>
                                      <p:cBhvr>
                                        <p:cTn id="95" dur="1" fill="hold">
                                          <p:stCondLst>
                                            <p:cond delay="0"/>
                                          </p:stCondLst>
                                        </p:cTn>
                                        <p:tgtEl>
                                          <p:spTgt spid="9240"/>
                                        </p:tgtEl>
                                        <p:attrNameLst>
                                          <p:attrName>style.visibility</p:attrName>
                                        </p:attrNameLst>
                                      </p:cBhvr>
                                      <p:to>
                                        <p:strVal val="visible"/>
                                      </p:to>
                                    </p:set>
                                    <p:animEffect transition="in" filter="wipe(up)">
                                      <p:cBhvr>
                                        <p:cTn id="96" dur="500"/>
                                        <p:tgtEl>
                                          <p:spTgt spid="9240"/>
                                        </p:tgtEl>
                                      </p:cBhvr>
                                    </p:animEffect>
                                  </p:childTnLst>
                                </p:cTn>
                              </p:par>
                            </p:childTnLst>
                          </p:cTn>
                        </p:par>
                        <p:par>
                          <p:cTn id="97" fill="hold">
                            <p:stCondLst>
                              <p:cond delay="3000"/>
                            </p:stCondLst>
                            <p:childTnLst>
                              <p:par>
                                <p:cTn id="98" presetID="22" presetClass="entr" presetSubtype="1" fill="hold" grpId="0" nodeType="afterEffect">
                                  <p:stCondLst>
                                    <p:cond delay="0"/>
                                  </p:stCondLst>
                                  <p:childTnLst>
                                    <p:set>
                                      <p:cBhvr>
                                        <p:cTn id="99" dur="1" fill="hold">
                                          <p:stCondLst>
                                            <p:cond delay="0"/>
                                          </p:stCondLst>
                                        </p:cTn>
                                        <p:tgtEl>
                                          <p:spTgt spid="9241"/>
                                        </p:tgtEl>
                                        <p:attrNameLst>
                                          <p:attrName>style.visibility</p:attrName>
                                        </p:attrNameLst>
                                      </p:cBhvr>
                                      <p:to>
                                        <p:strVal val="visible"/>
                                      </p:to>
                                    </p:set>
                                    <p:animEffect transition="in" filter="wipe(up)">
                                      <p:cBhvr>
                                        <p:cTn id="100" dur="500"/>
                                        <p:tgtEl>
                                          <p:spTgt spid="9241"/>
                                        </p:tgtEl>
                                      </p:cBhvr>
                                    </p:animEffect>
                                  </p:childTnLst>
                                </p:cTn>
                              </p:par>
                            </p:childTnLst>
                          </p:cTn>
                        </p:par>
                        <p:par>
                          <p:cTn id="101" fill="hold">
                            <p:stCondLst>
                              <p:cond delay="3500"/>
                            </p:stCondLst>
                            <p:childTnLst>
                              <p:par>
                                <p:cTn id="102" presetID="22" presetClass="entr" presetSubtype="1" fill="hold" grpId="0" nodeType="afterEffect">
                                  <p:stCondLst>
                                    <p:cond delay="0"/>
                                  </p:stCondLst>
                                  <p:childTnLst>
                                    <p:set>
                                      <p:cBhvr>
                                        <p:cTn id="103" dur="1" fill="hold">
                                          <p:stCondLst>
                                            <p:cond delay="0"/>
                                          </p:stCondLst>
                                        </p:cTn>
                                        <p:tgtEl>
                                          <p:spTgt spid="9242"/>
                                        </p:tgtEl>
                                        <p:attrNameLst>
                                          <p:attrName>style.visibility</p:attrName>
                                        </p:attrNameLst>
                                      </p:cBhvr>
                                      <p:to>
                                        <p:strVal val="visible"/>
                                      </p:to>
                                    </p:set>
                                    <p:animEffect transition="in" filter="wipe(up)">
                                      <p:cBhvr>
                                        <p:cTn id="104" dur="500"/>
                                        <p:tgtEl>
                                          <p:spTgt spid="9242"/>
                                        </p:tgtEl>
                                      </p:cBhvr>
                                    </p:animEffect>
                                  </p:childTnLst>
                                </p:cTn>
                              </p:par>
                            </p:childTnLst>
                          </p:cTn>
                        </p:par>
                        <p:par>
                          <p:cTn id="105" fill="hold">
                            <p:stCondLst>
                              <p:cond delay="4000"/>
                            </p:stCondLst>
                            <p:childTnLst>
                              <p:par>
                                <p:cTn id="106" presetID="22" presetClass="entr" presetSubtype="1" fill="hold" grpId="0" nodeType="afterEffect">
                                  <p:stCondLst>
                                    <p:cond delay="0"/>
                                  </p:stCondLst>
                                  <p:childTnLst>
                                    <p:set>
                                      <p:cBhvr>
                                        <p:cTn id="107" dur="1" fill="hold">
                                          <p:stCondLst>
                                            <p:cond delay="0"/>
                                          </p:stCondLst>
                                        </p:cTn>
                                        <p:tgtEl>
                                          <p:spTgt spid="9243"/>
                                        </p:tgtEl>
                                        <p:attrNameLst>
                                          <p:attrName>style.visibility</p:attrName>
                                        </p:attrNameLst>
                                      </p:cBhvr>
                                      <p:to>
                                        <p:strVal val="visible"/>
                                      </p:to>
                                    </p:set>
                                    <p:animEffect transition="in" filter="wipe(up)">
                                      <p:cBhvr>
                                        <p:cTn id="108" dur="500"/>
                                        <p:tgtEl>
                                          <p:spTgt spid="9243"/>
                                        </p:tgtEl>
                                      </p:cBhvr>
                                    </p:animEffect>
                                  </p:childTnLst>
                                </p:cTn>
                              </p:par>
                            </p:childTnLst>
                          </p:cTn>
                        </p:par>
                        <p:par>
                          <p:cTn id="109" fill="hold">
                            <p:stCondLst>
                              <p:cond delay="4500"/>
                            </p:stCondLst>
                            <p:childTnLst>
                              <p:par>
                                <p:cTn id="110" presetID="22" presetClass="entr" presetSubtype="1" fill="hold" grpId="0" nodeType="after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wipe(up)">
                                      <p:cBhvr>
                                        <p:cTn id="112" dur="500"/>
                                        <p:tgtEl>
                                          <p:spTgt spid="28"/>
                                        </p:tgtEl>
                                      </p:cBhvr>
                                    </p:animEffect>
                                  </p:childTnLst>
                                </p:cTn>
                              </p:par>
                            </p:childTnLst>
                          </p:cTn>
                        </p:par>
                        <p:par>
                          <p:cTn id="113" fill="hold">
                            <p:stCondLst>
                              <p:cond delay="5000"/>
                            </p:stCondLst>
                            <p:childTnLst>
                              <p:par>
                                <p:cTn id="114" presetID="1" presetClass="entr" presetSubtype="0" fill="hold" grpId="0" nodeType="afterEffect">
                                  <p:stCondLst>
                                    <p:cond delay="0"/>
                                  </p:stCondLst>
                                  <p:childTnLst>
                                    <p:set>
                                      <p:cBhvr>
                                        <p:cTn id="115" dur="1" fill="hold">
                                          <p:stCondLst>
                                            <p:cond delay="0"/>
                                          </p:stCondLst>
                                        </p:cTn>
                                        <p:tgtEl>
                                          <p:spTgt spid="9234"/>
                                        </p:tgtEl>
                                        <p:attrNameLst>
                                          <p:attrName>style.visibility</p:attrName>
                                        </p:attrNameLst>
                                      </p:cBhvr>
                                      <p:to>
                                        <p:strVal val="visible"/>
                                      </p:to>
                                    </p:set>
                                  </p:childTnLst>
                                </p:cTn>
                              </p:par>
                            </p:childTnLst>
                          </p:cTn>
                        </p:par>
                        <p:par>
                          <p:cTn id="116" fill="hold">
                            <p:stCondLst>
                              <p:cond delay="5000"/>
                            </p:stCondLst>
                            <p:childTnLst>
                              <p:par>
                                <p:cTn id="117" presetID="53" presetClass="entr" presetSubtype="0" fill="hold" grpId="0" nodeType="afterEffect">
                                  <p:stCondLst>
                                    <p:cond delay="0"/>
                                  </p:stCondLst>
                                  <p:childTnLst>
                                    <p:set>
                                      <p:cBhvr>
                                        <p:cTn id="118" dur="1" fill="hold">
                                          <p:stCondLst>
                                            <p:cond delay="0"/>
                                          </p:stCondLst>
                                        </p:cTn>
                                        <p:tgtEl>
                                          <p:spTgt spid="9244"/>
                                        </p:tgtEl>
                                        <p:attrNameLst>
                                          <p:attrName>style.visibility</p:attrName>
                                        </p:attrNameLst>
                                      </p:cBhvr>
                                      <p:to>
                                        <p:strVal val="visible"/>
                                      </p:to>
                                    </p:set>
                                    <p:anim calcmode="lin" valueType="num">
                                      <p:cBhvr>
                                        <p:cTn id="119" dur="500" fill="hold"/>
                                        <p:tgtEl>
                                          <p:spTgt spid="9244"/>
                                        </p:tgtEl>
                                        <p:attrNameLst>
                                          <p:attrName>ppt_w</p:attrName>
                                        </p:attrNameLst>
                                      </p:cBhvr>
                                      <p:tavLst>
                                        <p:tav tm="0">
                                          <p:val>
                                            <p:fltVal val="0"/>
                                          </p:val>
                                        </p:tav>
                                        <p:tav tm="100000">
                                          <p:val>
                                            <p:strVal val="#ppt_w"/>
                                          </p:val>
                                        </p:tav>
                                      </p:tavLst>
                                    </p:anim>
                                    <p:anim calcmode="lin" valueType="num">
                                      <p:cBhvr>
                                        <p:cTn id="120" dur="500" fill="hold"/>
                                        <p:tgtEl>
                                          <p:spTgt spid="9244"/>
                                        </p:tgtEl>
                                        <p:attrNameLst>
                                          <p:attrName>ppt_h</p:attrName>
                                        </p:attrNameLst>
                                      </p:cBhvr>
                                      <p:tavLst>
                                        <p:tav tm="0">
                                          <p:val>
                                            <p:fltVal val="0"/>
                                          </p:val>
                                        </p:tav>
                                        <p:tav tm="100000">
                                          <p:val>
                                            <p:strVal val="#ppt_h"/>
                                          </p:val>
                                        </p:tav>
                                      </p:tavLst>
                                    </p:anim>
                                    <p:animEffect transition="in" filter="fade">
                                      <p:cBhvr>
                                        <p:cTn id="121" dur="500"/>
                                        <p:tgtEl>
                                          <p:spTgt spid="9244"/>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p:cTn id="126" dur="500" fill="hold"/>
                                        <p:tgtEl>
                                          <p:spTgt spid="30"/>
                                        </p:tgtEl>
                                        <p:attrNameLst>
                                          <p:attrName>ppt_w</p:attrName>
                                        </p:attrNameLst>
                                      </p:cBhvr>
                                      <p:tavLst>
                                        <p:tav tm="0">
                                          <p:val>
                                            <p:fltVal val="0"/>
                                          </p:val>
                                        </p:tav>
                                        <p:tav tm="100000">
                                          <p:val>
                                            <p:strVal val="#ppt_w"/>
                                          </p:val>
                                        </p:tav>
                                      </p:tavLst>
                                    </p:anim>
                                    <p:anim calcmode="lin" valueType="num">
                                      <p:cBhvr>
                                        <p:cTn id="127" dur="500" fill="hold"/>
                                        <p:tgtEl>
                                          <p:spTgt spid="30"/>
                                        </p:tgtEl>
                                        <p:attrNameLst>
                                          <p:attrName>ppt_h</p:attrName>
                                        </p:attrNameLst>
                                      </p:cBhvr>
                                      <p:tavLst>
                                        <p:tav tm="0">
                                          <p:val>
                                            <p:fltVal val="0"/>
                                          </p:val>
                                        </p:tav>
                                        <p:tav tm="100000">
                                          <p:val>
                                            <p:strVal val="#ppt_h"/>
                                          </p:val>
                                        </p:tav>
                                      </p:tavLst>
                                    </p:anim>
                                    <p:animEffect transition="in" filter="fade">
                                      <p:cBhvr>
                                        <p:cTn id="1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animBg="1"/>
      <p:bldP spid="9223" grpId="0" animBg="1"/>
      <p:bldP spid="9224" grpId="0" animBg="1"/>
      <p:bldP spid="9225" grpId="0" animBg="1"/>
      <p:bldP spid="9226" grpId="0" animBg="1"/>
      <p:bldP spid="9227" grpId="0" animBg="1"/>
      <p:bldP spid="9228" grpId="0" animBg="1"/>
      <p:bldP spid="9229" grpId="0"/>
      <p:bldP spid="9230" grpId="0"/>
      <p:bldP spid="9231" grpId="0"/>
      <p:bldP spid="9232" grpId="0"/>
      <p:bldP spid="9233" grpId="0"/>
      <p:bldP spid="9234" grpId="0"/>
      <p:bldP spid="9235" grpId="0" animBg="1"/>
      <p:bldP spid="9236" grpId="0" animBg="1"/>
      <p:bldP spid="9237" grpId="0" animBg="1"/>
      <p:bldP spid="9238" grpId="0" animBg="1"/>
      <p:bldP spid="9239" grpId="0" animBg="1"/>
      <p:bldP spid="9240" grpId="0" animBg="1"/>
      <p:bldP spid="9241" grpId="0" animBg="1"/>
      <p:bldP spid="9242" grpId="0" animBg="1"/>
      <p:bldP spid="9243" grpId="0" animBg="1"/>
      <p:bldP spid="9244" grpId="0"/>
      <p:bldP spid="27" grpId="0" animBg="1"/>
      <p:bldP spid="28" grpId="0" animBg="1"/>
      <p:bldP spid="29" grpId="0"/>
      <p:bldP spid="30" grpId="0"/>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70037"/>
            <a:ext cx="8610600" cy="4525963"/>
          </a:xfrm>
        </p:spPr>
        <p:txBody>
          <a:bodyPr>
            <a:noAutofit/>
          </a:bodyPr>
          <a:lstStyle/>
          <a:p>
            <a:r>
              <a:rPr lang="en-US" sz="3000" dirty="0" smtClean="0"/>
              <a:t>Promise to Abraham – </a:t>
            </a:r>
            <a:r>
              <a:rPr lang="en-US" sz="3000" dirty="0" smtClean="0">
                <a:latin typeface="Arial Narrow" pitchFamily="34" charset="0"/>
              </a:rPr>
              <a:t>“A Great Nation” (Gen.12:2)</a:t>
            </a:r>
          </a:p>
          <a:p>
            <a:r>
              <a:rPr lang="en-US" sz="3000" dirty="0" smtClean="0"/>
              <a:t>Constituted at Sinai (Exodus 19:2-6)</a:t>
            </a:r>
          </a:p>
          <a:p>
            <a:pPr marL="109728" indent="0">
              <a:buNone/>
            </a:pPr>
            <a:r>
              <a:rPr lang="en-US" sz="3000" dirty="0" smtClean="0"/>
              <a:t>	-- God made the laws (No legislature)</a:t>
            </a:r>
          </a:p>
          <a:p>
            <a:pPr marL="109728" indent="0">
              <a:buNone/>
            </a:pPr>
            <a:r>
              <a:rPr lang="en-US" sz="3000" dirty="0" smtClean="0"/>
              <a:t>	-- Keeping His commandments was			     essential</a:t>
            </a:r>
          </a:p>
          <a:p>
            <a:r>
              <a:rPr lang="en-US" sz="3000" dirty="0" smtClean="0"/>
              <a:t>Communicated laws thru Moses </a:t>
            </a:r>
            <a:r>
              <a:rPr lang="en-US" sz="3000" dirty="0" smtClean="0">
                <a:latin typeface="Arial Narrow" pitchFamily="34" charset="0"/>
              </a:rPr>
              <a:t>(John 1:17)</a:t>
            </a:r>
          </a:p>
          <a:p>
            <a:r>
              <a:rPr lang="en-US" sz="3000" dirty="0" smtClean="0"/>
              <a:t>God was their only king (Judges 8:22-23)</a:t>
            </a:r>
          </a:p>
          <a:p>
            <a:r>
              <a:rPr lang="en-US" sz="3000" dirty="0" smtClean="0"/>
              <a:t>Request for a king was rejection of God           	</a:t>
            </a:r>
            <a:r>
              <a:rPr lang="en-US" sz="2800" dirty="0" smtClean="0"/>
              <a:t>					(1 Samuel 8:7)</a:t>
            </a:r>
            <a:endParaRPr lang="en-US" sz="2800" dirty="0"/>
          </a:p>
        </p:txBody>
      </p:sp>
      <p:sp>
        <p:nvSpPr>
          <p:cNvPr id="3" name="Title 2"/>
          <p:cNvSpPr>
            <a:spLocks noGrp="1"/>
          </p:cNvSpPr>
          <p:nvPr>
            <p:ph type="title"/>
          </p:nvPr>
        </p:nvSpPr>
        <p:spPr>
          <a:xfrm>
            <a:off x="381000" y="274638"/>
            <a:ext cx="8458200" cy="1143000"/>
          </a:xfrm>
        </p:spPr>
        <p:txBody>
          <a:bodyPr>
            <a:normAutofit fontScale="90000"/>
          </a:bodyPr>
          <a:lstStyle/>
          <a:p>
            <a:r>
              <a:rPr lang="en-US" dirty="0" smtClean="0"/>
              <a:t>God Has Always Been King of His People</a:t>
            </a:r>
            <a:endParaRPr lang="en-US" dirty="0"/>
          </a:p>
        </p:txBody>
      </p:sp>
    </p:spTree>
    <p:extLst>
      <p:ext uri="{BB962C8B-B14F-4D97-AF65-F5344CB8AC3E}">
        <p14:creationId xmlns:p14="http://schemas.microsoft.com/office/powerpoint/2010/main" val="213128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34440"/>
            <a:ext cx="8229600" cy="4965192"/>
          </a:xfrm>
        </p:spPr>
        <p:txBody>
          <a:bodyPr>
            <a:normAutofit fontScale="92500" lnSpcReduction="10000"/>
          </a:bodyPr>
          <a:lstStyle/>
          <a:p>
            <a:r>
              <a:rPr lang="en-US" baseline="30000" dirty="0"/>
              <a:t>14 </a:t>
            </a:r>
            <a:r>
              <a:rPr lang="en-US" baseline="30000" dirty="0" smtClean="0"/>
              <a:t>”</a:t>
            </a:r>
            <a:r>
              <a:rPr lang="en-US" dirty="0" smtClean="0"/>
              <a:t>When </a:t>
            </a:r>
            <a:r>
              <a:rPr lang="en-US" dirty="0"/>
              <a:t>you enter the land the </a:t>
            </a:r>
            <a:r>
              <a:rPr lang="en-US" cap="small" dirty="0"/>
              <a:t>Lord</a:t>
            </a:r>
            <a:r>
              <a:rPr lang="en-US" dirty="0"/>
              <a:t> your God is giving you and have taken possession of it and settled in it, and you say, ‘Let us set a king over us like all the nations around us,’ </a:t>
            </a:r>
            <a:r>
              <a:rPr lang="en-US" baseline="30000" dirty="0"/>
              <a:t>15 </a:t>
            </a:r>
            <a:r>
              <a:rPr lang="en-US" dirty="0"/>
              <a:t>be sure to appoint over you a king the </a:t>
            </a:r>
            <a:r>
              <a:rPr lang="en-US" cap="small" dirty="0"/>
              <a:t>Lord</a:t>
            </a:r>
            <a:r>
              <a:rPr lang="en-US" dirty="0"/>
              <a:t> your God </a:t>
            </a:r>
            <a:r>
              <a:rPr lang="en-US" dirty="0" smtClean="0"/>
              <a:t>chooses…” (Deut. 17:14-15)</a:t>
            </a:r>
          </a:p>
          <a:p>
            <a:r>
              <a:rPr lang="en-US" baseline="30000" dirty="0"/>
              <a:t>18 </a:t>
            </a:r>
            <a:r>
              <a:rPr lang="en-US" baseline="30000" dirty="0" smtClean="0"/>
              <a:t>”</a:t>
            </a:r>
            <a:r>
              <a:rPr lang="en-US" dirty="0" smtClean="0"/>
              <a:t>When </a:t>
            </a:r>
            <a:r>
              <a:rPr lang="en-US" dirty="0"/>
              <a:t>he takes the throne of his kingdom, he is to write for himself on a scroll a copy of this law, taken from that of the </a:t>
            </a:r>
            <a:r>
              <a:rPr lang="en-US" dirty="0" err="1"/>
              <a:t>Levitical</a:t>
            </a:r>
            <a:r>
              <a:rPr lang="en-US" dirty="0"/>
              <a:t> priests. </a:t>
            </a:r>
            <a:r>
              <a:rPr lang="en-US" baseline="30000" dirty="0"/>
              <a:t>19 </a:t>
            </a:r>
            <a:r>
              <a:rPr lang="en-US" dirty="0"/>
              <a:t>It is to be with him, and he is to read it all the days of his life so that he may learn to revere the </a:t>
            </a:r>
            <a:r>
              <a:rPr lang="en-US" cap="small" dirty="0"/>
              <a:t>Lord</a:t>
            </a:r>
            <a:r>
              <a:rPr lang="en-US" dirty="0"/>
              <a:t> his God and follow carefully all the words of this law and these </a:t>
            </a:r>
            <a:r>
              <a:rPr lang="en-US" dirty="0" smtClean="0"/>
              <a:t>decrees” (Deut. 17:18-19).</a:t>
            </a:r>
            <a:endParaRPr lang="en-US" dirty="0"/>
          </a:p>
        </p:txBody>
      </p:sp>
      <p:sp>
        <p:nvSpPr>
          <p:cNvPr id="3" name="Title 2"/>
          <p:cNvSpPr>
            <a:spLocks noGrp="1"/>
          </p:cNvSpPr>
          <p:nvPr>
            <p:ph type="title"/>
          </p:nvPr>
        </p:nvSpPr>
        <p:spPr/>
        <p:txBody>
          <a:bodyPr>
            <a:normAutofit fontScale="90000"/>
          </a:bodyPr>
          <a:lstStyle/>
          <a:p>
            <a:r>
              <a:rPr lang="en-US" dirty="0" smtClean="0"/>
              <a:t>God Anticipated Request for a King</a:t>
            </a:r>
            <a:endParaRPr lang="en-US" dirty="0"/>
          </a:p>
        </p:txBody>
      </p:sp>
      <p:cxnSp>
        <p:nvCxnSpPr>
          <p:cNvPr id="5" name="Straight Connector 4"/>
          <p:cNvCxnSpPr/>
          <p:nvPr/>
        </p:nvCxnSpPr>
        <p:spPr>
          <a:xfrm>
            <a:off x="914400" y="2971800"/>
            <a:ext cx="6477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14400" y="3276600"/>
            <a:ext cx="1143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19401" y="5410200"/>
            <a:ext cx="542192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1" y="5791200"/>
            <a:ext cx="336452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31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686800" cy="4690872"/>
          </a:xfrm>
        </p:spPr>
        <p:txBody>
          <a:bodyPr>
            <a:normAutofit fontScale="92500"/>
          </a:bodyPr>
          <a:lstStyle/>
          <a:p>
            <a:r>
              <a:rPr lang="en-US" sz="3000" dirty="0" smtClean="0"/>
              <a:t>The law itself was not perfect (Heb. 8:7)</a:t>
            </a:r>
          </a:p>
          <a:p>
            <a:r>
              <a:rPr lang="en-US" sz="3000" dirty="0" smtClean="0"/>
              <a:t>The kings did not perfectly represent God.</a:t>
            </a:r>
          </a:p>
          <a:p>
            <a:r>
              <a:rPr lang="en-US" sz="3000" dirty="0" smtClean="0"/>
              <a:t>The people were not obedient to God as King. </a:t>
            </a:r>
          </a:p>
          <a:p>
            <a:r>
              <a:rPr lang="en-US" sz="3000" dirty="0" smtClean="0"/>
              <a:t>God promised a new law and new kingdom. </a:t>
            </a:r>
          </a:p>
          <a:p>
            <a:pPr marL="109728" indent="0">
              <a:buNone/>
            </a:pPr>
            <a:r>
              <a:rPr lang="en-US" sz="3000" dirty="0" smtClean="0"/>
              <a:t>	- Jeremiah 31:31-33</a:t>
            </a:r>
          </a:p>
          <a:p>
            <a:pPr marL="109728" indent="0">
              <a:buNone/>
            </a:pPr>
            <a:r>
              <a:rPr lang="en-US" sz="3000" dirty="0"/>
              <a:t>	</a:t>
            </a:r>
            <a:r>
              <a:rPr lang="en-US" sz="3000" dirty="0" smtClean="0"/>
              <a:t>- Daniel 2:44</a:t>
            </a:r>
          </a:p>
          <a:p>
            <a:r>
              <a:rPr lang="en-US" sz="3000" dirty="0" smtClean="0"/>
              <a:t>Announcement of Divine King to be </a:t>
            </a:r>
            <a:r>
              <a:rPr lang="en-US" sz="3200" dirty="0" smtClean="0"/>
              <a:t>born   (</a:t>
            </a:r>
            <a:r>
              <a:rPr lang="en-US" sz="3200" dirty="0" smtClean="0">
                <a:latin typeface="Arial Narrow" pitchFamily="34" charset="0"/>
              </a:rPr>
              <a:t>Luke 1:30-35).</a:t>
            </a:r>
          </a:p>
          <a:p>
            <a:r>
              <a:rPr lang="en-US" sz="3200" dirty="0" smtClean="0"/>
              <a:t>“The Kingdom of Heaven is at hand”</a:t>
            </a:r>
            <a:r>
              <a:rPr lang="en-US" sz="3200" dirty="0" smtClean="0">
                <a:latin typeface="Arial Narrow" pitchFamily="34" charset="0"/>
              </a:rPr>
              <a:t>(Mt.3:1-2).</a:t>
            </a:r>
            <a:endParaRPr lang="en-US" sz="3200" dirty="0"/>
          </a:p>
        </p:txBody>
      </p:sp>
      <p:sp>
        <p:nvSpPr>
          <p:cNvPr id="3" name="Title 2"/>
          <p:cNvSpPr>
            <a:spLocks noGrp="1"/>
          </p:cNvSpPr>
          <p:nvPr>
            <p:ph type="title"/>
          </p:nvPr>
        </p:nvSpPr>
        <p:spPr/>
        <p:txBody>
          <a:bodyPr>
            <a:normAutofit fontScale="90000"/>
          </a:bodyPr>
          <a:lstStyle/>
          <a:p>
            <a:r>
              <a:rPr lang="en-US" dirty="0" smtClean="0"/>
              <a:t>The O.T. Kingdom was not perfect</a:t>
            </a:r>
            <a:endParaRPr lang="en-US" dirty="0"/>
          </a:p>
        </p:txBody>
      </p:sp>
    </p:spTree>
    <p:extLst>
      <p:ext uri="{BB962C8B-B14F-4D97-AF65-F5344CB8AC3E}">
        <p14:creationId xmlns:p14="http://schemas.microsoft.com/office/powerpoint/2010/main" val="284054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10600" cy="4843272"/>
          </a:xfrm>
        </p:spPr>
        <p:txBody>
          <a:bodyPr>
            <a:noAutofit/>
          </a:bodyPr>
          <a:lstStyle/>
          <a:p>
            <a:r>
              <a:rPr lang="en-US" sz="3000" dirty="0" smtClean="0"/>
              <a:t>His Temptations tested Him (Mt. 4:8-10)</a:t>
            </a:r>
          </a:p>
          <a:p>
            <a:r>
              <a:rPr lang="en-US" sz="3000" dirty="0" smtClean="0"/>
              <a:t>His Preaching (Mt. 4:23; 5-7)</a:t>
            </a:r>
            <a:endParaRPr lang="en-US" sz="3000" dirty="0" smtClean="0">
              <a:latin typeface="Arial Narrow" pitchFamily="34" charset="0"/>
            </a:endParaRPr>
          </a:p>
          <a:p>
            <a:r>
              <a:rPr lang="en-US" sz="3000" dirty="0" smtClean="0"/>
              <a:t>His System of Ethics heavenly </a:t>
            </a:r>
            <a:r>
              <a:rPr lang="en-US" sz="3000" dirty="0" smtClean="0">
                <a:latin typeface="Arial Narrow" pitchFamily="34" charset="0"/>
              </a:rPr>
              <a:t>(Matt. 5:48; 6:10)</a:t>
            </a:r>
          </a:p>
          <a:p>
            <a:r>
              <a:rPr lang="en-US" sz="3000" dirty="0" smtClean="0"/>
              <a:t>His Parables </a:t>
            </a:r>
            <a:r>
              <a:rPr lang="en-US" sz="3000" i="1" dirty="0" smtClean="0">
                <a:latin typeface="Arial Narrow" pitchFamily="34" charset="0"/>
              </a:rPr>
              <a:t>(“The kingdom of heaven is like unto </a:t>
            </a:r>
            <a:r>
              <a:rPr lang="en-US" sz="3000" dirty="0" smtClean="0">
                <a:latin typeface="Arial Narrow" pitchFamily="34" charset="0"/>
              </a:rPr>
              <a:t>…”) </a:t>
            </a:r>
          </a:p>
          <a:p>
            <a:r>
              <a:rPr lang="en-US" sz="3000" dirty="0" smtClean="0"/>
              <a:t>His Miracles (Matthew 12:28)</a:t>
            </a:r>
          </a:p>
          <a:p>
            <a:r>
              <a:rPr lang="en-US" sz="3000" dirty="0" smtClean="0"/>
              <a:t>His Disciples (Luke 12:32; 22:28-30)</a:t>
            </a:r>
          </a:p>
          <a:p>
            <a:r>
              <a:rPr lang="en-US" sz="3000" dirty="0" smtClean="0"/>
              <a:t>His Predictions (Mark 9:1)</a:t>
            </a:r>
          </a:p>
          <a:p>
            <a:r>
              <a:rPr lang="en-US" sz="3000" dirty="0" smtClean="0"/>
              <a:t>His Identification of Himself (John 18:37)</a:t>
            </a:r>
            <a:endParaRPr lang="en-US" sz="3000" dirty="0"/>
          </a:p>
        </p:txBody>
      </p:sp>
      <p:sp>
        <p:nvSpPr>
          <p:cNvPr id="3" name="Title 2"/>
          <p:cNvSpPr>
            <a:spLocks noGrp="1"/>
          </p:cNvSpPr>
          <p:nvPr>
            <p:ph type="title"/>
          </p:nvPr>
        </p:nvSpPr>
        <p:spPr/>
        <p:txBody>
          <a:bodyPr>
            <a:normAutofit/>
          </a:bodyPr>
          <a:lstStyle/>
          <a:p>
            <a:pPr algn="ctr"/>
            <a:r>
              <a:rPr lang="en-US" dirty="0" smtClean="0"/>
              <a:t>Jesus’ Life was in Preparation</a:t>
            </a:r>
            <a:endParaRPr lang="en-US" dirty="0"/>
          </a:p>
        </p:txBody>
      </p:sp>
    </p:spTree>
    <p:extLst>
      <p:ext uri="{BB962C8B-B14F-4D97-AF65-F5344CB8AC3E}">
        <p14:creationId xmlns:p14="http://schemas.microsoft.com/office/powerpoint/2010/main" val="282885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0" end="0"/>
                                            </p:txEl>
                                          </p:spTgt>
                                        </p:tgtEl>
                                        <p:attrNameLst>
                                          <p:attrName>ppt_c</p:attrName>
                                        </p:attrNameLst>
                                      </p:cBhvr>
                                      <p:to>
                                        <a:srgbClr val="969696"/>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1" end="1"/>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2" end="2"/>
                                            </p:txEl>
                                          </p:spTgt>
                                        </p:tgtEl>
                                        <p:attrNameLst>
                                          <p:attrName>ppt_c</p:attrName>
                                        </p:attrNameLst>
                                      </p:cBhvr>
                                      <p:to>
                                        <a:srgbClr val="969696"/>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3" end="3"/>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4" end="4"/>
                                            </p:txEl>
                                          </p:spTgt>
                                        </p:tgtEl>
                                        <p:attrNameLst>
                                          <p:attrName>ppt_c</p:attrName>
                                        </p:attrNameLst>
                                      </p:cBhvr>
                                      <p:to>
                                        <a:srgbClr val="969696"/>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5" end="5"/>
                                            </p:txEl>
                                          </p:spTgt>
                                        </p:tgtEl>
                                        <p:attrNameLst>
                                          <p:attrName>ppt_c</p:attrName>
                                        </p:attrNameLst>
                                      </p:cBhvr>
                                      <p:to>
                                        <a:srgbClr val="969696"/>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6" end="6"/>
                                            </p:txEl>
                                          </p:spTgt>
                                        </p:tgtEl>
                                        <p:attrNameLst>
                                          <p:attrName>ppt_c</p:attrName>
                                        </p:attrNameLst>
                                      </p:cBhvr>
                                      <p:to>
                                        <a:srgbClr val="969696"/>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Jesus Was Not What Jews Expected</a:t>
            </a:r>
            <a:endParaRPr lang="en-US" dirty="0"/>
          </a:p>
        </p:txBody>
      </p:sp>
      <p:sp>
        <p:nvSpPr>
          <p:cNvPr id="4" name="Text Placeholder 3"/>
          <p:cNvSpPr>
            <a:spLocks noGrp="1"/>
          </p:cNvSpPr>
          <p:nvPr>
            <p:ph type="body" idx="1"/>
          </p:nvPr>
        </p:nvSpPr>
        <p:spPr/>
        <p:txBody>
          <a:bodyPr>
            <a:normAutofit/>
          </a:bodyPr>
          <a:lstStyle/>
          <a:p>
            <a:pPr algn="ctr"/>
            <a:r>
              <a:rPr lang="en-US" sz="2800" dirty="0" smtClean="0"/>
              <a:t>Jewish Expectations</a:t>
            </a:r>
            <a:endParaRPr lang="en-US" sz="2800" dirty="0"/>
          </a:p>
        </p:txBody>
      </p:sp>
      <p:sp>
        <p:nvSpPr>
          <p:cNvPr id="6" name="Text Placeholder 5"/>
          <p:cNvSpPr>
            <a:spLocks noGrp="1"/>
          </p:cNvSpPr>
          <p:nvPr>
            <p:ph type="body" sz="half" idx="3"/>
          </p:nvPr>
        </p:nvSpPr>
        <p:spPr/>
        <p:txBody>
          <a:bodyPr>
            <a:normAutofit/>
          </a:bodyPr>
          <a:lstStyle/>
          <a:p>
            <a:pPr algn="ctr"/>
            <a:r>
              <a:rPr lang="en-US" sz="2800" b="1" dirty="0" smtClean="0">
                <a:effectLst>
                  <a:outerShdw blurRad="38100" dist="38100" dir="2700000" algn="tl">
                    <a:srgbClr val="000000">
                      <a:alpha val="43137"/>
                    </a:srgbClr>
                  </a:outerShdw>
                </a:effectLst>
              </a:rPr>
              <a:t>By Contrast Jesus </a:t>
            </a:r>
            <a:endParaRPr lang="en-US" sz="2800" b="1" dirty="0">
              <a:effectLst>
                <a:outerShdw blurRad="38100" dist="38100" dir="2700000" algn="tl">
                  <a:srgbClr val="000000">
                    <a:alpha val="43137"/>
                  </a:srgbClr>
                </a:outerShdw>
              </a:effectLst>
            </a:endParaRPr>
          </a:p>
        </p:txBody>
      </p:sp>
      <p:sp>
        <p:nvSpPr>
          <p:cNvPr id="5" name="Content Placeholder 4"/>
          <p:cNvSpPr>
            <a:spLocks noGrp="1"/>
          </p:cNvSpPr>
          <p:nvPr>
            <p:ph sz="quarter" idx="2"/>
          </p:nvPr>
        </p:nvSpPr>
        <p:spPr>
          <a:xfrm>
            <a:off x="228600" y="1417320"/>
            <a:ext cx="4268788" cy="3941764"/>
          </a:xfrm>
        </p:spPr>
        <p:txBody>
          <a:bodyPr>
            <a:normAutofit/>
          </a:bodyPr>
          <a:lstStyle/>
          <a:p>
            <a:r>
              <a:rPr lang="en-US" dirty="0" smtClean="0"/>
              <a:t>Some expected a king  to bring great prosperity (John 6:15)</a:t>
            </a:r>
          </a:p>
          <a:p>
            <a:r>
              <a:rPr lang="en-US" dirty="0" smtClean="0"/>
              <a:t>Some expected a king revealed as a heavenly intervention (Mt. 16:1)</a:t>
            </a:r>
          </a:p>
          <a:p>
            <a:r>
              <a:rPr lang="en-US" dirty="0" smtClean="0"/>
              <a:t>Some expected an earthly Jewish kingdom            (Mark 11:7-11; Acts 1:6)</a:t>
            </a:r>
            <a:endParaRPr lang="en-US" dirty="0"/>
          </a:p>
        </p:txBody>
      </p:sp>
      <p:sp>
        <p:nvSpPr>
          <p:cNvPr id="7" name="Content Placeholder 6"/>
          <p:cNvSpPr>
            <a:spLocks noGrp="1"/>
          </p:cNvSpPr>
          <p:nvPr>
            <p:ph sz="quarter" idx="4"/>
          </p:nvPr>
        </p:nvSpPr>
        <p:spPr>
          <a:xfrm>
            <a:off x="4645026" y="1417320"/>
            <a:ext cx="4270374" cy="3941764"/>
          </a:xfrm>
        </p:spPr>
        <p:txBody>
          <a:bodyPr>
            <a:normAutofit lnSpcReduction="10000"/>
          </a:bodyPr>
          <a:lstStyle/>
          <a:p>
            <a:r>
              <a:rPr lang="en-US" sz="2600" b="1" dirty="0" smtClean="0"/>
              <a:t>Resisted temptation (Matthew 4:3-4;           John 6:15; 26-27)</a:t>
            </a:r>
          </a:p>
          <a:p>
            <a:r>
              <a:rPr lang="en-US" sz="2600" b="1" dirty="0" smtClean="0"/>
              <a:t>Refused to jump from Temple (Matt. 4:5-7; 16:2-4)</a:t>
            </a:r>
          </a:p>
          <a:p>
            <a:r>
              <a:rPr lang="en-US" sz="2600" b="1" dirty="0" smtClean="0"/>
              <a:t>Refused Satan’s</a:t>
            </a:r>
            <a:r>
              <a:rPr lang="en-US" sz="2600" dirty="0" smtClean="0"/>
              <a:t> </a:t>
            </a:r>
            <a:r>
              <a:rPr lang="en-US" sz="2600" b="1" dirty="0" smtClean="0"/>
              <a:t>Offer</a:t>
            </a:r>
            <a:r>
              <a:rPr lang="en-US" sz="2600" dirty="0" smtClean="0"/>
              <a:t> </a:t>
            </a:r>
            <a:r>
              <a:rPr lang="en-US" sz="2600" b="1" dirty="0" smtClean="0"/>
              <a:t>(Mt.4:8-10)</a:t>
            </a:r>
          </a:p>
          <a:p>
            <a:endParaRPr lang="en-US" sz="900" dirty="0" smtClean="0">
              <a:latin typeface="Arial Narrow" pitchFamily="34" charset="0"/>
            </a:endParaRPr>
          </a:p>
          <a:p>
            <a:r>
              <a:rPr lang="en-US" sz="2600" b="1" dirty="0" smtClean="0">
                <a:solidFill>
                  <a:srgbClr val="FF0000"/>
                </a:solidFill>
                <a:effectLst>
                  <a:outerShdw blurRad="38100" dist="38100" dir="2700000" algn="tl">
                    <a:srgbClr val="000000">
                      <a:alpha val="43137"/>
                    </a:srgbClr>
                  </a:outerShdw>
                </a:effectLst>
              </a:rPr>
              <a:t>“My Kingdom is not of this world </a:t>
            </a:r>
            <a:r>
              <a:rPr lang="en-US" dirty="0" smtClean="0"/>
              <a:t>(John18:36)</a:t>
            </a:r>
          </a:p>
        </p:txBody>
      </p:sp>
      <p:sp>
        <p:nvSpPr>
          <p:cNvPr id="2" name="TextBox 1"/>
          <p:cNvSpPr txBox="1"/>
          <p:nvPr/>
        </p:nvSpPr>
        <p:spPr>
          <a:xfrm rot="20414185">
            <a:off x="2485379" y="2596029"/>
            <a:ext cx="4702382" cy="646331"/>
          </a:xfrm>
          <a:prstGeom prst="rect">
            <a:avLst/>
          </a:prstGeom>
          <a:solidFill>
            <a:schemeClr val="tx1"/>
          </a:solidFill>
          <a:ln>
            <a:noFill/>
          </a:ln>
        </p:spPr>
        <p:txBody>
          <a:bodyPr wrap="square" rtlCol="0">
            <a:spAutoFit/>
          </a:bodyPr>
          <a:lstStyle/>
          <a:p>
            <a:r>
              <a:rPr lang="en-US" sz="3600" b="1" dirty="0" smtClean="0">
                <a:solidFill>
                  <a:srgbClr val="FF0000"/>
                </a:solidFill>
              </a:rPr>
              <a:t>They Crucified Him!</a:t>
            </a:r>
            <a:endParaRPr lang="en-US" sz="3600" b="1" dirty="0">
              <a:solidFill>
                <a:srgbClr val="FF0000"/>
              </a:solidFill>
            </a:endParaRPr>
          </a:p>
        </p:txBody>
      </p:sp>
    </p:spTree>
    <p:extLst>
      <p:ext uri="{BB962C8B-B14F-4D97-AF65-F5344CB8AC3E}">
        <p14:creationId xmlns:p14="http://schemas.microsoft.com/office/powerpoint/2010/main" val="358921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5" grpId="0" build="p"/>
      <p:bldP spid="7" grpId="0"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04800" y="1481328"/>
            <a:ext cx="8610600" cy="4525963"/>
          </a:xfrm>
        </p:spPr>
        <p:txBody>
          <a:bodyPr>
            <a:noAutofit/>
          </a:bodyPr>
          <a:lstStyle/>
          <a:p>
            <a:r>
              <a:rPr lang="en-US" sz="2800" dirty="0" smtClean="0"/>
              <a:t>Isaiah 52:13;  53:3,8,12</a:t>
            </a:r>
          </a:p>
          <a:p>
            <a:r>
              <a:rPr lang="en-US" sz="2800" dirty="0" smtClean="0"/>
              <a:t>Parables predicted it (Matthew 21:33-46)</a:t>
            </a:r>
          </a:p>
          <a:p>
            <a:r>
              <a:rPr lang="en-US" sz="2800" dirty="0" smtClean="0"/>
              <a:t>Jesus saw it as essential </a:t>
            </a:r>
            <a:r>
              <a:rPr lang="en-US" sz="2800" dirty="0" smtClean="0">
                <a:latin typeface="Arial Narrow" pitchFamily="34" charset="0"/>
              </a:rPr>
              <a:t>(John 12:23-24, 32-33)</a:t>
            </a:r>
          </a:p>
          <a:p>
            <a:r>
              <a:rPr lang="en-US" sz="2800" dirty="0" smtClean="0"/>
              <a:t>By death He defeated Satan (Heb. 2:14-15)</a:t>
            </a:r>
          </a:p>
          <a:p>
            <a:r>
              <a:rPr lang="en-US" sz="2800" dirty="0" smtClean="0"/>
              <a:t>After His resurrection He said to His disciples,      “</a:t>
            </a:r>
            <a:r>
              <a:rPr lang="en-US" sz="2800" dirty="0"/>
              <a:t>All authority has been given to Me in heaven and on earth. Go </a:t>
            </a:r>
            <a:r>
              <a:rPr lang="en-US" sz="2800" dirty="0" smtClean="0"/>
              <a:t>therefore and </a:t>
            </a:r>
            <a:r>
              <a:rPr lang="en-US" sz="2800" dirty="0"/>
              <a:t>make disciples of all the </a:t>
            </a:r>
            <a:r>
              <a:rPr lang="en-US" sz="2800" dirty="0" smtClean="0"/>
              <a:t>nations, </a:t>
            </a:r>
            <a:r>
              <a:rPr lang="en-US" sz="2800" dirty="0"/>
              <a:t>baptizing them…teaching them to observe all things that I have commanded you; </a:t>
            </a:r>
            <a:r>
              <a:rPr lang="en-US" sz="2800" dirty="0" smtClean="0"/>
              <a:t>” </a:t>
            </a:r>
            <a:r>
              <a:rPr lang="en-US" sz="3000" dirty="0" smtClean="0"/>
              <a:t>(Mt.28:18-19)</a:t>
            </a:r>
            <a:r>
              <a:rPr lang="en-US" sz="3200" dirty="0" smtClean="0"/>
              <a:t> </a:t>
            </a:r>
            <a:endParaRPr lang="en-US" sz="3000" dirty="0">
              <a:latin typeface="Arial Narrow" pitchFamily="34" charset="0"/>
            </a:endParaRPr>
          </a:p>
        </p:txBody>
      </p:sp>
      <p:sp>
        <p:nvSpPr>
          <p:cNvPr id="7" name="Title 6"/>
          <p:cNvSpPr>
            <a:spLocks noGrp="1"/>
          </p:cNvSpPr>
          <p:nvPr>
            <p:ph type="title"/>
          </p:nvPr>
        </p:nvSpPr>
        <p:spPr/>
        <p:txBody>
          <a:bodyPr/>
          <a:lstStyle/>
          <a:p>
            <a:pPr algn="ctr"/>
            <a:r>
              <a:rPr lang="en-US" dirty="0" smtClean="0"/>
              <a:t>Rejection was not a Surprise!</a:t>
            </a:r>
            <a:endParaRPr lang="en-US" dirty="0"/>
          </a:p>
        </p:txBody>
      </p:sp>
      <p:cxnSp>
        <p:nvCxnSpPr>
          <p:cNvPr id="9" name="Straight Connector 8"/>
          <p:cNvCxnSpPr/>
          <p:nvPr/>
        </p:nvCxnSpPr>
        <p:spPr>
          <a:xfrm>
            <a:off x="762000" y="4648200"/>
            <a:ext cx="2209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24600" y="4648200"/>
            <a:ext cx="2362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962400" y="5105400"/>
            <a:ext cx="2514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34200" y="5105400"/>
            <a:ext cx="1371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2000" y="5543266"/>
            <a:ext cx="6400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62000" y="6019800"/>
            <a:ext cx="2895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14400" y="4267200"/>
            <a:ext cx="7620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90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down)">
                                      <p:cBhvr>
                                        <p:cTn id="36" dur="500"/>
                                        <p:tgtEl>
                                          <p:spTgt spid="20"/>
                                        </p:tgtEl>
                                      </p:cBhvr>
                                    </p:animEffect>
                                  </p:childTnLst>
                                </p:cTn>
                              </p:par>
                            </p:childTnLst>
                          </p:cTn>
                        </p:par>
                        <p:par>
                          <p:cTn id="37" fill="hold">
                            <p:stCondLst>
                              <p:cond delay="1000"/>
                            </p:stCondLst>
                            <p:childTnLst>
                              <p:par>
                                <p:cTn id="38" presetID="22" presetClass="entr" presetSubtype="4"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down)">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00"/>
                                        <p:tgtEl>
                                          <p:spTgt spid="13"/>
                                        </p:tgtEl>
                                      </p:cBhvr>
                                    </p:animEffect>
                                  </p:childTnLst>
                                </p:cTn>
                              </p:par>
                            </p:childTnLst>
                          </p:cTn>
                        </p:par>
                        <p:par>
                          <p:cTn id="56" fill="hold">
                            <p:stCondLst>
                              <p:cond delay="500"/>
                            </p:stCondLst>
                            <p:childTnLst>
                              <p:par>
                                <p:cTn id="57" presetID="22" presetClass="entr" presetSubtype="4"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down)">
                                      <p:cBhvr>
                                        <p:cTn id="59" dur="500"/>
                                        <p:tgtEl>
                                          <p:spTgt spid="16"/>
                                        </p:tgtEl>
                                      </p:cBhvr>
                                    </p:animEffect>
                                  </p:childTnLst>
                                </p:cTn>
                              </p:par>
                            </p:childTnLst>
                          </p:cTn>
                        </p:par>
                        <p:par>
                          <p:cTn id="60" fill="hold">
                            <p:stCondLst>
                              <p:cond delay="1000"/>
                            </p:stCondLst>
                            <p:childTnLst>
                              <p:par>
                                <p:cTn id="61" presetID="22" presetClass="entr" presetSubtype="4" fill="hold"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down)">
                                      <p:cBhvr>
                                        <p:cTn id="6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910</TotalTime>
  <Words>553</Words>
  <Application>Microsoft Office PowerPoint</Application>
  <PresentationFormat>On-screen Show (4:3)</PresentationFormat>
  <Paragraphs>79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“Citizens of Heaven”</vt:lpstr>
      <vt:lpstr> “Citizens of Heaven”</vt:lpstr>
      <vt:lpstr>PowerPoint Presentation</vt:lpstr>
      <vt:lpstr>God Has Always Been King of His People</vt:lpstr>
      <vt:lpstr>God Anticipated Request for a King</vt:lpstr>
      <vt:lpstr>The O.T. Kingdom was not perfect</vt:lpstr>
      <vt:lpstr>Jesus’ Life was in Preparation</vt:lpstr>
      <vt:lpstr>Jesus Was Not What Jews Expected</vt:lpstr>
      <vt:lpstr>Rejection was not a Surprise!</vt:lpstr>
      <vt:lpstr>Coronation Announced!</vt:lpstr>
      <vt:lpstr>All Christians Understand that Jesus is King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“Behold Your King”</dc:title>
  <dc:creator>Embry</dc:creator>
  <cp:lastModifiedBy>Sewell</cp:lastModifiedBy>
  <cp:revision>63</cp:revision>
  <cp:lastPrinted>2013-06-01T16:22:57Z</cp:lastPrinted>
  <dcterms:created xsi:type="dcterms:W3CDTF">2013-05-27T12:57:40Z</dcterms:created>
  <dcterms:modified xsi:type="dcterms:W3CDTF">2014-12-13T13:28:14Z</dcterms:modified>
</cp:coreProperties>
</file>