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handoutMasterIdLst>
    <p:handoutMasterId r:id="rId15"/>
  </p:handoutMasterIdLst>
  <p:sldIdLst>
    <p:sldId id="266" r:id="rId2"/>
    <p:sldId id="260" r:id="rId3"/>
    <p:sldId id="276" r:id="rId4"/>
    <p:sldId id="261" r:id="rId5"/>
    <p:sldId id="262" r:id="rId6"/>
    <p:sldId id="263" r:id="rId7"/>
    <p:sldId id="264" r:id="rId8"/>
    <p:sldId id="265" r:id="rId9"/>
    <p:sldId id="267" r:id="rId10"/>
    <p:sldId id="268" r:id="rId11"/>
    <p:sldId id="272" r:id="rId12"/>
    <p:sldId id="275"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90" autoAdjust="0"/>
  </p:normalViewPr>
  <p:slideViewPr>
    <p:cSldViewPr>
      <p:cViewPr varScale="1">
        <p:scale>
          <a:sx n="71" d="100"/>
          <a:sy n="71" d="100"/>
        </p:scale>
        <p:origin x="-1356" y="-96"/>
      </p:cViewPr>
      <p:guideLst>
        <p:guide orient="horz" pos="2160"/>
        <p:guide pos="2880"/>
      </p:guideLst>
    </p:cSldViewPr>
  </p:slideViewPr>
  <p:notesTextViewPr>
    <p:cViewPr>
      <p:scale>
        <a:sx n="1" d="1"/>
        <a:sy n="1" d="1"/>
      </p:scale>
      <p:origin x="0" y="0"/>
    </p:cViewPr>
  </p:notesTextViewPr>
  <p:sorterViewPr>
    <p:cViewPr>
      <p:scale>
        <a:sx n="100" d="100"/>
        <a:sy n="100" d="100"/>
      </p:scale>
      <p:origin x="0" y="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A369900-4C4A-47A0-8E1A-E37D9AF3E8D3}" type="datetimeFigureOut">
              <a:rPr lang="en-US" smtClean="0"/>
              <a:t>12/13/2014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E4613BE-52BF-4542-B419-4A0AB15FDF6B}" type="slidenum">
              <a:rPr lang="en-US" smtClean="0"/>
              <a:t>‹#›</a:t>
            </a:fld>
            <a:endParaRPr lang="en-US"/>
          </a:p>
        </p:txBody>
      </p:sp>
    </p:spTree>
    <p:extLst>
      <p:ext uri="{BB962C8B-B14F-4D97-AF65-F5344CB8AC3E}">
        <p14:creationId xmlns:p14="http://schemas.microsoft.com/office/powerpoint/2010/main" val="3254855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A53A14C-5F50-4580-9F8A-5C84B49ED1C9}" type="datetimeFigureOut">
              <a:rPr lang="en-US" smtClean="0"/>
              <a:t>12/13/2014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BA55332-0B11-44C8-BFC1-D94016BFAD7C}" type="slidenum">
              <a:rPr lang="en-US" smtClean="0"/>
              <a:t>‹#›</a:t>
            </a:fld>
            <a:endParaRPr lang="en-US"/>
          </a:p>
        </p:txBody>
      </p:sp>
    </p:spTree>
    <p:extLst>
      <p:ext uri="{BB962C8B-B14F-4D97-AF65-F5344CB8AC3E}">
        <p14:creationId xmlns:p14="http://schemas.microsoft.com/office/powerpoint/2010/main" val="996362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A55332-0B11-44C8-BFC1-D94016BFAD7C}" type="slidenum">
              <a:rPr lang="en-US" smtClean="0"/>
              <a:t>5</a:t>
            </a:fld>
            <a:endParaRPr lang="en-US"/>
          </a:p>
        </p:txBody>
      </p:sp>
    </p:spTree>
    <p:extLst>
      <p:ext uri="{BB962C8B-B14F-4D97-AF65-F5344CB8AC3E}">
        <p14:creationId xmlns:p14="http://schemas.microsoft.com/office/powerpoint/2010/main" val="7691351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8"/>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8DE600B-1AD5-46E1-A77C-C15B7821F3EF}" type="datetimeFigureOut">
              <a:rPr lang="en-US" smtClean="0"/>
              <a:t>12/13/2014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6EFE8B-0B08-43B9-B008-32BCB8B78D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DE600B-1AD5-46E1-A77C-C15B7821F3EF}" type="datetimeFigureOut">
              <a:rPr lang="en-US" smtClean="0"/>
              <a:t>12/13/2014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6EFE8B-0B08-43B9-B008-32BCB8B78D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DE600B-1AD5-46E1-A77C-C15B7821F3EF}" type="datetimeFigureOut">
              <a:rPr lang="en-US" smtClean="0"/>
              <a:t>12/13/2014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6EFE8B-0B08-43B9-B008-32BCB8B78D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DE600B-1AD5-46E1-A77C-C15B7821F3EF}" type="datetimeFigureOut">
              <a:rPr lang="en-US" smtClean="0"/>
              <a:t>12/13/2014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6EFE8B-0B08-43B9-B008-32BCB8B78D2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8DE600B-1AD5-46E1-A77C-C15B7821F3EF}" type="datetimeFigureOut">
              <a:rPr lang="en-US" smtClean="0"/>
              <a:t>12/13/2014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6EFE8B-0B08-43B9-B008-32BCB8B78D2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8DE600B-1AD5-46E1-A77C-C15B7821F3EF}" type="datetimeFigureOut">
              <a:rPr lang="en-US" smtClean="0"/>
              <a:t>12/13/2014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6EFE8B-0B08-43B9-B008-32BCB8B78D2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8"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5"/>
            <a:ext cx="4040188" cy="394176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7" y="1444295"/>
            <a:ext cx="4041775" cy="394176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8DE600B-1AD5-46E1-A77C-C15B7821F3EF}" type="datetimeFigureOut">
              <a:rPr lang="en-US" smtClean="0"/>
              <a:t>12/13/2014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56EFE8B-0B08-43B9-B008-32BCB8B78D2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8DE600B-1AD5-46E1-A77C-C15B7821F3EF}" type="datetimeFigureOut">
              <a:rPr lang="en-US" smtClean="0"/>
              <a:t>12/13/2014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56EFE8B-0B08-43B9-B008-32BCB8B78D2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8DE600B-1AD5-46E1-A77C-C15B7821F3EF}" type="datetimeFigureOut">
              <a:rPr lang="en-US" smtClean="0"/>
              <a:t>12/13/2014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56EFE8B-0B08-43B9-B008-32BCB8B78D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8DE600B-1AD5-46E1-A77C-C15B7821F3EF}" type="datetimeFigureOut">
              <a:rPr lang="en-US" smtClean="0"/>
              <a:t>12/13/2014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6EFE8B-0B08-43B9-B008-32BCB8B78D2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8DE600B-1AD5-46E1-A77C-C15B7821F3EF}" type="datetimeFigureOut">
              <a:rPr lang="en-US" smtClean="0"/>
              <a:t>12/13/2014</a:t>
            </a:fld>
            <a:endParaRPr lang="en-US"/>
          </a:p>
        </p:txBody>
      </p:sp>
      <p:sp>
        <p:nvSpPr>
          <p:cNvPr id="6" name="Footer Placeholder 5"/>
          <p:cNvSpPr>
            <a:spLocks noGrp="1"/>
          </p:cNvSpPr>
          <p:nvPr>
            <p:ph type="ftr" sz="quarter" idx="11"/>
          </p:nvPr>
        </p:nvSpPr>
        <p:spPr>
          <a:xfrm>
            <a:off x="4380074" y="6407946"/>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6EFE8B-0B08-43B9-B008-32BCB8B78D2B}" type="slidenum">
              <a:rPr lang="en-US" smtClean="0"/>
              <a:t>‹#›</a:t>
            </a:fld>
            <a:endParaRPr lang="en-US"/>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2"/>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2"/>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8DE600B-1AD5-46E1-A77C-C15B7821F3EF}" type="datetimeFigureOut">
              <a:rPr lang="en-US" smtClean="0"/>
              <a:t>12/13/2014</a:t>
            </a:fld>
            <a:endParaRPr lang="en-US"/>
          </a:p>
        </p:txBody>
      </p:sp>
      <p:sp>
        <p:nvSpPr>
          <p:cNvPr id="22" name="Footer Placeholder 21"/>
          <p:cNvSpPr>
            <a:spLocks noGrp="1"/>
          </p:cNvSpPr>
          <p:nvPr>
            <p:ph type="ftr" sz="quarter" idx="3"/>
          </p:nvPr>
        </p:nvSpPr>
        <p:spPr>
          <a:xfrm>
            <a:off x="4380074" y="6407946"/>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6EFE8B-0B08-43B9-B008-32BCB8B78D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38552" y="76200"/>
            <a:ext cx="7772400" cy="1829761"/>
          </a:xfrm>
        </p:spPr>
        <p:txBody>
          <a:bodyPr/>
          <a:lstStyle/>
          <a:p>
            <a:r>
              <a:rPr lang="en-US" dirty="0" smtClean="0"/>
              <a:t>“Citizens of Heaven”</a:t>
            </a:r>
            <a:endParaRPr lang="en-US" dirty="0"/>
          </a:p>
        </p:txBody>
      </p:sp>
      <p:sp>
        <p:nvSpPr>
          <p:cNvPr id="5" name="Subtitle 4"/>
          <p:cNvSpPr>
            <a:spLocks noGrp="1"/>
          </p:cNvSpPr>
          <p:nvPr>
            <p:ph type="subTitle" idx="1"/>
          </p:nvPr>
        </p:nvSpPr>
        <p:spPr>
          <a:xfrm>
            <a:off x="762000" y="1981200"/>
            <a:ext cx="7924800" cy="1199704"/>
          </a:xfrm>
        </p:spPr>
        <p:txBody>
          <a:bodyPr>
            <a:noAutofit/>
          </a:bodyPr>
          <a:lstStyle/>
          <a:p>
            <a:pPr algn="l"/>
            <a:r>
              <a:rPr lang="en-US" sz="2800" baseline="30000" dirty="0"/>
              <a:t>20 </a:t>
            </a:r>
            <a:r>
              <a:rPr lang="en-US" sz="2800" dirty="0"/>
              <a:t>For our citizenship is in heaven, from which we also eagerly wait for the Savior, the Lord Jesus Christ, </a:t>
            </a:r>
            <a:r>
              <a:rPr lang="en-US" sz="2800" baseline="30000" dirty="0"/>
              <a:t>21 </a:t>
            </a:r>
            <a:r>
              <a:rPr lang="en-US" sz="2800" dirty="0"/>
              <a:t>who will transform our lowly body that it may be conformed to His glorious body, according to the working by which He is able even to subdue all things to Himself</a:t>
            </a:r>
            <a:r>
              <a:rPr lang="en-US" sz="2800" dirty="0" smtClean="0"/>
              <a:t>.  (Philippians 3:20-21)</a:t>
            </a:r>
            <a:endParaRPr lang="en-US" sz="2800" dirty="0"/>
          </a:p>
        </p:txBody>
      </p:sp>
      <p:cxnSp>
        <p:nvCxnSpPr>
          <p:cNvPr id="7" name="Straight Connector 6"/>
          <p:cNvCxnSpPr/>
          <p:nvPr/>
        </p:nvCxnSpPr>
        <p:spPr>
          <a:xfrm>
            <a:off x="1219200" y="2438400"/>
            <a:ext cx="533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158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82000" cy="4525963"/>
          </a:xfrm>
        </p:spPr>
        <p:txBody>
          <a:bodyPr>
            <a:normAutofit/>
          </a:bodyPr>
          <a:lstStyle/>
          <a:p>
            <a:r>
              <a:rPr lang="en-US" sz="3000" dirty="0" smtClean="0"/>
              <a:t>Acts 2:32-33</a:t>
            </a:r>
          </a:p>
          <a:p>
            <a:r>
              <a:rPr lang="en-US" sz="3000" dirty="0" smtClean="0"/>
              <a:t>Acts 2:36       </a:t>
            </a:r>
            <a:r>
              <a:rPr lang="en-US" sz="3000" dirty="0" smtClean="0">
                <a:latin typeface="Arial Narrow" pitchFamily="34" charset="0"/>
              </a:rPr>
              <a:t>(</a:t>
            </a:r>
            <a:r>
              <a:rPr lang="en-US" sz="3000" i="1" dirty="0" smtClean="0">
                <a:latin typeface="Arial Narrow" pitchFamily="34" charset="0"/>
              </a:rPr>
              <a:t>Christ = anointed, King, Messiah</a:t>
            </a:r>
            <a:r>
              <a:rPr lang="en-US" sz="3000" dirty="0" smtClean="0">
                <a:latin typeface="Arial Narrow" pitchFamily="34" charset="0"/>
              </a:rPr>
              <a:t>)</a:t>
            </a:r>
          </a:p>
          <a:p>
            <a:r>
              <a:rPr lang="en-US" sz="3000" dirty="0" smtClean="0"/>
              <a:t>Acts 2:37-38 </a:t>
            </a:r>
            <a:r>
              <a:rPr lang="en-US" sz="3000" dirty="0" smtClean="0">
                <a:latin typeface="Arial Narrow" pitchFamily="34" charset="0"/>
              </a:rPr>
              <a:t>(</a:t>
            </a:r>
            <a:r>
              <a:rPr lang="en-US" sz="3000" i="1" dirty="0" smtClean="0">
                <a:latin typeface="Arial Narrow" pitchFamily="34" charset="0"/>
              </a:rPr>
              <a:t>“Baptized in name of Jesus </a:t>
            </a:r>
            <a:r>
              <a:rPr lang="en-US" sz="3000" b="1" i="1" dirty="0" smtClean="0">
                <a:solidFill>
                  <a:srgbClr val="FF0000"/>
                </a:solidFill>
                <a:latin typeface="Arial Narrow" pitchFamily="34" charset="0"/>
              </a:rPr>
              <a:t>Christ</a:t>
            </a:r>
            <a:r>
              <a:rPr lang="en-US" sz="3000" b="1" i="1" dirty="0" smtClean="0">
                <a:latin typeface="Arial Narrow" pitchFamily="34" charset="0"/>
              </a:rPr>
              <a:t>”</a:t>
            </a:r>
            <a:r>
              <a:rPr lang="en-US" sz="3000" i="1" dirty="0" smtClean="0">
                <a:latin typeface="Arial Narrow" pitchFamily="34" charset="0"/>
              </a:rPr>
              <a:t>)</a:t>
            </a:r>
            <a:endParaRPr lang="en-US" sz="3000" dirty="0" smtClean="0"/>
          </a:p>
          <a:p>
            <a:r>
              <a:rPr lang="en-US" sz="3000" dirty="0" smtClean="0"/>
              <a:t>Acts 2:40-41 </a:t>
            </a:r>
            <a:r>
              <a:rPr lang="en-US" sz="3000" dirty="0" smtClean="0">
                <a:latin typeface="Arial Narrow" pitchFamily="34" charset="0"/>
              </a:rPr>
              <a:t>(</a:t>
            </a:r>
            <a:r>
              <a:rPr lang="en-US" sz="3000" i="1" dirty="0" smtClean="0">
                <a:latin typeface="Arial Narrow" pitchFamily="34" charset="0"/>
              </a:rPr>
              <a:t>“Be saved from this perverse generation”)</a:t>
            </a:r>
            <a:endParaRPr lang="en-US" sz="3000" dirty="0" smtClean="0"/>
          </a:p>
          <a:p>
            <a:r>
              <a:rPr lang="en-US" sz="3000" baseline="30000" dirty="0" smtClean="0">
                <a:latin typeface="Arial Narrow" pitchFamily="34" charset="0"/>
              </a:rPr>
              <a:t>“</a:t>
            </a:r>
            <a:r>
              <a:rPr lang="en-US" sz="3000" dirty="0" smtClean="0">
                <a:latin typeface="Arial Narrow" pitchFamily="34" charset="0"/>
              </a:rPr>
              <a:t>He </a:t>
            </a:r>
            <a:r>
              <a:rPr lang="en-US" sz="3000" dirty="0">
                <a:latin typeface="Arial Narrow" pitchFamily="34" charset="0"/>
              </a:rPr>
              <a:t>has delivered us from the power of darkness and conveyed </a:t>
            </a:r>
            <a:r>
              <a:rPr lang="en-US" sz="3000" i="1" dirty="0">
                <a:latin typeface="Arial Narrow" pitchFamily="34" charset="0"/>
              </a:rPr>
              <a:t>us</a:t>
            </a:r>
            <a:r>
              <a:rPr lang="en-US" sz="3000" dirty="0">
                <a:latin typeface="Arial Narrow" pitchFamily="34" charset="0"/>
              </a:rPr>
              <a:t> into the kingdom of the Son of His love, </a:t>
            </a:r>
            <a:r>
              <a:rPr lang="en-US" sz="3000" baseline="30000" dirty="0">
                <a:latin typeface="Arial Narrow" pitchFamily="34" charset="0"/>
              </a:rPr>
              <a:t>14 </a:t>
            </a:r>
            <a:r>
              <a:rPr lang="en-US" sz="3000" dirty="0">
                <a:latin typeface="Arial Narrow" pitchFamily="34" charset="0"/>
              </a:rPr>
              <a:t>in whom we have redemption through His blood</a:t>
            </a:r>
            <a:r>
              <a:rPr lang="en-US" sz="3000" dirty="0" smtClean="0">
                <a:latin typeface="Arial Narrow" pitchFamily="34" charset="0"/>
              </a:rPr>
              <a:t>, </a:t>
            </a:r>
            <a:r>
              <a:rPr lang="en-US" sz="3000" dirty="0">
                <a:latin typeface="Arial Narrow" pitchFamily="34" charset="0"/>
              </a:rPr>
              <a:t>the forgiveness of </a:t>
            </a:r>
            <a:r>
              <a:rPr lang="en-US" sz="3000" dirty="0" smtClean="0">
                <a:latin typeface="Arial Narrow" pitchFamily="34" charset="0"/>
              </a:rPr>
              <a:t>sins” (Colossians 1:13).</a:t>
            </a:r>
            <a:endParaRPr lang="en-US" sz="3000" dirty="0">
              <a:latin typeface="Arial Narrow" pitchFamily="34" charset="0"/>
            </a:endParaRPr>
          </a:p>
        </p:txBody>
      </p:sp>
      <p:sp>
        <p:nvSpPr>
          <p:cNvPr id="3" name="Title 2"/>
          <p:cNvSpPr>
            <a:spLocks noGrp="1"/>
          </p:cNvSpPr>
          <p:nvPr>
            <p:ph type="title"/>
          </p:nvPr>
        </p:nvSpPr>
        <p:spPr/>
        <p:txBody>
          <a:bodyPr/>
          <a:lstStyle/>
          <a:p>
            <a:pPr algn="ctr"/>
            <a:r>
              <a:rPr lang="en-US" dirty="0" smtClean="0"/>
              <a:t>Coronation Announced!</a:t>
            </a:r>
            <a:endParaRPr lang="en-US" dirty="0"/>
          </a:p>
        </p:txBody>
      </p:sp>
      <p:cxnSp>
        <p:nvCxnSpPr>
          <p:cNvPr id="7" name="Straight Connector 6"/>
          <p:cNvCxnSpPr/>
          <p:nvPr/>
        </p:nvCxnSpPr>
        <p:spPr>
          <a:xfrm>
            <a:off x="2057400" y="4495800"/>
            <a:ext cx="6172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14400" y="4953000"/>
            <a:ext cx="71628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9384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par>
                          <p:cTn id="23" fill="hold">
                            <p:stCondLst>
                              <p:cond delay="0"/>
                            </p:stCondLst>
                            <p:childTnLst>
                              <p:par>
                                <p:cTn id="24" presetID="22" presetClass="entr" presetSubtype="8" fill="hold"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left)">
                                      <p:cBhvr>
                                        <p:cTn id="26" dur="500"/>
                                        <p:tgtEl>
                                          <p:spTgt spid="7"/>
                                        </p:tgtEl>
                                      </p:cBhvr>
                                    </p:animEffect>
                                  </p:childTnLst>
                                </p:cTn>
                              </p:par>
                            </p:childTnLst>
                          </p:cTn>
                        </p:par>
                        <p:par>
                          <p:cTn id="27" fill="hold">
                            <p:stCondLst>
                              <p:cond delay="500"/>
                            </p:stCondLst>
                            <p:childTnLst>
                              <p:par>
                                <p:cTn id="28" presetID="22" presetClass="entr" presetSubtype="8"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left)">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All Christians Understand that Jesus is King</a:t>
            </a:r>
            <a:endParaRPr lang="en-US" dirty="0"/>
          </a:p>
        </p:txBody>
      </p:sp>
      <p:sp>
        <p:nvSpPr>
          <p:cNvPr id="5" name="Subtitle 4"/>
          <p:cNvSpPr>
            <a:spLocks noGrp="1"/>
          </p:cNvSpPr>
          <p:nvPr>
            <p:ph type="subTitle" idx="1"/>
          </p:nvPr>
        </p:nvSpPr>
        <p:spPr>
          <a:xfrm>
            <a:off x="685800" y="3962400"/>
            <a:ext cx="7772400" cy="1199704"/>
          </a:xfrm>
        </p:spPr>
        <p:txBody>
          <a:bodyPr>
            <a:normAutofit/>
          </a:bodyPr>
          <a:lstStyle/>
          <a:p>
            <a:pPr algn="ctr"/>
            <a:r>
              <a:rPr lang="en-US" sz="3600" b="1" dirty="0" smtClean="0">
                <a:solidFill>
                  <a:srgbClr val="FF0000"/>
                </a:solidFill>
                <a:effectLst>
                  <a:outerShdw blurRad="38100" dist="38100" dir="2700000" algn="tl">
                    <a:srgbClr val="000000">
                      <a:alpha val="43137"/>
                    </a:srgbClr>
                  </a:outerShdw>
                </a:effectLst>
              </a:rPr>
              <a:t>But what does that mean?</a:t>
            </a:r>
            <a:endParaRPr lang="en-US" sz="3600" b="1"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990600" y="3962400"/>
            <a:ext cx="7162800" cy="1077218"/>
          </a:xfrm>
          <a:prstGeom prst="rect">
            <a:avLst/>
          </a:prstGeom>
          <a:noFill/>
        </p:spPr>
        <p:txBody>
          <a:bodyPr wrap="square" rtlCol="0">
            <a:spAutoFit/>
          </a:bodyPr>
          <a:lstStyle/>
          <a:p>
            <a:pPr algn="ctr"/>
            <a:r>
              <a:rPr lang="en-US" sz="3200" b="1" dirty="0">
                <a:solidFill>
                  <a:srgbClr val="FF0000"/>
                </a:solidFill>
                <a:effectLst>
                  <a:outerShdw blurRad="38100" dist="38100" dir="2700000" algn="tl">
                    <a:srgbClr val="000000">
                      <a:alpha val="43137"/>
                    </a:srgbClr>
                  </a:outerShdw>
                </a:effectLst>
              </a:rPr>
              <a:t>It means accepting Him as </a:t>
            </a:r>
            <a:r>
              <a:rPr lang="en-US" sz="3200" b="1" u="sng" dirty="0">
                <a:solidFill>
                  <a:srgbClr val="FF0000"/>
                </a:solidFill>
                <a:effectLst>
                  <a:outerShdw blurRad="38100" dist="38100" dir="2700000" algn="tl">
                    <a:srgbClr val="000000">
                      <a:alpha val="43137"/>
                    </a:srgbClr>
                  </a:outerShdw>
                </a:effectLst>
              </a:rPr>
              <a:t>LORD </a:t>
            </a:r>
            <a:r>
              <a:rPr lang="en-US" sz="3200" b="1" dirty="0">
                <a:solidFill>
                  <a:srgbClr val="FF0000"/>
                </a:solidFill>
                <a:effectLst>
                  <a:outerShdw blurRad="38100" dist="38100" dir="2700000" algn="tl">
                    <a:srgbClr val="000000">
                      <a:alpha val="43137"/>
                    </a:srgbClr>
                  </a:outerShdw>
                </a:effectLst>
              </a:rPr>
              <a:t>as well as Savior!</a:t>
            </a:r>
          </a:p>
        </p:txBody>
      </p:sp>
      <p:sp>
        <p:nvSpPr>
          <p:cNvPr id="2" name="TextBox 1"/>
          <p:cNvSpPr txBox="1"/>
          <p:nvPr/>
        </p:nvSpPr>
        <p:spPr>
          <a:xfrm>
            <a:off x="729018" y="3951982"/>
            <a:ext cx="7848600" cy="1077218"/>
          </a:xfrm>
          <a:prstGeom prst="rect">
            <a:avLst/>
          </a:prstGeom>
          <a:noFill/>
        </p:spPr>
        <p:txBody>
          <a:bodyPr wrap="square" rtlCol="0">
            <a:spAutoFit/>
          </a:bodyPr>
          <a:lstStyle/>
          <a:p>
            <a:pPr algn="ctr"/>
            <a:r>
              <a:rPr lang="en-US" sz="3200" b="1" dirty="0" smtClean="0">
                <a:solidFill>
                  <a:srgbClr val="FF0000"/>
                </a:solidFill>
                <a:effectLst>
                  <a:outerShdw blurRad="38100" dist="38100" dir="2700000" algn="tl">
                    <a:srgbClr val="000000">
                      <a:alpha val="43137"/>
                    </a:srgbClr>
                  </a:outerShdw>
                </a:effectLst>
              </a:rPr>
              <a:t>We must make certain that everything we do </a:t>
            </a:r>
            <a:r>
              <a:rPr lang="en-US" sz="3200" b="1" smtClean="0">
                <a:solidFill>
                  <a:srgbClr val="FF0000"/>
                </a:solidFill>
                <a:effectLst>
                  <a:outerShdw blurRad="38100" dist="38100" dir="2700000" algn="tl">
                    <a:srgbClr val="000000">
                      <a:alpha val="43137"/>
                    </a:srgbClr>
                  </a:outerShdw>
                </a:effectLst>
              </a:rPr>
              <a:t>is authorized by the King!</a:t>
            </a:r>
            <a:endParaRPr lang="en-US" sz="32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803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subTnLst>
                                    <p:set>
                                      <p:cBhvr override="childStyle">
                                        <p:cTn dur="1" fill="hold" display="0" masterRel="nextClick" afterEffect="1"/>
                                        <p:tgtEl>
                                          <p:spTgt spid="5">
                                            <p:txEl>
                                              <p:pRg st="0" end="0"/>
                                            </p:txEl>
                                          </p:spTgt>
                                        </p:tgtEl>
                                        <p:attrNameLst>
                                          <p:attrName>style.visibility</p:attrName>
                                        </p:attrNameLst>
                                      </p:cBhvr>
                                      <p:to>
                                        <p:strVal val="hidden"/>
                                      </p:to>
                                    </p:set>
                                  </p:sub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828800"/>
            <a:ext cx="7543800" cy="2862322"/>
          </a:xfrm>
          <a:prstGeom prst="rect">
            <a:avLst/>
          </a:prstGeom>
          <a:noFill/>
        </p:spPr>
        <p:txBody>
          <a:bodyPr wrap="square" rtlCol="0">
            <a:spAutoFit/>
          </a:bodyPr>
          <a:lstStyle/>
          <a:p>
            <a:pPr algn="ctr"/>
            <a:r>
              <a:rPr lang="en-US" sz="3600" baseline="30000" dirty="0"/>
              <a:t>41 </a:t>
            </a:r>
            <a:r>
              <a:rPr lang="en-US" sz="3600" dirty="0"/>
              <a:t>Then those who </a:t>
            </a:r>
            <a:r>
              <a:rPr lang="en-US" sz="3600" dirty="0" smtClean="0"/>
              <a:t>gladly </a:t>
            </a:r>
            <a:r>
              <a:rPr lang="en-US" sz="3600" dirty="0"/>
              <a:t>received his word were baptized; and that day about three thousand souls were added </a:t>
            </a:r>
            <a:r>
              <a:rPr lang="en-US" sz="3600" i="1" dirty="0"/>
              <a:t>to them.</a:t>
            </a:r>
            <a:r>
              <a:rPr lang="en-US" sz="3600" dirty="0"/>
              <a:t> </a:t>
            </a:r>
          </a:p>
        </p:txBody>
      </p:sp>
      <p:sp>
        <p:nvSpPr>
          <p:cNvPr id="3" name="TextBox 2"/>
          <p:cNvSpPr txBox="1"/>
          <p:nvPr/>
        </p:nvSpPr>
        <p:spPr>
          <a:xfrm>
            <a:off x="3200400" y="685800"/>
            <a:ext cx="3810000" cy="769441"/>
          </a:xfrm>
          <a:prstGeom prst="rect">
            <a:avLst/>
          </a:prstGeom>
          <a:noFill/>
        </p:spPr>
        <p:txBody>
          <a:bodyPr wrap="square" rtlCol="0">
            <a:spAutoFit/>
          </a:bodyPr>
          <a:lstStyle/>
          <a:p>
            <a:r>
              <a:rPr lang="en-US" sz="4400" b="1" dirty="0" smtClean="0">
                <a:solidFill>
                  <a:srgbClr val="FF0000"/>
                </a:solidFill>
                <a:effectLst>
                  <a:outerShdw blurRad="38100" dist="38100" dir="2700000" algn="tl">
                    <a:srgbClr val="000000">
                      <a:alpha val="43137"/>
                    </a:srgbClr>
                  </a:outerShdw>
                </a:effectLst>
              </a:rPr>
              <a:t>Acts 2:41</a:t>
            </a:r>
            <a:endParaRPr lang="en-US" sz="4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5132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824" y="326107"/>
            <a:ext cx="8382000" cy="1829761"/>
          </a:xfrm>
        </p:spPr>
        <p:txBody>
          <a:bodyPr>
            <a:normAutofit/>
          </a:bodyPr>
          <a:lstStyle/>
          <a:p>
            <a:r>
              <a:rPr lang="en-US" dirty="0" smtClean="0"/>
              <a:t/>
            </a:r>
            <a:br>
              <a:rPr lang="en-US" dirty="0" smtClean="0"/>
            </a:br>
            <a:r>
              <a:rPr lang="en-US" sz="5300" dirty="0" smtClean="0"/>
              <a:t>“Citizens of Heaven”</a:t>
            </a:r>
            <a:endParaRPr lang="en-US" sz="5300" dirty="0"/>
          </a:p>
        </p:txBody>
      </p:sp>
      <p:sp>
        <p:nvSpPr>
          <p:cNvPr id="4" name="Subtitle 3"/>
          <p:cNvSpPr>
            <a:spLocks noGrp="1"/>
          </p:cNvSpPr>
          <p:nvPr>
            <p:ph type="subTitle" idx="1"/>
          </p:nvPr>
        </p:nvSpPr>
        <p:spPr>
          <a:xfrm>
            <a:off x="685800" y="2514600"/>
            <a:ext cx="8153400" cy="1199704"/>
          </a:xfrm>
        </p:spPr>
        <p:txBody>
          <a:bodyPr>
            <a:noAutofit/>
          </a:bodyPr>
          <a:lstStyle/>
          <a:p>
            <a:pPr algn="l"/>
            <a:r>
              <a:rPr lang="en-US" sz="3600" dirty="0" smtClean="0">
                <a:solidFill>
                  <a:schemeClr val="tx1"/>
                </a:solidFill>
              </a:rPr>
              <a:t>The Government of Heaven has always been a Monarchy –                   						A Kingdom</a:t>
            </a:r>
            <a:endParaRPr lang="en-US" sz="3600" dirty="0">
              <a:solidFill>
                <a:schemeClr val="tx1"/>
              </a:solidFill>
            </a:endParaRPr>
          </a:p>
        </p:txBody>
      </p:sp>
      <p:sp>
        <p:nvSpPr>
          <p:cNvPr id="3" name="TextBox 2"/>
          <p:cNvSpPr txBox="1"/>
          <p:nvPr/>
        </p:nvSpPr>
        <p:spPr>
          <a:xfrm>
            <a:off x="685800" y="4114800"/>
            <a:ext cx="8153400" cy="1077218"/>
          </a:xfrm>
          <a:prstGeom prst="rect">
            <a:avLst/>
          </a:prstGeom>
          <a:noFill/>
        </p:spPr>
        <p:txBody>
          <a:bodyPr wrap="square" rtlCol="0">
            <a:spAutoFit/>
          </a:bodyPr>
          <a:lstStyle/>
          <a:p>
            <a:pPr algn="ctr"/>
            <a:r>
              <a:rPr lang="en-US" sz="3200" b="1" dirty="0" smtClean="0">
                <a:solidFill>
                  <a:srgbClr val="FF0000"/>
                </a:solidFill>
                <a:effectLst>
                  <a:outerShdw blurRad="38100" dist="38100" dir="2700000" algn="tl">
                    <a:srgbClr val="000000">
                      <a:alpha val="43137"/>
                    </a:srgbClr>
                  </a:outerShdw>
                </a:effectLst>
              </a:rPr>
              <a:t>A Monarchy and a Democracy are opposites.</a:t>
            </a:r>
            <a:endParaRPr lang="en-US" sz="32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271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1" name="Text Box 5"/>
          <p:cNvSpPr txBox="1">
            <a:spLocks noChangeArrowheads="1"/>
          </p:cNvSpPr>
          <p:nvPr/>
        </p:nvSpPr>
        <p:spPr bwMode="auto">
          <a:xfrm>
            <a:off x="1447800" y="1676401"/>
            <a:ext cx="1752600" cy="369332"/>
          </a:xfrm>
          <a:prstGeom prst="rect">
            <a:avLst/>
          </a:prstGeom>
          <a:noFill/>
          <a:ln w="9525">
            <a:noFill/>
            <a:miter lim="800000"/>
            <a:headEnd/>
            <a:tailEnd/>
          </a:ln>
          <a:effectLst/>
        </p:spPr>
        <p:txBody>
          <a:bodyPr wrap="square">
            <a:spAutoFit/>
          </a:bodyPr>
          <a:lstStyle/>
          <a:p>
            <a:pPr>
              <a:spcBef>
                <a:spcPct val="50000"/>
              </a:spcBef>
            </a:pPr>
            <a:r>
              <a:rPr lang="en-US" dirty="0"/>
              <a:t>Government</a:t>
            </a:r>
          </a:p>
        </p:txBody>
      </p:sp>
      <p:sp>
        <p:nvSpPr>
          <p:cNvPr id="9222" name="Line 6"/>
          <p:cNvSpPr>
            <a:spLocks noChangeShapeType="1"/>
          </p:cNvSpPr>
          <p:nvPr/>
        </p:nvSpPr>
        <p:spPr bwMode="auto">
          <a:xfrm flipV="1">
            <a:off x="1066800" y="2133600"/>
            <a:ext cx="914400" cy="1600200"/>
          </a:xfrm>
          <a:prstGeom prst="line">
            <a:avLst/>
          </a:prstGeom>
          <a:noFill/>
          <a:ln w="9525">
            <a:solidFill>
              <a:schemeClr val="tx1"/>
            </a:solidFill>
            <a:round/>
            <a:headEnd/>
            <a:tailEnd type="triangle" w="med" len="med"/>
          </a:ln>
          <a:effectLst/>
        </p:spPr>
        <p:txBody>
          <a:bodyPr/>
          <a:lstStyle/>
          <a:p>
            <a:endParaRPr lang="en-US"/>
          </a:p>
        </p:txBody>
      </p:sp>
      <p:sp>
        <p:nvSpPr>
          <p:cNvPr id="9223" name="Line 7"/>
          <p:cNvSpPr>
            <a:spLocks noChangeShapeType="1"/>
          </p:cNvSpPr>
          <p:nvPr/>
        </p:nvSpPr>
        <p:spPr bwMode="auto">
          <a:xfrm flipV="1">
            <a:off x="1600200" y="2057400"/>
            <a:ext cx="381000" cy="1600200"/>
          </a:xfrm>
          <a:prstGeom prst="line">
            <a:avLst/>
          </a:prstGeom>
          <a:noFill/>
          <a:ln w="9525">
            <a:solidFill>
              <a:schemeClr val="tx1"/>
            </a:solidFill>
            <a:round/>
            <a:headEnd/>
            <a:tailEnd type="triangle" w="med" len="med"/>
          </a:ln>
          <a:effectLst/>
        </p:spPr>
        <p:txBody>
          <a:bodyPr/>
          <a:lstStyle/>
          <a:p>
            <a:endParaRPr lang="en-US"/>
          </a:p>
        </p:txBody>
      </p:sp>
      <p:sp>
        <p:nvSpPr>
          <p:cNvPr id="9224" name="Line 8"/>
          <p:cNvSpPr>
            <a:spLocks noChangeShapeType="1"/>
          </p:cNvSpPr>
          <p:nvPr/>
        </p:nvSpPr>
        <p:spPr bwMode="auto">
          <a:xfrm flipV="1">
            <a:off x="1752600" y="2057400"/>
            <a:ext cx="228600" cy="1524000"/>
          </a:xfrm>
          <a:prstGeom prst="line">
            <a:avLst/>
          </a:prstGeom>
          <a:noFill/>
          <a:ln w="9525">
            <a:solidFill>
              <a:schemeClr val="tx1"/>
            </a:solidFill>
            <a:round/>
            <a:headEnd/>
            <a:tailEnd type="triangle" w="med" len="med"/>
          </a:ln>
          <a:effectLst/>
        </p:spPr>
        <p:txBody>
          <a:bodyPr/>
          <a:lstStyle/>
          <a:p>
            <a:endParaRPr lang="en-US"/>
          </a:p>
        </p:txBody>
      </p:sp>
      <p:sp>
        <p:nvSpPr>
          <p:cNvPr id="9225" name="Line 9"/>
          <p:cNvSpPr>
            <a:spLocks noChangeShapeType="1"/>
          </p:cNvSpPr>
          <p:nvPr/>
        </p:nvSpPr>
        <p:spPr bwMode="auto">
          <a:xfrm flipH="1" flipV="1">
            <a:off x="1981200" y="1981200"/>
            <a:ext cx="228600" cy="1600200"/>
          </a:xfrm>
          <a:prstGeom prst="line">
            <a:avLst/>
          </a:prstGeom>
          <a:noFill/>
          <a:ln w="9525">
            <a:solidFill>
              <a:schemeClr val="tx1"/>
            </a:solidFill>
            <a:round/>
            <a:headEnd/>
            <a:tailEnd type="triangle" w="med" len="med"/>
          </a:ln>
          <a:effectLst/>
        </p:spPr>
        <p:txBody>
          <a:bodyPr/>
          <a:lstStyle/>
          <a:p>
            <a:endParaRPr lang="en-US"/>
          </a:p>
        </p:txBody>
      </p:sp>
      <p:sp>
        <p:nvSpPr>
          <p:cNvPr id="9226" name="Line 10"/>
          <p:cNvSpPr>
            <a:spLocks noChangeShapeType="1"/>
          </p:cNvSpPr>
          <p:nvPr/>
        </p:nvSpPr>
        <p:spPr bwMode="auto">
          <a:xfrm flipH="1" flipV="1">
            <a:off x="1981200" y="1981200"/>
            <a:ext cx="457200" cy="1524000"/>
          </a:xfrm>
          <a:prstGeom prst="line">
            <a:avLst/>
          </a:prstGeom>
          <a:noFill/>
          <a:ln w="9525">
            <a:solidFill>
              <a:schemeClr val="tx1"/>
            </a:solidFill>
            <a:round/>
            <a:headEnd/>
            <a:tailEnd type="triangle" w="med" len="med"/>
          </a:ln>
          <a:effectLst/>
        </p:spPr>
        <p:txBody>
          <a:bodyPr/>
          <a:lstStyle/>
          <a:p>
            <a:endParaRPr lang="en-US"/>
          </a:p>
        </p:txBody>
      </p:sp>
      <p:sp>
        <p:nvSpPr>
          <p:cNvPr id="9227" name="Line 11"/>
          <p:cNvSpPr>
            <a:spLocks noChangeShapeType="1"/>
          </p:cNvSpPr>
          <p:nvPr/>
        </p:nvSpPr>
        <p:spPr bwMode="auto">
          <a:xfrm flipH="1" flipV="1">
            <a:off x="1981200" y="2057400"/>
            <a:ext cx="685800" cy="1524000"/>
          </a:xfrm>
          <a:prstGeom prst="line">
            <a:avLst/>
          </a:prstGeom>
          <a:noFill/>
          <a:ln w="9525">
            <a:solidFill>
              <a:schemeClr val="tx1"/>
            </a:solidFill>
            <a:round/>
            <a:headEnd/>
            <a:tailEnd type="triangle" w="med" len="med"/>
          </a:ln>
          <a:effectLst/>
        </p:spPr>
        <p:txBody>
          <a:bodyPr/>
          <a:lstStyle/>
          <a:p>
            <a:endParaRPr lang="en-US"/>
          </a:p>
        </p:txBody>
      </p:sp>
      <p:sp>
        <p:nvSpPr>
          <p:cNvPr id="9228" name="Line 12"/>
          <p:cNvSpPr>
            <a:spLocks noChangeShapeType="1"/>
          </p:cNvSpPr>
          <p:nvPr/>
        </p:nvSpPr>
        <p:spPr bwMode="auto">
          <a:xfrm flipV="1">
            <a:off x="1447800" y="2057400"/>
            <a:ext cx="533400" cy="1371600"/>
          </a:xfrm>
          <a:prstGeom prst="line">
            <a:avLst/>
          </a:prstGeom>
          <a:noFill/>
          <a:ln w="9525">
            <a:solidFill>
              <a:schemeClr val="tx1"/>
            </a:solidFill>
            <a:round/>
            <a:headEnd/>
            <a:tailEnd type="triangle" w="med" len="med"/>
          </a:ln>
          <a:effectLst/>
        </p:spPr>
        <p:txBody>
          <a:bodyPr/>
          <a:lstStyle/>
          <a:p>
            <a:endParaRPr lang="en-US"/>
          </a:p>
        </p:txBody>
      </p:sp>
      <p:sp>
        <p:nvSpPr>
          <p:cNvPr id="9229" name="Text Box 13"/>
          <p:cNvSpPr txBox="1">
            <a:spLocks noChangeArrowheads="1"/>
          </p:cNvSpPr>
          <p:nvPr/>
        </p:nvSpPr>
        <p:spPr bwMode="auto">
          <a:xfrm>
            <a:off x="1600200" y="3657601"/>
            <a:ext cx="1066800" cy="369332"/>
          </a:xfrm>
          <a:prstGeom prst="rect">
            <a:avLst/>
          </a:prstGeom>
          <a:noFill/>
          <a:ln w="9525">
            <a:noFill/>
            <a:miter lim="800000"/>
            <a:headEnd/>
            <a:tailEnd/>
          </a:ln>
          <a:effectLst/>
        </p:spPr>
        <p:txBody>
          <a:bodyPr>
            <a:spAutoFit/>
          </a:bodyPr>
          <a:lstStyle/>
          <a:p>
            <a:pPr>
              <a:spcBef>
                <a:spcPct val="50000"/>
              </a:spcBef>
            </a:pPr>
            <a:r>
              <a:rPr lang="en-US" dirty="0"/>
              <a:t>People</a:t>
            </a:r>
          </a:p>
        </p:txBody>
      </p:sp>
      <p:sp>
        <p:nvSpPr>
          <p:cNvPr id="9230" name="Text Box 14"/>
          <p:cNvSpPr txBox="1">
            <a:spLocks noChangeArrowheads="1"/>
          </p:cNvSpPr>
          <p:nvPr/>
        </p:nvSpPr>
        <p:spPr bwMode="auto">
          <a:xfrm>
            <a:off x="990600" y="898471"/>
            <a:ext cx="2628900" cy="584775"/>
          </a:xfrm>
          <a:prstGeom prst="rect">
            <a:avLst/>
          </a:prstGeom>
          <a:noFill/>
          <a:ln w="9525">
            <a:noFill/>
            <a:miter lim="800000"/>
            <a:headEnd/>
            <a:tailEnd/>
          </a:ln>
          <a:effectLst/>
        </p:spPr>
        <p:txBody>
          <a:bodyPr wrap="square">
            <a:spAutoFit/>
          </a:bodyPr>
          <a:lstStyle/>
          <a:p>
            <a:pPr>
              <a:spcBef>
                <a:spcPct val="50000"/>
              </a:spcBef>
            </a:pPr>
            <a:r>
              <a:rPr lang="en-US" sz="3200" b="1" dirty="0"/>
              <a:t>Democracy</a:t>
            </a:r>
          </a:p>
        </p:txBody>
      </p:sp>
      <p:sp>
        <p:nvSpPr>
          <p:cNvPr id="9231" name="Text Box 15"/>
          <p:cNvSpPr txBox="1">
            <a:spLocks noChangeArrowheads="1"/>
          </p:cNvSpPr>
          <p:nvPr/>
        </p:nvSpPr>
        <p:spPr bwMode="auto">
          <a:xfrm>
            <a:off x="5476875" y="898471"/>
            <a:ext cx="2590800" cy="584775"/>
          </a:xfrm>
          <a:prstGeom prst="rect">
            <a:avLst/>
          </a:prstGeom>
          <a:noFill/>
          <a:ln w="9525">
            <a:noFill/>
            <a:miter lim="800000"/>
            <a:headEnd/>
            <a:tailEnd/>
          </a:ln>
          <a:effectLst/>
        </p:spPr>
        <p:txBody>
          <a:bodyPr wrap="square">
            <a:spAutoFit/>
          </a:bodyPr>
          <a:lstStyle/>
          <a:p>
            <a:pPr>
              <a:spcBef>
                <a:spcPct val="50000"/>
              </a:spcBef>
            </a:pPr>
            <a:r>
              <a:rPr lang="en-US" sz="3200" b="1" dirty="0"/>
              <a:t>Kingdom</a:t>
            </a:r>
          </a:p>
        </p:txBody>
      </p:sp>
      <p:sp>
        <p:nvSpPr>
          <p:cNvPr id="9232" name="Text Box 16"/>
          <p:cNvSpPr txBox="1">
            <a:spLocks noChangeArrowheads="1"/>
          </p:cNvSpPr>
          <p:nvPr/>
        </p:nvSpPr>
        <p:spPr bwMode="auto">
          <a:xfrm>
            <a:off x="381000" y="3886200"/>
            <a:ext cx="4038600" cy="1615827"/>
          </a:xfrm>
          <a:prstGeom prst="rect">
            <a:avLst/>
          </a:prstGeom>
          <a:noFill/>
          <a:ln w="9525">
            <a:noFill/>
            <a:miter lim="800000"/>
            <a:headEnd/>
            <a:tailEnd/>
          </a:ln>
          <a:effectLst/>
        </p:spPr>
        <p:txBody>
          <a:bodyPr>
            <a:spAutoFit/>
          </a:bodyPr>
          <a:lstStyle/>
          <a:p>
            <a:pPr>
              <a:spcBef>
                <a:spcPct val="50000"/>
              </a:spcBef>
            </a:pPr>
            <a:r>
              <a:rPr lang="en-US" sz="2400" dirty="0"/>
              <a:t>People have all authority and set up whatever government they choose.</a:t>
            </a:r>
          </a:p>
          <a:p>
            <a:pPr>
              <a:spcBef>
                <a:spcPct val="50000"/>
              </a:spcBef>
            </a:pPr>
            <a:endParaRPr lang="en-US" dirty="0"/>
          </a:p>
        </p:txBody>
      </p:sp>
      <p:sp>
        <p:nvSpPr>
          <p:cNvPr id="9233" name="Text Box 17"/>
          <p:cNvSpPr txBox="1">
            <a:spLocks noChangeArrowheads="1"/>
          </p:cNvSpPr>
          <p:nvPr/>
        </p:nvSpPr>
        <p:spPr bwMode="auto">
          <a:xfrm>
            <a:off x="5791200" y="1797082"/>
            <a:ext cx="1524000" cy="369332"/>
          </a:xfrm>
          <a:prstGeom prst="rect">
            <a:avLst/>
          </a:prstGeom>
          <a:noFill/>
          <a:ln w="9525">
            <a:noFill/>
            <a:miter lim="800000"/>
            <a:headEnd/>
            <a:tailEnd/>
          </a:ln>
          <a:effectLst/>
        </p:spPr>
        <p:txBody>
          <a:bodyPr wrap="square">
            <a:spAutoFit/>
          </a:bodyPr>
          <a:lstStyle/>
          <a:p>
            <a:pPr>
              <a:spcBef>
                <a:spcPct val="50000"/>
              </a:spcBef>
            </a:pPr>
            <a:r>
              <a:rPr lang="en-US" dirty="0"/>
              <a:t>Monarch</a:t>
            </a:r>
          </a:p>
        </p:txBody>
      </p:sp>
      <p:sp>
        <p:nvSpPr>
          <p:cNvPr id="9234" name="Text Box 18"/>
          <p:cNvSpPr txBox="1">
            <a:spLocks noChangeArrowheads="1"/>
          </p:cNvSpPr>
          <p:nvPr/>
        </p:nvSpPr>
        <p:spPr bwMode="auto">
          <a:xfrm>
            <a:off x="5943600" y="3657601"/>
            <a:ext cx="1371600" cy="369332"/>
          </a:xfrm>
          <a:prstGeom prst="rect">
            <a:avLst/>
          </a:prstGeom>
          <a:noFill/>
          <a:ln w="9525">
            <a:noFill/>
            <a:miter lim="800000"/>
            <a:headEnd/>
            <a:tailEnd/>
          </a:ln>
          <a:effectLst/>
        </p:spPr>
        <p:txBody>
          <a:bodyPr wrap="square">
            <a:spAutoFit/>
          </a:bodyPr>
          <a:lstStyle/>
          <a:p>
            <a:pPr>
              <a:spcBef>
                <a:spcPct val="50000"/>
              </a:spcBef>
            </a:pPr>
            <a:r>
              <a:rPr lang="en-US" dirty="0"/>
              <a:t>People</a:t>
            </a:r>
          </a:p>
        </p:txBody>
      </p:sp>
      <p:sp>
        <p:nvSpPr>
          <p:cNvPr id="9235" name="Line 19"/>
          <p:cNvSpPr>
            <a:spLocks noChangeShapeType="1"/>
          </p:cNvSpPr>
          <p:nvPr/>
        </p:nvSpPr>
        <p:spPr bwMode="auto">
          <a:xfrm flipH="1">
            <a:off x="5410200" y="2240280"/>
            <a:ext cx="914400" cy="1371600"/>
          </a:xfrm>
          <a:prstGeom prst="line">
            <a:avLst/>
          </a:prstGeom>
          <a:noFill/>
          <a:ln w="9525">
            <a:solidFill>
              <a:schemeClr val="tx1"/>
            </a:solidFill>
            <a:round/>
            <a:headEnd/>
            <a:tailEnd type="triangle" w="med" len="med"/>
          </a:ln>
          <a:effectLst/>
        </p:spPr>
        <p:txBody>
          <a:bodyPr/>
          <a:lstStyle/>
          <a:p>
            <a:endParaRPr lang="en-US"/>
          </a:p>
        </p:txBody>
      </p:sp>
      <p:sp>
        <p:nvSpPr>
          <p:cNvPr id="9236" name="Line 20"/>
          <p:cNvSpPr>
            <a:spLocks noChangeShapeType="1"/>
          </p:cNvSpPr>
          <p:nvPr/>
        </p:nvSpPr>
        <p:spPr bwMode="auto">
          <a:xfrm flipH="1">
            <a:off x="5638800" y="2148840"/>
            <a:ext cx="685800" cy="1554480"/>
          </a:xfrm>
          <a:prstGeom prst="line">
            <a:avLst/>
          </a:prstGeom>
          <a:noFill/>
          <a:ln w="9525">
            <a:solidFill>
              <a:schemeClr val="tx1"/>
            </a:solidFill>
            <a:round/>
            <a:headEnd/>
            <a:tailEnd type="triangle" w="med" len="med"/>
          </a:ln>
          <a:effectLst/>
        </p:spPr>
        <p:txBody>
          <a:bodyPr/>
          <a:lstStyle/>
          <a:p>
            <a:endParaRPr lang="en-US"/>
          </a:p>
        </p:txBody>
      </p:sp>
      <p:sp>
        <p:nvSpPr>
          <p:cNvPr id="9237" name="Line 21"/>
          <p:cNvSpPr>
            <a:spLocks noChangeShapeType="1"/>
          </p:cNvSpPr>
          <p:nvPr/>
        </p:nvSpPr>
        <p:spPr bwMode="auto">
          <a:xfrm flipH="1">
            <a:off x="5715000" y="2148840"/>
            <a:ext cx="609600" cy="1463040"/>
          </a:xfrm>
          <a:prstGeom prst="line">
            <a:avLst/>
          </a:prstGeom>
          <a:noFill/>
          <a:ln w="9525">
            <a:solidFill>
              <a:schemeClr val="tx1"/>
            </a:solidFill>
            <a:round/>
            <a:headEnd/>
            <a:tailEnd type="triangle" w="med" len="med"/>
          </a:ln>
          <a:effectLst/>
        </p:spPr>
        <p:txBody>
          <a:bodyPr/>
          <a:lstStyle/>
          <a:p>
            <a:endParaRPr lang="en-US"/>
          </a:p>
        </p:txBody>
      </p:sp>
      <p:sp>
        <p:nvSpPr>
          <p:cNvPr id="9238" name="Line 22"/>
          <p:cNvSpPr>
            <a:spLocks noChangeShapeType="1"/>
          </p:cNvSpPr>
          <p:nvPr/>
        </p:nvSpPr>
        <p:spPr bwMode="auto">
          <a:xfrm flipH="1">
            <a:off x="5867400" y="2148840"/>
            <a:ext cx="457200" cy="1508760"/>
          </a:xfrm>
          <a:prstGeom prst="line">
            <a:avLst/>
          </a:prstGeom>
          <a:noFill/>
          <a:ln w="9525">
            <a:solidFill>
              <a:schemeClr val="tx1"/>
            </a:solidFill>
            <a:round/>
            <a:headEnd/>
            <a:tailEnd type="triangle" w="med" len="med"/>
          </a:ln>
          <a:effectLst/>
        </p:spPr>
        <p:txBody>
          <a:bodyPr/>
          <a:lstStyle/>
          <a:p>
            <a:endParaRPr lang="en-US"/>
          </a:p>
        </p:txBody>
      </p:sp>
      <p:sp>
        <p:nvSpPr>
          <p:cNvPr id="9239" name="Line 23"/>
          <p:cNvSpPr>
            <a:spLocks noChangeShapeType="1"/>
          </p:cNvSpPr>
          <p:nvPr/>
        </p:nvSpPr>
        <p:spPr bwMode="auto">
          <a:xfrm flipH="1">
            <a:off x="6019800" y="2148840"/>
            <a:ext cx="304800" cy="1508760"/>
          </a:xfrm>
          <a:prstGeom prst="line">
            <a:avLst/>
          </a:prstGeom>
          <a:noFill/>
          <a:ln w="9525">
            <a:solidFill>
              <a:schemeClr val="tx1"/>
            </a:solidFill>
            <a:round/>
            <a:headEnd/>
            <a:tailEnd type="triangle" w="med" len="med"/>
          </a:ln>
          <a:effectLst/>
        </p:spPr>
        <p:txBody>
          <a:bodyPr/>
          <a:lstStyle/>
          <a:p>
            <a:endParaRPr lang="en-US"/>
          </a:p>
        </p:txBody>
      </p:sp>
      <p:sp>
        <p:nvSpPr>
          <p:cNvPr id="9240" name="Line 24"/>
          <p:cNvSpPr>
            <a:spLocks noChangeShapeType="1"/>
          </p:cNvSpPr>
          <p:nvPr/>
        </p:nvSpPr>
        <p:spPr bwMode="auto">
          <a:xfrm flipH="1">
            <a:off x="6248400" y="2148840"/>
            <a:ext cx="76200" cy="1463040"/>
          </a:xfrm>
          <a:prstGeom prst="line">
            <a:avLst/>
          </a:prstGeom>
          <a:noFill/>
          <a:ln w="9525">
            <a:solidFill>
              <a:schemeClr val="tx1"/>
            </a:solidFill>
            <a:round/>
            <a:headEnd/>
            <a:tailEnd type="triangle" w="med" len="med"/>
          </a:ln>
          <a:effectLst/>
        </p:spPr>
        <p:txBody>
          <a:bodyPr/>
          <a:lstStyle/>
          <a:p>
            <a:endParaRPr lang="en-US"/>
          </a:p>
        </p:txBody>
      </p:sp>
      <p:sp>
        <p:nvSpPr>
          <p:cNvPr id="9241" name="Line 25"/>
          <p:cNvSpPr>
            <a:spLocks noChangeShapeType="1"/>
          </p:cNvSpPr>
          <p:nvPr/>
        </p:nvSpPr>
        <p:spPr bwMode="auto">
          <a:xfrm>
            <a:off x="6324600" y="2148840"/>
            <a:ext cx="76200" cy="1508760"/>
          </a:xfrm>
          <a:prstGeom prst="line">
            <a:avLst/>
          </a:prstGeom>
          <a:noFill/>
          <a:ln w="9525">
            <a:solidFill>
              <a:schemeClr val="tx1"/>
            </a:solidFill>
            <a:round/>
            <a:headEnd/>
            <a:tailEnd type="triangle" w="med" len="med"/>
          </a:ln>
          <a:effectLst/>
        </p:spPr>
        <p:txBody>
          <a:bodyPr/>
          <a:lstStyle/>
          <a:p>
            <a:endParaRPr lang="en-US"/>
          </a:p>
        </p:txBody>
      </p:sp>
      <p:sp>
        <p:nvSpPr>
          <p:cNvPr id="9242" name="Line 26"/>
          <p:cNvSpPr>
            <a:spLocks noChangeShapeType="1"/>
          </p:cNvSpPr>
          <p:nvPr/>
        </p:nvSpPr>
        <p:spPr bwMode="auto">
          <a:xfrm>
            <a:off x="6324600" y="2148840"/>
            <a:ext cx="457200" cy="1463040"/>
          </a:xfrm>
          <a:prstGeom prst="line">
            <a:avLst/>
          </a:prstGeom>
          <a:noFill/>
          <a:ln w="9525">
            <a:solidFill>
              <a:schemeClr val="tx1"/>
            </a:solidFill>
            <a:round/>
            <a:headEnd/>
            <a:tailEnd type="triangle" w="med" len="med"/>
          </a:ln>
          <a:effectLst/>
        </p:spPr>
        <p:txBody>
          <a:bodyPr/>
          <a:lstStyle/>
          <a:p>
            <a:endParaRPr lang="en-US"/>
          </a:p>
        </p:txBody>
      </p:sp>
      <p:sp>
        <p:nvSpPr>
          <p:cNvPr id="9243" name="Line 27"/>
          <p:cNvSpPr>
            <a:spLocks noChangeShapeType="1"/>
          </p:cNvSpPr>
          <p:nvPr/>
        </p:nvSpPr>
        <p:spPr bwMode="auto">
          <a:xfrm>
            <a:off x="6324600" y="2148840"/>
            <a:ext cx="228600" cy="1463040"/>
          </a:xfrm>
          <a:prstGeom prst="line">
            <a:avLst/>
          </a:prstGeom>
          <a:noFill/>
          <a:ln w="9525">
            <a:solidFill>
              <a:schemeClr val="tx1"/>
            </a:solidFill>
            <a:round/>
            <a:headEnd/>
            <a:tailEnd type="triangle" w="med" len="med"/>
          </a:ln>
          <a:effectLst/>
        </p:spPr>
        <p:txBody>
          <a:bodyPr/>
          <a:lstStyle/>
          <a:p>
            <a:endParaRPr lang="en-US"/>
          </a:p>
        </p:txBody>
      </p:sp>
      <p:sp>
        <p:nvSpPr>
          <p:cNvPr id="9244" name="Text Box 28"/>
          <p:cNvSpPr txBox="1">
            <a:spLocks noChangeArrowheads="1"/>
          </p:cNvSpPr>
          <p:nvPr/>
        </p:nvSpPr>
        <p:spPr bwMode="auto">
          <a:xfrm>
            <a:off x="4648200" y="3886200"/>
            <a:ext cx="4024086" cy="1569660"/>
          </a:xfrm>
          <a:prstGeom prst="rect">
            <a:avLst/>
          </a:prstGeom>
          <a:noFill/>
          <a:ln w="9525">
            <a:noFill/>
            <a:miter lim="800000"/>
            <a:headEnd/>
            <a:tailEnd/>
          </a:ln>
          <a:effectLst/>
        </p:spPr>
        <p:txBody>
          <a:bodyPr wrap="square">
            <a:spAutoFit/>
          </a:bodyPr>
          <a:lstStyle/>
          <a:p>
            <a:pPr>
              <a:spcBef>
                <a:spcPct val="50000"/>
              </a:spcBef>
            </a:pPr>
            <a:r>
              <a:rPr lang="en-US" sz="2400" dirty="0" smtClean="0"/>
              <a:t>The monarch </a:t>
            </a:r>
            <a:r>
              <a:rPr lang="en-US" sz="2400" dirty="0"/>
              <a:t>has all authority </a:t>
            </a:r>
            <a:r>
              <a:rPr lang="en-US" sz="2400" dirty="0" smtClean="0"/>
              <a:t>and the </a:t>
            </a:r>
            <a:r>
              <a:rPr lang="en-US" sz="2400" dirty="0"/>
              <a:t>people have only </a:t>
            </a:r>
            <a:r>
              <a:rPr lang="en-US" sz="2400" dirty="0" smtClean="0"/>
              <a:t>such rights as he </a:t>
            </a:r>
            <a:r>
              <a:rPr lang="en-US" sz="2400" dirty="0"/>
              <a:t>chooses to give them.</a:t>
            </a:r>
            <a:endParaRPr lang="en-US" sz="2400" i="1" dirty="0"/>
          </a:p>
        </p:txBody>
      </p:sp>
      <p:sp>
        <p:nvSpPr>
          <p:cNvPr id="27" name="Line 11"/>
          <p:cNvSpPr>
            <a:spLocks noChangeShapeType="1"/>
          </p:cNvSpPr>
          <p:nvPr/>
        </p:nvSpPr>
        <p:spPr bwMode="auto">
          <a:xfrm flipH="1" flipV="1">
            <a:off x="1981200" y="2057400"/>
            <a:ext cx="990600" cy="1524000"/>
          </a:xfrm>
          <a:prstGeom prst="line">
            <a:avLst/>
          </a:prstGeom>
          <a:noFill/>
          <a:ln w="9525">
            <a:solidFill>
              <a:schemeClr val="tx1"/>
            </a:solidFill>
            <a:round/>
            <a:headEnd/>
            <a:tailEnd type="triangle" w="med" len="med"/>
          </a:ln>
          <a:effectLst/>
        </p:spPr>
        <p:txBody>
          <a:bodyPr/>
          <a:lstStyle/>
          <a:p>
            <a:endParaRPr lang="en-US"/>
          </a:p>
        </p:txBody>
      </p:sp>
      <p:sp>
        <p:nvSpPr>
          <p:cNvPr id="28" name="Line 27"/>
          <p:cNvSpPr>
            <a:spLocks noChangeShapeType="1"/>
          </p:cNvSpPr>
          <p:nvPr/>
        </p:nvSpPr>
        <p:spPr bwMode="auto">
          <a:xfrm>
            <a:off x="6324600" y="2148840"/>
            <a:ext cx="685800" cy="1371600"/>
          </a:xfrm>
          <a:prstGeom prst="line">
            <a:avLst/>
          </a:prstGeom>
          <a:noFill/>
          <a:ln w="9525">
            <a:solidFill>
              <a:schemeClr val="tx1"/>
            </a:solidFill>
            <a:round/>
            <a:headEnd/>
            <a:tailEnd type="triangle" w="med" len="med"/>
          </a:ln>
          <a:effectLst/>
        </p:spPr>
        <p:txBody>
          <a:bodyPr/>
          <a:lstStyle/>
          <a:p>
            <a:endParaRPr lang="en-US"/>
          </a:p>
        </p:txBody>
      </p:sp>
      <p:sp>
        <p:nvSpPr>
          <p:cNvPr id="29" name="Text Box 16"/>
          <p:cNvSpPr txBox="1">
            <a:spLocks noChangeArrowheads="1"/>
          </p:cNvSpPr>
          <p:nvPr/>
        </p:nvSpPr>
        <p:spPr bwMode="auto">
          <a:xfrm>
            <a:off x="381000" y="5105400"/>
            <a:ext cx="3962400" cy="4201150"/>
          </a:xfrm>
          <a:prstGeom prst="rect">
            <a:avLst/>
          </a:prstGeom>
          <a:noFill/>
          <a:ln w="9525">
            <a:noFill/>
            <a:miter lim="800000"/>
            <a:headEnd/>
            <a:tailEnd/>
          </a:ln>
          <a:effectLst/>
        </p:spPr>
        <p:txBody>
          <a:bodyPr wrap="square">
            <a:spAutoFit/>
          </a:bodyPr>
          <a:lstStyle/>
          <a:p>
            <a:pPr>
              <a:spcBef>
                <a:spcPct val="50000"/>
              </a:spcBef>
            </a:pPr>
            <a:r>
              <a:rPr lang="en-US" sz="2400" dirty="0" smtClean="0"/>
              <a:t>Our Constitution </a:t>
            </a:r>
            <a:r>
              <a:rPr lang="en-US" sz="2400" smtClean="0"/>
              <a:t>allows for our </a:t>
            </a:r>
            <a:r>
              <a:rPr lang="en-US" sz="2400" dirty="0" smtClean="0"/>
              <a:t>laws to be changed as the thinking  of the people changes. </a:t>
            </a:r>
            <a:endParaRPr lang="en-US" sz="2400" dirty="0"/>
          </a:p>
          <a:p>
            <a:pPr>
              <a:spcBef>
                <a:spcPct val="50000"/>
              </a:spcBef>
            </a:pPr>
            <a:endParaRPr lang="en-US" sz="2400" dirty="0"/>
          </a:p>
          <a:p>
            <a:pPr>
              <a:spcBef>
                <a:spcPct val="50000"/>
              </a:spcBef>
            </a:pPr>
            <a:endParaRPr lang="en-US" dirty="0"/>
          </a:p>
          <a:p>
            <a:pPr>
              <a:spcBef>
                <a:spcPct val="50000"/>
              </a:spcBef>
            </a:pPr>
            <a:endParaRPr lang="en-US" dirty="0"/>
          </a:p>
          <a:p>
            <a:pPr>
              <a:spcBef>
                <a:spcPct val="50000"/>
              </a:spcBef>
            </a:pPr>
            <a:endParaRPr lang="en-US" dirty="0"/>
          </a:p>
          <a:p>
            <a:pPr>
              <a:spcBef>
                <a:spcPct val="50000"/>
              </a:spcBef>
            </a:pPr>
            <a:endParaRPr lang="en-US" dirty="0"/>
          </a:p>
          <a:p>
            <a:pPr>
              <a:spcBef>
                <a:spcPct val="50000"/>
              </a:spcBef>
            </a:pPr>
            <a:endParaRPr lang="en-US" dirty="0"/>
          </a:p>
        </p:txBody>
      </p:sp>
      <p:sp>
        <p:nvSpPr>
          <p:cNvPr id="30" name="Text Box 28"/>
          <p:cNvSpPr txBox="1">
            <a:spLocks noChangeArrowheads="1"/>
          </p:cNvSpPr>
          <p:nvPr/>
        </p:nvSpPr>
        <p:spPr bwMode="auto">
          <a:xfrm>
            <a:off x="4633686" y="5429071"/>
            <a:ext cx="4357914" cy="1200329"/>
          </a:xfrm>
          <a:prstGeom prst="rect">
            <a:avLst/>
          </a:prstGeom>
          <a:noFill/>
          <a:ln w="9525">
            <a:noFill/>
            <a:miter lim="800000"/>
            <a:headEnd/>
            <a:tailEnd/>
          </a:ln>
          <a:effectLst/>
        </p:spPr>
        <p:txBody>
          <a:bodyPr wrap="square">
            <a:spAutoFit/>
          </a:bodyPr>
          <a:lstStyle/>
          <a:p>
            <a:pPr>
              <a:spcBef>
                <a:spcPct val="50000"/>
              </a:spcBef>
            </a:pPr>
            <a:r>
              <a:rPr lang="en-US" sz="2400" dirty="0" smtClean="0"/>
              <a:t>He makes the laws and the citizens must obey whether they approve or not.</a:t>
            </a:r>
            <a:endParaRPr lang="en-US" sz="2400" i="1" dirty="0"/>
          </a:p>
        </p:txBody>
      </p:sp>
      <p:sp>
        <p:nvSpPr>
          <p:cNvPr id="31" name="Line 8"/>
          <p:cNvSpPr>
            <a:spLocks noChangeShapeType="1"/>
          </p:cNvSpPr>
          <p:nvPr/>
        </p:nvSpPr>
        <p:spPr bwMode="auto">
          <a:xfrm flipV="1">
            <a:off x="1981200" y="2240280"/>
            <a:ext cx="0" cy="1371600"/>
          </a:xfrm>
          <a:prstGeom prst="line">
            <a:avLst/>
          </a:prstGeom>
          <a:noFill/>
          <a:ln w="9525">
            <a:solidFill>
              <a:schemeClr val="tx1"/>
            </a:solidFill>
            <a:round/>
            <a:headEnd/>
            <a:tailEnd type="triangle" w="med" len="med"/>
          </a:ln>
          <a:effectLst/>
        </p:spPr>
        <p:txBody>
          <a:bodyPr/>
          <a:lstStyle/>
          <a:p>
            <a:endParaRPr lang="en-US"/>
          </a:p>
        </p:txBody>
      </p:sp>
    </p:spTree>
    <p:extLst>
      <p:ext uri="{BB962C8B-B14F-4D97-AF65-F5344CB8AC3E}">
        <p14:creationId xmlns:p14="http://schemas.microsoft.com/office/powerpoint/2010/main" val="114091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92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29"/>
                                        </p:tgtEl>
                                        <p:attrNameLst>
                                          <p:attrName>style.visibility</p:attrName>
                                        </p:attrNameLst>
                                      </p:cBhvr>
                                      <p:to>
                                        <p:strVal val="visible"/>
                                      </p:to>
                                    </p:set>
                                  </p:childTnLst>
                                </p:cTn>
                              </p:par>
                            </p:childTnLst>
                          </p:cTn>
                        </p:par>
                        <p:par>
                          <p:cTn id="11" fill="hold">
                            <p:stCondLst>
                              <p:cond delay="0"/>
                            </p:stCondLst>
                            <p:childTnLst>
                              <p:par>
                                <p:cTn id="12" presetID="22" presetClass="entr" presetSubtype="4" fill="hold" grpId="0"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wipe(down)">
                                      <p:cBhvr>
                                        <p:cTn id="14" dur="500"/>
                                        <p:tgtEl>
                                          <p:spTgt spid="31"/>
                                        </p:tgtEl>
                                      </p:cBhvr>
                                    </p:animEffect>
                                  </p:childTnLst>
                                </p:cTn>
                              </p:par>
                            </p:childTnLst>
                          </p:cTn>
                        </p:par>
                        <p:par>
                          <p:cTn id="15" fill="hold">
                            <p:stCondLst>
                              <p:cond delay="500"/>
                            </p:stCondLst>
                            <p:childTnLst>
                              <p:par>
                                <p:cTn id="16" presetID="22" presetClass="entr" presetSubtype="4" fill="hold" grpId="0" nodeType="afterEffect">
                                  <p:stCondLst>
                                    <p:cond delay="0"/>
                                  </p:stCondLst>
                                  <p:childTnLst>
                                    <p:set>
                                      <p:cBhvr>
                                        <p:cTn id="17" dur="1" fill="hold">
                                          <p:stCondLst>
                                            <p:cond delay="0"/>
                                          </p:stCondLst>
                                        </p:cTn>
                                        <p:tgtEl>
                                          <p:spTgt spid="9222"/>
                                        </p:tgtEl>
                                        <p:attrNameLst>
                                          <p:attrName>style.visibility</p:attrName>
                                        </p:attrNameLst>
                                      </p:cBhvr>
                                      <p:to>
                                        <p:strVal val="visible"/>
                                      </p:to>
                                    </p:set>
                                    <p:animEffect transition="in" filter="wipe(down)">
                                      <p:cBhvr>
                                        <p:cTn id="18" dur="500"/>
                                        <p:tgtEl>
                                          <p:spTgt spid="9222"/>
                                        </p:tgtEl>
                                      </p:cBhvr>
                                    </p:animEffect>
                                  </p:childTnLst>
                                </p:cTn>
                              </p:par>
                            </p:childTnLst>
                          </p:cTn>
                        </p:par>
                        <p:par>
                          <p:cTn id="19" fill="hold">
                            <p:stCondLst>
                              <p:cond delay="1000"/>
                            </p:stCondLst>
                            <p:childTnLst>
                              <p:par>
                                <p:cTn id="20" presetID="22" presetClass="entr" presetSubtype="4" fill="hold" grpId="0" nodeType="afterEffect">
                                  <p:stCondLst>
                                    <p:cond delay="0"/>
                                  </p:stCondLst>
                                  <p:childTnLst>
                                    <p:set>
                                      <p:cBhvr>
                                        <p:cTn id="21" dur="1" fill="hold">
                                          <p:stCondLst>
                                            <p:cond delay="0"/>
                                          </p:stCondLst>
                                        </p:cTn>
                                        <p:tgtEl>
                                          <p:spTgt spid="9228"/>
                                        </p:tgtEl>
                                        <p:attrNameLst>
                                          <p:attrName>style.visibility</p:attrName>
                                        </p:attrNameLst>
                                      </p:cBhvr>
                                      <p:to>
                                        <p:strVal val="visible"/>
                                      </p:to>
                                    </p:set>
                                    <p:animEffect transition="in" filter="wipe(down)">
                                      <p:cBhvr>
                                        <p:cTn id="22" dur="500"/>
                                        <p:tgtEl>
                                          <p:spTgt spid="9228"/>
                                        </p:tgtEl>
                                      </p:cBhvr>
                                    </p:animEffect>
                                  </p:childTnLst>
                                </p:cTn>
                              </p:par>
                            </p:childTnLst>
                          </p:cTn>
                        </p:par>
                        <p:par>
                          <p:cTn id="23" fill="hold">
                            <p:stCondLst>
                              <p:cond delay="1500"/>
                            </p:stCondLst>
                            <p:childTnLst>
                              <p:par>
                                <p:cTn id="24" presetID="22" presetClass="entr" presetSubtype="4" fill="hold" grpId="0" nodeType="afterEffect">
                                  <p:stCondLst>
                                    <p:cond delay="0"/>
                                  </p:stCondLst>
                                  <p:childTnLst>
                                    <p:set>
                                      <p:cBhvr>
                                        <p:cTn id="25" dur="1" fill="hold">
                                          <p:stCondLst>
                                            <p:cond delay="0"/>
                                          </p:stCondLst>
                                        </p:cTn>
                                        <p:tgtEl>
                                          <p:spTgt spid="9225"/>
                                        </p:tgtEl>
                                        <p:attrNameLst>
                                          <p:attrName>style.visibility</p:attrName>
                                        </p:attrNameLst>
                                      </p:cBhvr>
                                      <p:to>
                                        <p:strVal val="visible"/>
                                      </p:to>
                                    </p:set>
                                    <p:animEffect transition="in" filter="wipe(down)">
                                      <p:cBhvr>
                                        <p:cTn id="26" dur="500"/>
                                        <p:tgtEl>
                                          <p:spTgt spid="9225"/>
                                        </p:tgtEl>
                                      </p:cBhvr>
                                    </p:animEffect>
                                  </p:childTnLst>
                                </p:cTn>
                              </p:par>
                            </p:childTnLst>
                          </p:cTn>
                        </p:par>
                        <p:par>
                          <p:cTn id="27" fill="hold">
                            <p:stCondLst>
                              <p:cond delay="2000"/>
                            </p:stCondLst>
                            <p:childTnLst>
                              <p:par>
                                <p:cTn id="28" presetID="22" presetClass="entr" presetSubtype="4" fill="hold" grpId="0" nodeType="afterEffect">
                                  <p:stCondLst>
                                    <p:cond delay="0"/>
                                  </p:stCondLst>
                                  <p:childTnLst>
                                    <p:set>
                                      <p:cBhvr>
                                        <p:cTn id="29" dur="1" fill="hold">
                                          <p:stCondLst>
                                            <p:cond delay="0"/>
                                          </p:stCondLst>
                                        </p:cTn>
                                        <p:tgtEl>
                                          <p:spTgt spid="9224"/>
                                        </p:tgtEl>
                                        <p:attrNameLst>
                                          <p:attrName>style.visibility</p:attrName>
                                        </p:attrNameLst>
                                      </p:cBhvr>
                                      <p:to>
                                        <p:strVal val="visible"/>
                                      </p:to>
                                    </p:set>
                                    <p:animEffect transition="in" filter="wipe(down)">
                                      <p:cBhvr>
                                        <p:cTn id="30" dur="500"/>
                                        <p:tgtEl>
                                          <p:spTgt spid="9224"/>
                                        </p:tgtEl>
                                      </p:cBhvr>
                                    </p:animEffect>
                                  </p:childTnLst>
                                </p:cTn>
                              </p:par>
                            </p:childTnLst>
                          </p:cTn>
                        </p:par>
                        <p:par>
                          <p:cTn id="31" fill="hold">
                            <p:stCondLst>
                              <p:cond delay="2500"/>
                            </p:stCondLst>
                            <p:childTnLst>
                              <p:par>
                                <p:cTn id="32" presetID="22" presetClass="entr" presetSubtype="4" fill="hold" grpId="0" nodeType="afterEffect">
                                  <p:stCondLst>
                                    <p:cond delay="0"/>
                                  </p:stCondLst>
                                  <p:childTnLst>
                                    <p:set>
                                      <p:cBhvr>
                                        <p:cTn id="33" dur="1" fill="hold">
                                          <p:stCondLst>
                                            <p:cond delay="0"/>
                                          </p:stCondLst>
                                        </p:cTn>
                                        <p:tgtEl>
                                          <p:spTgt spid="9227"/>
                                        </p:tgtEl>
                                        <p:attrNameLst>
                                          <p:attrName>style.visibility</p:attrName>
                                        </p:attrNameLst>
                                      </p:cBhvr>
                                      <p:to>
                                        <p:strVal val="visible"/>
                                      </p:to>
                                    </p:set>
                                    <p:animEffect transition="in" filter="wipe(down)">
                                      <p:cBhvr>
                                        <p:cTn id="34" dur="500"/>
                                        <p:tgtEl>
                                          <p:spTgt spid="9227"/>
                                        </p:tgtEl>
                                      </p:cBhvr>
                                    </p:animEffect>
                                  </p:childTnLst>
                                </p:cTn>
                              </p:par>
                            </p:childTnLst>
                          </p:cTn>
                        </p:par>
                        <p:par>
                          <p:cTn id="35" fill="hold">
                            <p:stCondLst>
                              <p:cond delay="3000"/>
                            </p:stCondLst>
                            <p:childTnLst>
                              <p:par>
                                <p:cTn id="36" presetID="22" presetClass="entr" presetSubtype="4" fill="hold" grpId="0" nodeType="afterEffect">
                                  <p:stCondLst>
                                    <p:cond delay="0"/>
                                  </p:stCondLst>
                                  <p:childTnLst>
                                    <p:set>
                                      <p:cBhvr>
                                        <p:cTn id="37" dur="1" fill="hold">
                                          <p:stCondLst>
                                            <p:cond delay="0"/>
                                          </p:stCondLst>
                                        </p:cTn>
                                        <p:tgtEl>
                                          <p:spTgt spid="9223"/>
                                        </p:tgtEl>
                                        <p:attrNameLst>
                                          <p:attrName>style.visibility</p:attrName>
                                        </p:attrNameLst>
                                      </p:cBhvr>
                                      <p:to>
                                        <p:strVal val="visible"/>
                                      </p:to>
                                    </p:set>
                                    <p:animEffect transition="in" filter="wipe(down)">
                                      <p:cBhvr>
                                        <p:cTn id="38" dur="500"/>
                                        <p:tgtEl>
                                          <p:spTgt spid="9223"/>
                                        </p:tgtEl>
                                      </p:cBhvr>
                                    </p:animEffect>
                                  </p:childTnLst>
                                </p:cTn>
                              </p:par>
                            </p:childTnLst>
                          </p:cTn>
                        </p:par>
                        <p:par>
                          <p:cTn id="39" fill="hold">
                            <p:stCondLst>
                              <p:cond delay="3500"/>
                            </p:stCondLst>
                            <p:childTnLst>
                              <p:par>
                                <p:cTn id="40" presetID="22" presetClass="entr" presetSubtype="4"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wipe(down)">
                                      <p:cBhvr>
                                        <p:cTn id="42" dur="500"/>
                                        <p:tgtEl>
                                          <p:spTgt spid="27"/>
                                        </p:tgtEl>
                                      </p:cBhvr>
                                    </p:animEffect>
                                  </p:childTnLst>
                                </p:cTn>
                              </p:par>
                            </p:childTnLst>
                          </p:cTn>
                        </p:par>
                        <p:par>
                          <p:cTn id="43" fill="hold">
                            <p:stCondLst>
                              <p:cond delay="4000"/>
                            </p:stCondLst>
                            <p:childTnLst>
                              <p:par>
                                <p:cTn id="44" presetID="22" presetClass="entr" presetSubtype="4" fill="hold" grpId="0" nodeType="afterEffect">
                                  <p:stCondLst>
                                    <p:cond delay="0"/>
                                  </p:stCondLst>
                                  <p:childTnLst>
                                    <p:set>
                                      <p:cBhvr>
                                        <p:cTn id="45" dur="1" fill="hold">
                                          <p:stCondLst>
                                            <p:cond delay="0"/>
                                          </p:stCondLst>
                                        </p:cTn>
                                        <p:tgtEl>
                                          <p:spTgt spid="9226"/>
                                        </p:tgtEl>
                                        <p:attrNameLst>
                                          <p:attrName>style.visibility</p:attrName>
                                        </p:attrNameLst>
                                      </p:cBhvr>
                                      <p:to>
                                        <p:strVal val="visible"/>
                                      </p:to>
                                    </p:set>
                                    <p:animEffect transition="in" filter="wipe(down)">
                                      <p:cBhvr>
                                        <p:cTn id="46" dur="500"/>
                                        <p:tgtEl>
                                          <p:spTgt spid="9226"/>
                                        </p:tgtEl>
                                      </p:cBhvr>
                                    </p:animEffect>
                                  </p:childTnLst>
                                </p:cTn>
                              </p:par>
                            </p:childTnLst>
                          </p:cTn>
                        </p:par>
                        <p:par>
                          <p:cTn id="47" fill="hold">
                            <p:stCondLst>
                              <p:cond delay="4500"/>
                            </p:stCondLst>
                            <p:childTnLst>
                              <p:par>
                                <p:cTn id="48" presetID="53" presetClass="entr" presetSubtype="0" fill="hold" grpId="0" nodeType="afterEffect">
                                  <p:stCondLst>
                                    <p:cond delay="0"/>
                                  </p:stCondLst>
                                  <p:childTnLst>
                                    <p:set>
                                      <p:cBhvr>
                                        <p:cTn id="49" dur="1" fill="hold">
                                          <p:stCondLst>
                                            <p:cond delay="0"/>
                                          </p:stCondLst>
                                        </p:cTn>
                                        <p:tgtEl>
                                          <p:spTgt spid="9221"/>
                                        </p:tgtEl>
                                        <p:attrNameLst>
                                          <p:attrName>style.visibility</p:attrName>
                                        </p:attrNameLst>
                                      </p:cBhvr>
                                      <p:to>
                                        <p:strVal val="visible"/>
                                      </p:to>
                                    </p:set>
                                    <p:anim calcmode="lin" valueType="num">
                                      <p:cBhvr>
                                        <p:cTn id="50" dur="500" fill="hold"/>
                                        <p:tgtEl>
                                          <p:spTgt spid="9221"/>
                                        </p:tgtEl>
                                        <p:attrNameLst>
                                          <p:attrName>ppt_w</p:attrName>
                                        </p:attrNameLst>
                                      </p:cBhvr>
                                      <p:tavLst>
                                        <p:tav tm="0">
                                          <p:val>
                                            <p:fltVal val="0"/>
                                          </p:val>
                                        </p:tav>
                                        <p:tav tm="100000">
                                          <p:val>
                                            <p:strVal val="#ppt_w"/>
                                          </p:val>
                                        </p:tav>
                                      </p:tavLst>
                                    </p:anim>
                                    <p:anim calcmode="lin" valueType="num">
                                      <p:cBhvr>
                                        <p:cTn id="51" dur="500" fill="hold"/>
                                        <p:tgtEl>
                                          <p:spTgt spid="9221"/>
                                        </p:tgtEl>
                                        <p:attrNameLst>
                                          <p:attrName>ppt_h</p:attrName>
                                        </p:attrNameLst>
                                      </p:cBhvr>
                                      <p:tavLst>
                                        <p:tav tm="0">
                                          <p:val>
                                            <p:fltVal val="0"/>
                                          </p:val>
                                        </p:tav>
                                        <p:tav tm="100000">
                                          <p:val>
                                            <p:strVal val="#ppt_h"/>
                                          </p:val>
                                        </p:tav>
                                      </p:tavLst>
                                    </p:anim>
                                    <p:animEffect transition="in" filter="fade">
                                      <p:cBhvr>
                                        <p:cTn id="52" dur="500"/>
                                        <p:tgtEl>
                                          <p:spTgt spid="9221"/>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9232"/>
                                        </p:tgtEl>
                                        <p:attrNameLst>
                                          <p:attrName>style.visibility</p:attrName>
                                        </p:attrNameLst>
                                      </p:cBhvr>
                                      <p:to>
                                        <p:strVal val="visible"/>
                                      </p:to>
                                    </p:set>
                                    <p:anim calcmode="lin" valueType="num">
                                      <p:cBhvr>
                                        <p:cTn id="56" dur="500" fill="hold"/>
                                        <p:tgtEl>
                                          <p:spTgt spid="9232"/>
                                        </p:tgtEl>
                                        <p:attrNameLst>
                                          <p:attrName>ppt_w</p:attrName>
                                        </p:attrNameLst>
                                      </p:cBhvr>
                                      <p:tavLst>
                                        <p:tav tm="0">
                                          <p:val>
                                            <p:fltVal val="0"/>
                                          </p:val>
                                        </p:tav>
                                        <p:tav tm="100000">
                                          <p:val>
                                            <p:strVal val="#ppt_w"/>
                                          </p:val>
                                        </p:tav>
                                      </p:tavLst>
                                    </p:anim>
                                    <p:anim calcmode="lin" valueType="num">
                                      <p:cBhvr>
                                        <p:cTn id="57" dur="500" fill="hold"/>
                                        <p:tgtEl>
                                          <p:spTgt spid="9232"/>
                                        </p:tgtEl>
                                        <p:attrNameLst>
                                          <p:attrName>ppt_h</p:attrName>
                                        </p:attrNameLst>
                                      </p:cBhvr>
                                      <p:tavLst>
                                        <p:tav tm="0">
                                          <p:val>
                                            <p:fltVal val="0"/>
                                          </p:val>
                                        </p:tav>
                                        <p:tav tm="100000">
                                          <p:val>
                                            <p:strVal val="#ppt_h"/>
                                          </p:val>
                                        </p:tav>
                                      </p:tavLst>
                                    </p:anim>
                                    <p:animEffect transition="in" filter="fade">
                                      <p:cBhvr>
                                        <p:cTn id="58" dur="500"/>
                                        <p:tgtEl>
                                          <p:spTgt spid="9232"/>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29"/>
                                        </p:tgtEl>
                                        <p:attrNameLst>
                                          <p:attrName>style.visibility</p:attrName>
                                        </p:attrNameLst>
                                      </p:cBhvr>
                                      <p:to>
                                        <p:strVal val="visible"/>
                                      </p:to>
                                    </p:set>
                                    <p:anim calcmode="lin" valueType="num">
                                      <p:cBhvr>
                                        <p:cTn id="63" dur="500" fill="hold"/>
                                        <p:tgtEl>
                                          <p:spTgt spid="29"/>
                                        </p:tgtEl>
                                        <p:attrNameLst>
                                          <p:attrName>ppt_w</p:attrName>
                                        </p:attrNameLst>
                                      </p:cBhvr>
                                      <p:tavLst>
                                        <p:tav tm="0">
                                          <p:val>
                                            <p:fltVal val="0"/>
                                          </p:val>
                                        </p:tav>
                                        <p:tav tm="100000">
                                          <p:val>
                                            <p:strVal val="#ppt_w"/>
                                          </p:val>
                                        </p:tav>
                                      </p:tavLst>
                                    </p:anim>
                                    <p:anim calcmode="lin" valueType="num">
                                      <p:cBhvr>
                                        <p:cTn id="64" dur="500" fill="hold"/>
                                        <p:tgtEl>
                                          <p:spTgt spid="29"/>
                                        </p:tgtEl>
                                        <p:attrNameLst>
                                          <p:attrName>ppt_h</p:attrName>
                                        </p:attrNameLst>
                                      </p:cBhvr>
                                      <p:tavLst>
                                        <p:tav tm="0">
                                          <p:val>
                                            <p:fltVal val="0"/>
                                          </p:val>
                                        </p:tav>
                                        <p:tav tm="100000">
                                          <p:val>
                                            <p:strVal val="#ppt_h"/>
                                          </p:val>
                                        </p:tav>
                                      </p:tavLst>
                                    </p:anim>
                                    <p:animEffect transition="in" filter="fade">
                                      <p:cBhvr>
                                        <p:cTn id="65" dur="500"/>
                                        <p:tgtEl>
                                          <p:spTgt spid="29"/>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9231"/>
                                        </p:tgtEl>
                                        <p:attrNameLst>
                                          <p:attrName>style.visibility</p:attrName>
                                        </p:attrNameLst>
                                      </p:cBhvr>
                                      <p:to>
                                        <p:strVal val="visible"/>
                                      </p:to>
                                    </p:set>
                                  </p:childTnLst>
                                </p:cTn>
                              </p:par>
                            </p:childTnLst>
                          </p:cTn>
                        </p:par>
                        <p:par>
                          <p:cTn id="70" fill="hold">
                            <p:stCondLst>
                              <p:cond delay="0"/>
                            </p:stCondLst>
                            <p:childTnLst>
                              <p:par>
                                <p:cTn id="71" presetID="1" presetClass="entr" presetSubtype="0" fill="hold" grpId="0" nodeType="afterEffect">
                                  <p:stCondLst>
                                    <p:cond delay="0"/>
                                  </p:stCondLst>
                                  <p:childTnLst>
                                    <p:set>
                                      <p:cBhvr>
                                        <p:cTn id="72" dur="1" fill="hold">
                                          <p:stCondLst>
                                            <p:cond delay="0"/>
                                          </p:stCondLst>
                                        </p:cTn>
                                        <p:tgtEl>
                                          <p:spTgt spid="9233"/>
                                        </p:tgtEl>
                                        <p:attrNameLst>
                                          <p:attrName>style.visibility</p:attrName>
                                        </p:attrNameLst>
                                      </p:cBhvr>
                                      <p:to>
                                        <p:strVal val="visible"/>
                                      </p:to>
                                    </p:set>
                                  </p:childTnLst>
                                </p:cTn>
                              </p:par>
                            </p:childTnLst>
                          </p:cTn>
                        </p:par>
                        <p:par>
                          <p:cTn id="73" fill="hold">
                            <p:stCondLst>
                              <p:cond delay="0"/>
                            </p:stCondLst>
                            <p:childTnLst>
                              <p:par>
                                <p:cTn id="74" presetID="22" presetClass="entr" presetSubtype="1" fill="hold" grpId="0" nodeType="afterEffect">
                                  <p:stCondLst>
                                    <p:cond delay="0"/>
                                  </p:stCondLst>
                                  <p:childTnLst>
                                    <p:set>
                                      <p:cBhvr>
                                        <p:cTn id="75" dur="1" fill="hold">
                                          <p:stCondLst>
                                            <p:cond delay="0"/>
                                          </p:stCondLst>
                                        </p:cTn>
                                        <p:tgtEl>
                                          <p:spTgt spid="9235"/>
                                        </p:tgtEl>
                                        <p:attrNameLst>
                                          <p:attrName>style.visibility</p:attrName>
                                        </p:attrNameLst>
                                      </p:cBhvr>
                                      <p:to>
                                        <p:strVal val="visible"/>
                                      </p:to>
                                    </p:set>
                                    <p:animEffect transition="in" filter="wipe(up)">
                                      <p:cBhvr>
                                        <p:cTn id="76" dur="500"/>
                                        <p:tgtEl>
                                          <p:spTgt spid="9235"/>
                                        </p:tgtEl>
                                      </p:cBhvr>
                                    </p:animEffect>
                                  </p:childTnLst>
                                </p:cTn>
                              </p:par>
                            </p:childTnLst>
                          </p:cTn>
                        </p:par>
                        <p:par>
                          <p:cTn id="77" fill="hold">
                            <p:stCondLst>
                              <p:cond delay="500"/>
                            </p:stCondLst>
                            <p:childTnLst>
                              <p:par>
                                <p:cTn id="78" presetID="22" presetClass="entr" presetSubtype="1" fill="hold" grpId="0" nodeType="afterEffect">
                                  <p:stCondLst>
                                    <p:cond delay="0"/>
                                  </p:stCondLst>
                                  <p:childTnLst>
                                    <p:set>
                                      <p:cBhvr>
                                        <p:cTn id="79" dur="1" fill="hold">
                                          <p:stCondLst>
                                            <p:cond delay="0"/>
                                          </p:stCondLst>
                                        </p:cTn>
                                        <p:tgtEl>
                                          <p:spTgt spid="9236"/>
                                        </p:tgtEl>
                                        <p:attrNameLst>
                                          <p:attrName>style.visibility</p:attrName>
                                        </p:attrNameLst>
                                      </p:cBhvr>
                                      <p:to>
                                        <p:strVal val="visible"/>
                                      </p:to>
                                    </p:set>
                                    <p:animEffect transition="in" filter="wipe(up)">
                                      <p:cBhvr>
                                        <p:cTn id="80" dur="500"/>
                                        <p:tgtEl>
                                          <p:spTgt spid="9236"/>
                                        </p:tgtEl>
                                      </p:cBhvr>
                                    </p:animEffect>
                                  </p:childTnLst>
                                </p:cTn>
                              </p:par>
                            </p:childTnLst>
                          </p:cTn>
                        </p:par>
                        <p:par>
                          <p:cTn id="81" fill="hold">
                            <p:stCondLst>
                              <p:cond delay="1000"/>
                            </p:stCondLst>
                            <p:childTnLst>
                              <p:par>
                                <p:cTn id="82" presetID="22" presetClass="entr" presetSubtype="1" fill="hold" grpId="0" nodeType="afterEffect">
                                  <p:stCondLst>
                                    <p:cond delay="0"/>
                                  </p:stCondLst>
                                  <p:childTnLst>
                                    <p:set>
                                      <p:cBhvr>
                                        <p:cTn id="83" dur="1" fill="hold">
                                          <p:stCondLst>
                                            <p:cond delay="0"/>
                                          </p:stCondLst>
                                        </p:cTn>
                                        <p:tgtEl>
                                          <p:spTgt spid="9237"/>
                                        </p:tgtEl>
                                        <p:attrNameLst>
                                          <p:attrName>style.visibility</p:attrName>
                                        </p:attrNameLst>
                                      </p:cBhvr>
                                      <p:to>
                                        <p:strVal val="visible"/>
                                      </p:to>
                                    </p:set>
                                    <p:animEffect transition="in" filter="wipe(up)">
                                      <p:cBhvr>
                                        <p:cTn id="84" dur="500"/>
                                        <p:tgtEl>
                                          <p:spTgt spid="9237"/>
                                        </p:tgtEl>
                                      </p:cBhvr>
                                    </p:animEffect>
                                  </p:childTnLst>
                                </p:cTn>
                              </p:par>
                            </p:childTnLst>
                          </p:cTn>
                        </p:par>
                        <p:par>
                          <p:cTn id="85" fill="hold">
                            <p:stCondLst>
                              <p:cond delay="1500"/>
                            </p:stCondLst>
                            <p:childTnLst>
                              <p:par>
                                <p:cTn id="86" presetID="22" presetClass="entr" presetSubtype="1" fill="hold" grpId="0" nodeType="afterEffect">
                                  <p:stCondLst>
                                    <p:cond delay="0"/>
                                  </p:stCondLst>
                                  <p:childTnLst>
                                    <p:set>
                                      <p:cBhvr>
                                        <p:cTn id="87" dur="1" fill="hold">
                                          <p:stCondLst>
                                            <p:cond delay="0"/>
                                          </p:stCondLst>
                                        </p:cTn>
                                        <p:tgtEl>
                                          <p:spTgt spid="9238"/>
                                        </p:tgtEl>
                                        <p:attrNameLst>
                                          <p:attrName>style.visibility</p:attrName>
                                        </p:attrNameLst>
                                      </p:cBhvr>
                                      <p:to>
                                        <p:strVal val="visible"/>
                                      </p:to>
                                    </p:set>
                                    <p:animEffect transition="in" filter="wipe(up)">
                                      <p:cBhvr>
                                        <p:cTn id="88" dur="500"/>
                                        <p:tgtEl>
                                          <p:spTgt spid="9238"/>
                                        </p:tgtEl>
                                      </p:cBhvr>
                                    </p:animEffect>
                                  </p:childTnLst>
                                </p:cTn>
                              </p:par>
                            </p:childTnLst>
                          </p:cTn>
                        </p:par>
                        <p:par>
                          <p:cTn id="89" fill="hold">
                            <p:stCondLst>
                              <p:cond delay="2000"/>
                            </p:stCondLst>
                            <p:childTnLst>
                              <p:par>
                                <p:cTn id="90" presetID="22" presetClass="entr" presetSubtype="1" fill="hold" grpId="0" nodeType="afterEffect">
                                  <p:stCondLst>
                                    <p:cond delay="0"/>
                                  </p:stCondLst>
                                  <p:childTnLst>
                                    <p:set>
                                      <p:cBhvr>
                                        <p:cTn id="91" dur="1" fill="hold">
                                          <p:stCondLst>
                                            <p:cond delay="0"/>
                                          </p:stCondLst>
                                        </p:cTn>
                                        <p:tgtEl>
                                          <p:spTgt spid="9239"/>
                                        </p:tgtEl>
                                        <p:attrNameLst>
                                          <p:attrName>style.visibility</p:attrName>
                                        </p:attrNameLst>
                                      </p:cBhvr>
                                      <p:to>
                                        <p:strVal val="visible"/>
                                      </p:to>
                                    </p:set>
                                    <p:animEffect transition="in" filter="wipe(up)">
                                      <p:cBhvr>
                                        <p:cTn id="92" dur="500"/>
                                        <p:tgtEl>
                                          <p:spTgt spid="9239"/>
                                        </p:tgtEl>
                                      </p:cBhvr>
                                    </p:animEffect>
                                  </p:childTnLst>
                                </p:cTn>
                              </p:par>
                            </p:childTnLst>
                          </p:cTn>
                        </p:par>
                        <p:par>
                          <p:cTn id="93" fill="hold">
                            <p:stCondLst>
                              <p:cond delay="2500"/>
                            </p:stCondLst>
                            <p:childTnLst>
                              <p:par>
                                <p:cTn id="94" presetID="22" presetClass="entr" presetSubtype="1" fill="hold" grpId="0" nodeType="afterEffect">
                                  <p:stCondLst>
                                    <p:cond delay="0"/>
                                  </p:stCondLst>
                                  <p:childTnLst>
                                    <p:set>
                                      <p:cBhvr>
                                        <p:cTn id="95" dur="1" fill="hold">
                                          <p:stCondLst>
                                            <p:cond delay="0"/>
                                          </p:stCondLst>
                                        </p:cTn>
                                        <p:tgtEl>
                                          <p:spTgt spid="9240"/>
                                        </p:tgtEl>
                                        <p:attrNameLst>
                                          <p:attrName>style.visibility</p:attrName>
                                        </p:attrNameLst>
                                      </p:cBhvr>
                                      <p:to>
                                        <p:strVal val="visible"/>
                                      </p:to>
                                    </p:set>
                                    <p:animEffect transition="in" filter="wipe(up)">
                                      <p:cBhvr>
                                        <p:cTn id="96" dur="500"/>
                                        <p:tgtEl>
                                          <p:spTgt spid="9240"/>
                                        </p:tgtEl>
                                      </p:cBhvr>
                                    </p:animEffect>
                                  </p:childTnLst>
                                </p:cTn>
                              </p:par>
                            </p:childTnLst>
                          </p:cTn>
                        </p:par>
                        <p:par>
                          <p:cTn id="97" fill="hold">
                            <p:stCondLst>
                              <p:cond delay="3000"/>
                            </p:stCondLst>
                            <p:childTnLst>
                              <p:par>
                                <p:cTn id="98" presetID="22" presetClass="entr" presetSubtype="1" fill="hold" grpId="0" nodeType="afterEffect">
                                  <p:stCondLst>
                                    <p:cond delay="0"/>
                                  </p:stCondLst>
                                  <p:childTnLst>
                                    <p:set>
                                      <p:cBhvr>
                                        <p:cTn id="99" dur="1" fill="hold">
                                          <p:stCondLst>
                                            <p:cond delay="0"/>
                                          </p:stCondLst>
                                        </p:cTn>
                                        <p:tgtEl>
                                          <p:spTgt spid="9241"/>
                                        </p:tgtEl>
                                        <p:attrNameLst>
                                          <p:attrName>style.visibility</p:attrName>
                                        </p:attrNameLst>
                                      </p:cBhvr>
                                      <p:to>
                                        <p:strVal val="visible"/>
                                      </p:to>
                                    </p:set>
                                    <p:animEffect transition="in" filter="wipe(up)">
                                      <p:cBhvr>
                                        <p:cTn id="100" dur="500"/>
                                        <p:tgtEl>
                                          <p:spTgt spid="9241"/>
                                        </p:tgtEl>
                                      </p:cBhvr>
                                    </p:animEffect>
                                  </p:childTnLst>
                                </p:cTn>
                              </p:par>
                            </p:childTnLst>
                          </p:cTn>
                        </p:par>
                        <p:par>
                          <p:cTn id="101" fill="hold">
                            <p:stCondLst>
                              <p:cond delay="3500"/>
                            </p:stCondLst>
                            <p:childTnLst>
                              <p:par>
                                <p:cTn id="102" presetID="22" presetClass="entr" presetSubtype="1" fill="hold" grpId="0" nodeType="afterEffect">
                                  <p:stCondLst>
                                    <p:cond delay="0"/>
                                  </p:stCondLst>
                                  <p:childTnLst>
                                    <p:set>
                                      <p:cBhvr>
                                        <p:cTn id="103" dur="1" fill="hold">
                                          <p:stCondLst>
                                            <p:cond delay="0"/>
                                          </p:stCondLst>
                                        </p:cTn>
                                        <p:tgtEl>
                                          <p:spTgt spid="9242"/>
                                        </p:tgtEl>
                                        <p:attrNameLst>
                                          <p:attrName>style.visibility</p:attrName>
                                        </p:attrNameLst>
                                      </p:cBhvr>
                                      <p:to>
                                        <p:strVal val="visible"/>
                                      </p:to>
                                    </p:set>
                                    <p:animEffect transition="in" filter="wipe(up)">
                                      <p:cBhvr>
                                        <p:cTn id="104" dur="500"/>
                                        <p:tgtEl>
                                          <p:spTgt spid="9242"/>
                                        </p:tgtEl>
                                      </p:cBhvr>
                                    </p:animEffect>
                                  </p:childTnLst>
                                </p:cTn>
                              </p:par>
                            </p:childTnLst>
                          </p:cTn>
                        </p:par>
                        <p:par>
                          <p:cTn id="105" fill="hold">
                            <p:stCondLst>
                              <p:cond delay="4000"/>
                            </p:stCondLst>
                            <p:childTnLst>
                              <p:par>
                                <p:cTn id="106" presetID="22" presetClass="entr" presetSubtype="1" fill="hold" grpId="0" nodeType="afterEffect">
                                  <p:stCondLst>
                                    <p:cond delay="0"/>
                                  </p:stCondLst>
                                  <p:childTnLst>
                                    <p:set>
                                      <p:cBhvr>
                                        <p:cTn id="107" dur="1" fill="hold">
                                          <p:stCondLst>
                                            <p:cond delay="0"/>
                                          </p:stCondLst>
                                        </p:cTn>
                                        <p:tgtEl>
                                          <p:spTgt spid="9243"/>
                                        </p:tgtEl>
                                        <p:attrNameLst>
                                          <p:attrName>style.visibility</p:attrName>
                                        </p:attrNameLst>
                                      </p:cBhvr>
                                      <p:to>
                                        <p:strVal val="visible"/>
                                      </p:to>
                                    </p:set>
                                    <p:animEffect transition="in" filter="wipe(up)">
                                      <p:cBhvr>
                                        <p:cTn id="108" dur="500"/>
                                        <p:tgtEl>
                                          <p:spTgt spid="9243"/>
                                        </p:tgtEl>
                                      </p:cBhvr>
                                    </p:animEffect>
                                  </p:childTnLst>
                                </p:cTn>
                              </p:par>
                            </p:childTnLst>
                          </p:cTn>
                        </p:par>
                        <p:par>
                          <p:cTn id="109" fill="hold">
                            <p:stCondLst>
                              <p:cond delay="4500"/>
                            </p:stCondLst>
                            <p:childTnLst>
                              <p:par>
                                <p:cTn id="110" presetID="22" presetClass="entr" presetSubtype="1" fill="hold" grpId="0" nodeType="afterEffect">
                                  <p:stCondLst>
                                    <p:cond delay="0"/>
                                  </p:stCondLst>
                                  <p:childTnLst>
                                    <p:set>
                                      <p:cBhvr>
                                        <p:cTn id="111" dur="1" fill="hold">
                                          <p:stCondLst>
                                            <p:cond delay="0"/>
                                          </p:stCondLst>
                                        </p:cTn>
                                        <p:tgtEl>
                                          <p:spTgt spid="28"/>
                                        </p:tgtEl>
                                        <p:attrNameLst>
                                          <p:attrName>style.visibility</p:attrName>
                                        </p:attrNameLst>
                                      </p:cBhvr>
                                      <p:to>
                                        <p:strVal val="visible"/>
                                      </p:to>
                                    </p:set>
                                    <p:animEffect transition="in" filter="wipe(up)">
                                      <p:cBhvr>
                                        <p:cTn id="112" dur="500"/>
                                        <p:tgtEl>
                                          <p:spTgt spid="28"/>
                                        </p:tgtEl>
                                      </p:cBhvr>
                                    </p:animEffect>
                                  </p:childTnLst>
                                </p:cTn>
                              </p:par>
                            </p:childTnLst>
                          </p:cTn>
                        </p:par>
                        <p:par>
                          <p:cTn id="113" fill="hold">
                            <p:stCondLst>
                              <p:cond delay="5000"/>
                            </p:stCondLst>
                            <p:childTnLst>
                              <p:par>
                                <p:cTn id="114" presetID="1" presetClass="entr" presetSubtype="0" fill="hold" grpId="0" nodeType="afterEffect">
                                  <p:stCondLst>
                                    <p:cond delay="0"/>
                                  </p:stCondLst>
                                  <p:childTnLst>
                                    <p:set>
                                      <p:cBhvr>
                                        <p:cTn id="115" dur="1" fill="hold">
                                          <p:stCondLst>
                                            <p:cond delay="0"/>
                                          </p:stCondLst>
                                        </p:cTn>
                                        <p:tgtEl>
                                          <p:spTgt spid="9234"/>
                                        </p:tgtEl>
                                        <p:attrNameLst>
                                          <p:attrName>style.visibility</p:attrName>
                                        </p:attrNameLst>
                                      </p:cBhvr>
                                      <p:to>
                                        <p:strVal val="visible"/>
                                      </p:to>
                                    </p:set>
                                  </p:childTnLst>
                                </p:cTn>
                              </p:par>
                            </p:childTnLst>
                          </p:cTn>
                        </p:par>
                        <p:par>
                          <p:cTn id="116" fill="hold">
                            <p:stCondLst>
                              <p:cond delay="5000"/>
                            </p:stCondLst>
                            <p:childTnLst>
                              <p:par>
                                <p:cTn id="117" presetID="53" presetClass="entr" presetSubtype="0" fill="hold" grpId="0" nodeType="afterEffect">
                                  <p:stCondLst>
                                    <p:cond delay="0"/>
                                  </p:stCondLst>
                                  <p:childTnLst>
                                    <p:set>
                                      <p:cBhvr>
                                        <p:cTn id="118" dur="1" fill="hold">
                                          <p:stCondLst>
                                            <p:cond delay="0"/>
                                          </p:stCondLst>
                                        </p:cTn>
                                        <p:tgtEl>
                                          <p:spTgt spid="9244"/>
                                        </p:tgtEl>
                                        <p:attrNameLst>
                                          <p:attrName>style.visibility</p:attrName>
                                        </p:attrNameLst>
                                      </p:cBhvr>
                                      <p:to>
                                        <p:strVal val="visible"/>
                                      </p:to>
                                    </p:set>
                                    <p:anim calcmode="lin" valueType="num">
                                      <p:cBhvr>
                                        <p:cTn id="119" dur="500" fill="hold"/>
                                        <p:tgtEl>
                                          <p:spTgt spid="9244"/>
                                        </p:tgtEl>
                                        <p:attrNameLst>
                                          <p:attrName>ppt_w</p:attrName>
                                        </p:attrNameLst>
                                      </p:cBhvr>
                                      <p:tavLst>
                                        <p:tav tm="0">
                                          <p:val>
                                            <p:fltVal val="0"/>
                                          </p:val>
                                        </p:tav>
                                        <p:tav tm="100000">
                                          <p:val>
                                            <p:strVal val="#ppt_w"/>
                                          </p:val>
                                        </p:tav>
                                      </p:tavLst>
                                    </p:anim>
                                    <p:anim calcmode="lin" valueType="num">
                                      <p:cBhvr>
                                        <p:cTn id="120" dur="500" fill="hold"/>
                                        <p:tgtEl>
                                          <p:spTgt spid="9244"/>
                                        </p:tgtEl>
                                        <p:attrNameLst>
                                          <p:attrName>ppt_h</p:attrName>
                                        </p:attrNameLst>
                                      </p:cBhvr>
                                      <p:tavLst>
                                        <p:tav tm="0">
                                          <p:val>
                                            <p:fltVal val="0"/>
                                          </p:val>
                                        </p:tav>
                                        <p:tav tm="100000">
                                          <p:val>
                                            <p:strVal val="#ppt_h"/>
                                          </p:val>
                                        </p:tav>
                                      </p:tavLst>
                                    </p:anim>
                                    <p:animEffect transition="in" filter="fade">
                                      <p:cBhvr>
                                        <p:cTn id="121" dur="500"/>
                                        <p:tgtEl>
                                          <p:spTgt spid="9244"/>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0" fill="hold" grpId="0" nodeType="clickEffect">
                                  <p:stCondLst>
                                    <p:cond delay="0"/>
                                  </p:stCondLst>
                                  <p:childTnLst>
                                    <p:set>
                                      <p:cBhvr>
                                        <p:cTn id="125" dur="1" fill="hold">
                                          <p:stCondLst>
                                            <p:cond delay="0"/>
                                          </p:stCondLst>
                                        </p:cTn>
                                        <p:tgtEl>
                                          <p:spTgt spid="30"/>
                                        </p:tgtEl>
                                        <p:attrNameLst>
                                          <p:attrName>style.visibility</p:attrName>
                                        </p:attrNameLst>
                                      </p:cBhvr>
                                      <p:to>
                                        <p:strVal val="visible"/>
                                      </p:to>
                                    </p:set>
                                    <p:anim calcmode="lin" valueType="num">
                                      <p:cBhvr>
                                        <p:cTn id="126" dur="500" fill="hold"/>
                                        <p:tgtEl>
                                          <p:spTgt spid="30"/>
                                        </p:tgtEl>
                                        <p:attrNameLst>
                                          <p:attrName>ppt_w</p:attrName>
                                        </p:attrNameLst>
                                      </p:cBhvr>
                                      <p:tavLst>
                                        <p:tav tm="0">
                                          <p:val>
                                            <p:fltVal val="0"/>
                                          </p:val>
                                        </p:tav>
                                        <p:tav tm="100000">
                                          <p:val>
                                            <p:strVal val="#ppt_w"/>
                                          </p:val>
                                        </p:tav>
                                      </p:tavLst>
                                    </p:anim>
                                    <p:anim calcmode="lin" valueType="num">
                                      <p:cBhvr>
                                        <p:cTn id="127" dur="500" fill="hold"/>
                                        <p:tgtEl>
                                          <p:spTgt spid="30"/>
                                        </p:tgtEl>
                                        <p:attrNameLst>
                                          <p:attrName>ppt_h</p:attrName>
                                        </p:attrNameLst>
                                      </p:cBhvr>
                                      <p:tavLst>
                                        <p:tav tm="0">
                                          <p:val>
                                            <p:fltVal val="0"/>
                                          </p:val>
                                        </p:tav>
                                        <p:tav tm="100000">
                                          <p:val>
                                            <p:strVal val="#ppt_h"/>
                                          </p:val>
                                        </p:tav>
                                      </p:tavLst>
                                    </p:anim>
                                    <p:animEffect transition="in" filter="fade">
                                      <p:cBhvr>
                                        <p:cTn id="12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2" grpId="0" animBg="1"/>
      <p:bldP spid="9223" grpId="0" animBg="1"/>
      <p:bldP spid="9224" grpId="0" animBg="1"/>
      <p:bldP spid="9225" grpId="0" animBg="1"/>
      <p:bldP spid="9226" grpId="0" animBg="1"/>
      <p:bldP spid="9227" grpId="0" animBg="1"/>
      <p:bldP spid="9228" grpId="0" animBg="1"/>
      <p:bldP spid="9229" grpId="0"/>
      <p:bldP spid="9230" grpId="0"/>
      <p:bldP spid="9231" grpId="0"/>
      <p:bldP spid="9232" grpId="0"/>
      <p:bldP spid="9233" grpId="0"/>
      <p:bldP spid="9234" grpId="0"/>
      <p:bldP spid="9235" grpId="0" animBg="1"/>
      <p:bldP spid="9236" grpId="0" animBg="1"/>
      <p:bldP spid="9237" grpId="0" animBg="1"/>
      <p:bldP spid="9238" grpId="0" animBg="1"/>
      <p:bldP spid="9239" grpId="0" animBg="1"/>
      <p:bldP spid="9240" grpId="0" animBg="1"/>
      <p:bldP spid="9241" grpId="0" animBg="1"/>
      <p:bldP spid="9242" grpId="0" animBg="1"/>
      <p:bldP spid="9243" grpId="0" animBg="1"/>
      <p:bldP spid="9244" grpId="0"/>
      <p:bldP spid="27" grpId="0" animBg="1"/>
      <p:bldP spid="28" grpId="0" animBg="1"/>
      <p:bldP spid="29" grpId="0"/>
      <p:bldP spid="30" grpId="0"/>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70037"/>
            <a:ext cx="8610600" cy="4525963"/>
          </a:xfrm>
        </p:spPr>
        <p:txBody>
          <a:bodyPr>
            <a:noAutofit/>
          </a:bodyPr>
          <a:lstStyle/>
          <a:p>
            <a:r>
              <a:rPr lang="en-US" sz="3000" dirty="0" smtClean="0"/>
              <a:t>Promise to Abraham – </a:t>
            </a:r>
            <a:r>
              <a:rPr lang="en-US" sz="3000" dirty="0" smtClean="0">
                <a:latin typeface="Arial Narrow" pitchFamily="34" charset="0"/>
              </a:rPr>
              <a:t>“A Great Nation” (Gen.12:2)</a:t>
            </a:r>
          </a:p>
          <a:p>
            <a:r>
              <a:rPr lang="en-US" sz="3000" dirty="0" smtClean="0"/>
              <a:t>Constituted at Sinai (Exodus 19:2-6)</a:t>
            </a:r>
          </a:p>
          <a:p>
            <a:pPr marL="109728" indent="0">
              <a:buNone/>
            </a:pPr>
            <a:r>
              <a:rPr lang="en-US" sz="3000" dirty="0" smtClean="0"/>
              <a:t>	-- God made the laws (No legislature)</a:t>
            </a:r>
          </a:p>
          <a:p>
            <a:pPr marL="109728" indent="0">
              <a:buNone/>
            </a:pPr>
            <a:r>
              <a:rPr lang="en-US" sz="3000" dirty="0" smtClean="0"/>
              <a:t>	-- Keeping His commandments was			     essential</a:t>
            </a:r>
          </a:p>
          <a:p>
            <a:r>
              <a:rPr lang="en-US" sz="3000" dirty="0" smtClean="0"/>
              <a:t>Communicated laws thru Moses </a:t>
            </a:r>
            <a:r>
              <a:rPr lang="en-US" sz="3000" dirty="0" smtClean="0">
                <a:latin typeface="Arial Narrow" pitchFamily="34" charset="0"/>
              </a:rPr>
              <a:t>(John 1:17)</a:t>
            </a:r>
          </a:p>
          <a:p>
            <a:r>
              <a:rPr lang="en-US" sz="3000" dirty="0" smtClean="0"/>
              <a:t>God was their only king (Judges 8:22-23)</a:t>
            </a:r>
          </a:p>
          <a:p>
            <a:r>
              <a:rPr lang="en-US" sz="3000" dirty="0" smtClean="0"/>
              <a:t>Request for a king was rejection of God           	</a:t>
            </a:r>
            <a:r>
              <a:rPr lang="en-US" sz="2800" dirty="0" smtClean="0"/>
              <a:t>					(1 Samuel 8:7)</a:t>
            </a:r>
            <a:endParaRPr lang="en-US" sz="2800" dirty="0"/>
          </a:p>
        </p:txBody>
      </p:sp>
      <p:sp>
        <p:nvSpPr>
          <p:cNvPr id="3" name="Title 2"/>
          <p:cNvSpPr>
            <a:spLocks noGrp="1"/>
          </p:cNvSpPr>
          <p:nvPr>
            <p:ph type="title"/>
          </p:nvPr>
        </p:nvSpPr>
        <p:spPr>
          <a:xfrm>
            <a:off x="381000" y="274638"/>
            <a:ext cx="8458200" cy="1143000"/>
          </a:xfrm>
        </p:spPr>
        <p:txBody>
          <a:bodyPr>
            <a:normAutofit fontScale="90000"/>
          </a:bodyPr>
          <a:lstStyle/>
          <a:p>
            <a:r>
              <a:rPr lang="en-US" dirty="0" smtClean="0"/>
              <a:t>God Has Always Been King of His People</a:t>
            </a:r>
            <a:endParaRPr lang="en-US" dirty="0"/>
          </a:p>
        </p:txBody>
      </p:sp>
    </p:spTree>
    <p:extLst>
      <p:ext uri="{BB962C8B-B14F-4D97-AF65-F5344CB8AC3E}">
        <p14:creationId xmlns:p14="http://schemas.microsoft.com/office/powerpoint/2010/main" val="213128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34440"/>
            <a:ext cx="8229600" cy="4965192"/>
          </a:xfrm>
        </p:spPr>
        <p:txBody>
          <a:bodyPr>
            <a:normAutofit fontScale="92500" lnSpcReduction="10000"/>
          </a:bodyPr>
          <a:lstStyle/>
          <a:p>
            <a:r>
              <a:rPr lang="en-US" baseline="30000" dirty="0"/>
              <a:t>14 </a:t>
            </a:r>
            <a:r>
              <a:rPr lang="en-US" baseline="30000" dirty="0" smtClean="0"/>
              <a:t>”</a:t>
            </a:r>
            <a:r>
              <a:rPr lang="en-US" dirty="0" smtClean="0"/>
              <a:t>When </a:t>
            </a:r>
            <a:r>
              <a:rPr lang="en-US" dirty="0"/>
              <a:t>you enter the land the </a:t>
            </a:r>
            <a:r>
              <a:rPr lang="en-US" cap="small" dirty="0"/>
              <a:t>Lord</a:t>
            </a:r>
            <a:r>
              <a:rPr lang="en-US" dirty="0"/>
              <a:t> your God is giving you and have taken possession of it and settled in it, and you say, ‘Let us set a king over us like all the nations around us,’ </a:t>
            </a:r>
            <a:r>
              <a:rPr lang="en-US" baseline="30000" dirty="0"/>
              <a:t>15 </a:t>
            </a:r>
            <a:r>
              <a:rPr lang="en-US" dirty="0"/>
              <a:t>be sure to appoint over you a king the </a:t>
            </a:r>
            <a:r>
              <a:rPr lang="en-US" cap="small" dirty="0"/>
              <a:t>Lord</a:t>
            </a:r>
            <a:r>
              <a:rPr lang="en-US" dirty="0"/>
              <a:t> your God </a:t>
            </a:r>
            <a:r>
              <a:rPr lang="en-US" dirty="0" smtClean="0"/>
              <a:t>chooses…” (Deut. 17:14-15)</a:t>
            </a:r>
          </a:p>
          <a:p>
            <a:r>
              <a:rPr lang="en-US" baseline="30000" dirty="0"/>
              <a:t>18 </a:t>
            </a:r>
            <a:r>
              <a:rPr lang="en-US" baseline="30000" dirty="0" smtClean="0"/>
              <a:t>”</a:t>
            </a:r>
            <a:r>
              <a:rPr lang="en-US" dirty="0" smtClean="0"/>
              <a:t>When </a:t>
            </a:r>
            <a:r>
              <a:rPr lang="en-US" dirty="0"/>
              <a:t>he takes the throne of his kingdom, he is to write for himself on a scroll a copy of this law, taken from that of the </a:t>
            </a:r>
            <a:r>
              <a:rPr lang="en-US" dirty="0" err="1"/>
              <a:t>Levitical</a:t>
            </a:r>
            <a:r>
              <a:rPr lang="en-US" dirty="0"/>
              <a:t> priests. </a:t>
            </a:r>
            <a:r>
              <a:rPr lang="en-US" baseline="30000" dirty="0"/>
              <a:t>19 </a:t>
            </a:r>
            <a:r>
              <a:rPr lang="en-US" dirty="0"/>
              <a:t>It is to be with him, and he is to read it all the days of his life so that he may learn to revere the </a:t>
            </a:r>
            <a:r>
              <a:rPr lang="en-US" cap="small" dirty="0"/>
              <a:t>Lord</a:t>
            </a:r>
            <a:r>
              <a:rPr lang="en-US" dirty="0"/>
              <a:t> his God and follow carefully all the words of this law and these </a:t>
            </a:r>
            <a:r>
              <a:rPr lang="en-US" dirty="0" smtClean="0"/>
              <a:t>decrees” (Deut. 17:18-19).</a:t>
            </a:r>
            <a:endParaRPr lang="en-US" dirty="0"/>
          </a:p>
        </p:txBody>
      </p:sp>
      <p:sp>
        <p:nvSpPr>
          <p:cNvPr id="3" name="Title 2"/>
          <p:cNvSpPr>
            <a:spLocks noGrp="1"/>
          </p:cNvSpPr>
          <p:nvPr>
            <p:ph type="title"/>
          </p:nvPr>
        </p:nvSpPr>
        <p:spPr/>
        <p:txBody>
          <a:bodyPr>
            <a:normAutofit fontScale="90000"/>
          </a:bodyPr>
          <a:lstStyle/>
          <a:p>
            <a:r>
              <a:rPr lang="en-US" dirty="0" smtClean="0"/>
              <a:t>God Anticipated Request for a King</a:t>
            </a:r>
            <a:endParaRPr lang="en-US" dirty="0"/>
          </a:p>
        </p:txBody>
      </p:sp>
      <p:cxnSp>
        <p:nvCxnSpPr>
          <p:cNvPr id="5" name="Straight Connector 4"/>
          <p:cNvCxnSpPr/>
          <p:nvPr/>
        </p:nvCxnSpPr>
        <p:spPr>
          <a:xfrm>
            <a:off x="914400" y="2971800"/>
            <a:ext cx="6477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914400" y="3276600"/>
            <a:ext cx="1143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819401" y="5410200"/>
            <a:ext cx="542192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38201" y="5791200"/>
            <a:ext cx="336452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031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par>
                          <p:cTn id="16" fill="hold">
                            <p:stCondLst>
                              <p:cond delay="500"/>
                            </p:stCondLst>
                            <p:childTnLst>
                              <p:par>
                                <p:cTn id="17" presetID="53" presetClass="entr" presetSubtype="16"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childTnLst>
                          </p:cTn>
                        </p:par>
                        <p:par>
                          <p:cTn id="27" fill="hold">
                            <p:stCondLst>
                              <p:cond delay="500"/>
                            </p:stCondLst>
                            <p:childTnLst>
                              <p:par>
                                <p:cTn id="28" presetID="53" presetClass="entr" presetSubtype="16" fill="hold" nodeType="after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0"/>
            <a:ext cx="8686800" cy="4690872"/>
          </a:xfrm>
        </p:spPr>
        <p:txBody>
          <a:bodyPr>
            <a:normAutofit fontScale="92500"/>
          </a:bodyPr>
          <a:lstStyle/>
          <a:p>
            <a:r>
              <a:rPr lang="en-US" sz="3000" dirty="0" smtClean="0"/>
              <a:t>The law itself was not perfect (Heb. 8:7)</a:t>
            </a:r>
          </a:p>
          <a:p>
            <a:r>
              <a:rPr lang="en-US" sz="3000" dirty="0" smtClean="0"/>
              <a:t>The kings did not perfectly represent God.</a:t>
            </a:r>
          </a:p>
          <a:p>
            <a:r>
              <a:rPr lang="en-US" sz="3000" dirty="0" smtClean="0"/>
              <a:t>The people were not obedient to God as King. </a:t>
            </a:r>
          </a:p>
          <a:p>
            <a:r>
              <a:rPr lang="en-US" sz="3000" dirty="0" smtClean="0"/>
              <a:t>God promised a new law and new kingdom. </a:t>
            </a:r>
          </a:p>
          <a:p>
            <a:pPr marL="109728" indent="0">
              <a:buNone/>
            </a:pPr>
            <a:r>
              <a:rPr lang="en-US" sz="3000" dirty="0" smtClean="0"/>
              <a:t>	- Jeremiah 31:31-33</a:t>
            </a:r>
          </a:p>
          <a:p>
            <a:pPr marL="109728" indent="0">
              <a:buNone/>
            </a:pPr>
            <a:r>
              <a:rPr lang="en-US" sz="3000" dirty="0"/>
              <a:t>	</a:t>
            </a:r>
            <a:r>
              <a:rPr lang="en-US" sz="3000" dirty="0" smtClean="0"/>
              <a:t>- Daniel 2:44</a:t>
            </a:r>
          </a:p>
          <a:p>
            <a:r>
              <a:rPr lang="en-US" sz="3000" dirty="0" smtClean="0"/>
              <a:t>Announcement of Divine King to be </a:t>
            </a:r>
            <a:r>
              <a:rPr lang="en-US" sz="3200" dirty="0" smtClean="0"/>
              <a:t>born   (</a:t>
            </a:r>
            <a:r>
              <a:rPr lang="en-US" sz="3200" dirty="0" smtClean="0">
                <a:latin typeface="Arial Narrow" pitchFamily="34" charset="0"/>
              </a:rPr>
              <a:t>Luke 1:30-35).</a:t>
            </a:r>
          </a:p>
          <a:p>
            <a:r>
              <a:rPr lang="en-US" sz="3200" dirty="0" smtClean="0"/>
              <a:t>“The Kingdom of Heaven is at hand”</a:t>
            </a:r>
            <a:r>
              <a:rPr lang="en-US" sz="3200" dirty="0" smtClean="0">
                <a:latin typeface="Arial Narrow" pitchFamily="34" charset="0"/>
              </a:rPr>
              <a:t>(Mt.3:1-2).</a:t>
            </a:r>
            <a:endParaRPr lang="en-US" sz="3200" dirty="0"/>
          </a:p>
        </p:txBody>
      </p:sp>
      <p:sp>
        <p:nvSpPr>
          <p:cNvPr id="3" name="Title 2"/>
          <p:cNvSpPr>
            <a:spLocks noGrp="1"/>
          </p:cNvSpPr>
          <p:nvPr>
            <p:ph type="title"/>
          </p:nvPr>
        </p:nvSpPr>
        <p:spPr/>
        <p:txBody>
          <a:bodyPr>
            <a:normAutofit fontScale="90000"/>
          </a:bodyPr>
          <a:lstStyle/>
          <a:p>
            <a:r>
              <a:rPr lang="en-US" dirty="0" smtClean="0"/>
              <a:t>The O.T. Kingdom was not perfect</a:t>
            </a:r>
            <a:endParaRPr lang="en-US" dirty="0"/>
          </a:p>
        </p:txBody>
      </p:sp>
    </p:spTree>
    <p:extLst>
      <p:ext uri="{BB962C8B-B14F-4D97-AF65-F5344CB8AC3E}">
        <p14:creationId xmlns:p14="http://schemas.microsoft.com/office/powerpoint/2010/main" val="284054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328"/>
            <a:ext cx="8610600" cy="4843272"/>
          </a:xfrm>
        </p:spPr>
        <p:txBody>
          <a:bodyPr>
            <a:noAutofit/>
          </a:bodyPr>
          <a:lstStyle/>
          <a:p>
            <a:r>
              <a:rPr lang="en-US" sz="3000" dirty="0" smtClean="0"/>
              <a:t>His Temptations tested Him (Mt. 4:8-10)</a:t>
            </a:r>
          </a:p>
          <a:p>
            <a:r>
              <a:rPr lang="en-US" sz="3000" dirty="0" smtClean="0"/>
              <a:t>His Preaching (Mt. 4:23; 5-7)</a:t>
            </a:r>
            <a:endParaRPr lang="en-US" sz="3000" dirty="0" smtClean="0">
              <a:latin typeface="Arial Narrow" pitchFamily="34" charset="0"/>
            </a:endParaRPr>
          </a:p>
          <a:p>
            <a:r>
              <a:rPr lang="en-US" sz="3000" dirty="0" smtClean="0"/>
              <a:t>His System of Ethics heavenly </a:t>
            </a:r>
            <a:r>
              <a:rPr lang="en-US" sz="3000" dirty="0" smtClean="0">
                <a:latin typeface="Arial Narrow" pitchFamily="34" charset="0"/>
              </a:rPr>
              <a:t>(Matt. 5:48; 6:10)</a:t>
            </a:r>
          </a:p>
          <a:p>
            <a:r>
              <a:rPr lang="en-US" sz="3000" dirty="0" smtClean="0"/>
              <a:t>His Parables </a:t>
            </a:r>
            <a:r>
              <a:rPr lang="en-US" sz="3000" i="1" dirty="0" smtClean="0">
                <a:latin typeface="Arial Narrow" pitchFamily="34" charset="0"/>
              </a:rPr>
              <a:t>(“The kingdom of heaven is like unto </a:t>
            </a:r>
            <a:r>
              <a:rPr lang="en-US" sz="3000" dirty="0" smtClean="0">
                <a:latin typeface="Arial Narrow" pitchFamily="34" charset="0"/>
              </a:rPr>
              <a:t>…”) </a:t>
            </a:r>
          </a:p>
          <a:p>
            <a:r>
              <a:rPr lang="en-US" sz="3000" dirty="0" smtClean="0"/>
              <a:t>His Miracles (Matthew 12:28)</a:t>
            </a:r>
          </a:p>
          <a:p>
            <a:r>
              <a:rPr lang="en-US" sz="3000" dirty="0" smtClean="0"/>
              <a:t>His Disciples (Luke 12:32; 22:28-30)</a:t>
            </a:r>
          </a:p>
          <a:p>
            <a:r>
              <a:rPr lang="en-US" sz="3000" dirty="0" smtClean="0"/>
              <a:t>His Predictions (Mark 9:1)</a:t>
            </a:r>
          </a:p>
          <a:p>
            <a:r>
              <a:rPr lang="en-US" sz="3000" dirty="0" smtClean="0"/>
              <a:t>His Identification of Himself (John 18:37)</a:t>
            </a:r>
            <a:endParaRPr lang="en-US" sz="3000" dirty="0"/>
          </a:p>
        </p:txBody>
      </p:sp>
      <p:sp>
        <p:nvSpPr>
          <p:cNvPr id="3" name="Title 2"/>
          <p:cNvSpPr>
            <a:spLocks noGrp="1"/>
          </p:cNvSpPr>
          <p:nvPr>
            <p:ph type="title"/>
          </p:nvPr>
        </p:nvSpPr>
        <p:spPr/>
        <p:txBody>
          <a:bodyPr>
            <a:normAutofit/>
          </a:bodyPr>
          <a:lstStyle/>
          <a:p>
            <a:pPr algn="ctr"/>
            <a:r>
              <a:rPr lang="en-US" dirty="0" smtClean="0"/>
              <a:t>Jesus’ Life was in Preparation</a:t>
            </a:r>
            <a:endParaRPr lang="en-US" dirty="0"/>
          </a:p>
        </p:txBody>
      </p:sp>
    </p:spTree>
    <p:extLst>
      <p:ext uri="{BB962C8B-B14F-4D97-AF65-F5344CB8AC3E}">
        <p14:creationId xmlns:p14="http://schemas.microsoft.com/office/powerpoint/2010/main" val="282885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
                                            <p:txEl>
                                              <p:pRg st="0" end="0"/>
                                            </p:txEl>
                                          </p:spTgt>
                                        </p:tgtEl>
                                        <p:attrNameLst>
                                          <p:attrName>ppt_c</p:attrName>
                                        </p:attrNameLst>
                                      </p:cBhvr>
                                      <p:to>
                                        <a:srgbClr val="969696"/>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
                                            <p:txEl>
                                              <p:pRg st="1" end="1"/>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
                                            <p:txEl>
                                              <p:pRg st="2" end="2"/>
                                            </p:txEl>
                                          </p:spTgt>
                                        </p:tgtEl>
                                        <p:attrNameLst>
                                          <p:attrName>ppt_c</p:attrName>
                                        </p:attrNameLst>
                                      </p:cBhvr>
                                      <p:to>
                                        <a:srgbClr val="969696"/>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
                                            <p:txEl>
                                              <p:pRg st="3" end="3"/>
                                            </p:txEl>
                                          </p:spTgt>
                                        </p:tgtEl>
                                        <p:attrNameLst>
                                          <p:attrName>ppt_c</p:attrName>
                                        </p:attrNameLst>
                                      </p:cBhvr>
                                      <p:to>
                                        <a:srgbClr val="969696"/>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
                                            <p:txEl>
                                              <p:pRg st="4" end="4"/>
                                            </p:txEl>
                                          </p:spTgt>
                                        </p:tgtEl>
                                        <p:attrNameLst>
                                          <p:attrName>ppt_c</p:attrName>
                                        </p:attrNameLst>
                                      </p:cBhvr>
                                      <p:to>
                                        <a:srgbClr val="969696"/>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
                                            <p:txEl>
                                              <p:pRg st="5" end="5"/>
                                            </p:txEl>
                                          </p:spTgt>
                                        </p:tgtEl>
                                        <p:attrNameLst>
                                          <p:attrName>ppt_c</p:attrName>
                                        </p:attrNameLst>
                                      </p:cBhvr>
                                      <p:to>
                                        <a:srgbClr val="969696"/>
                                      </p:to>
                                    </p:animClr>
                                  </p:sub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
                                            <p:txEl>
                                              <p:pRg st="6" end="6"/>
                                            </p:txEl>
                                          </p:spTgt>
                                        </p:tgtEl>
                                        <p:attrNameLst>
                                          <p:attrName>ppt_c</p:attrName>
                                        </p:attrNameLst>
                                      </p:cBhvr>
                                      <p:to>
                                        <a:srgbClr val="969696"/>
                                      </p:to>
                                    </p:animClr>
                                  </p:sub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
                                            <p:txEl>
                                              <p:pRg st="7" end="7"/>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Jesus Was Not What Jews Expected</a:t>
            </a:r>
            <a:endParaRPr lang="en-US" dirty="0"/>
          </a:p>
        </p:txBody>
      </p:sp>
      <p:sp>
        <p:nvSpPr>
          <p:cNvPr id="4" name="Text Placeholder 3"/>
          <p:cNvSpPr>
            <a:spLocks noGrp="1"/>
          </p:cNvSpPr>
          <p:nvPr>
            <p:ph type="body" idx="1"/>
          </p:nvPr>
        </p:nvSpPr>
        <p:spPr/>
        <p:txBody>
          <a:bodyPr>
            <a:normAutofit/>
          </a:bodyPr>
          <a:lstStyle/>
          <a:p>
            <a:pPr algn="ctr"/>
            <a:r>
              <a:rPr lang="en-US" sz="2800" dirty="0" smtClean="0"/>
              <a:t>Jewish Expectations</a:t>
            </a:r>
            <a:endParaRPr lang="en-US" sz="2800" dirty="0"/>
          </a:p>
        </p:txBody>
      </p:sp>
      <p:sp>
        <p:nvSpPr>
          <p:cNvPr id="6" name="Text Placeholder 5"/>
          <p:cNvSpPr>
            <a:spLocks noGrp="1"/>
          </p:cNvSpPr>
          <p:nvPr>
            <p:ph type="body" sz="half" idx="3"/>
          </p:nvPr>
        </p:nvSpPr>
        <p:spPr/>
        <p:txBody>
          <a:bodyPr>
            <a:normAutofit/>
          </a:bodyPr>
          <a:lstStyle/>
          <a:p>
            <a:pPr algn="ctr"/>
            <a:r>
              <a:rPr lang="en-US" sz="2800" b="1" dirty="0" smtClean="0">
                <a:effectLst>
                  <a:outerShdw blurRad="38100" dist="38100" dir="2700000" algn="tl">
                    <a:srgbClr val="000000">
                      <a:alpha val="43137"/>
                    </a:srgbClr>
                  </a:outerShdw>
                </a:effectLst>
              </a:rPr>
              <a:t>By Contrast Jesus </a:t>
            </a:r>
            <a:endParaRPr lang="en-US" sz="2800" b="1" dirty="0">
              <a:effectLst>
                <a:outerShdw blurRad="38100" dist="38100" dir="2700000" algn="tl">
                  <a:srgbClr val="000000">
                    <a:alpha val="43137"/>
                  </a:srgbClr>
                </a:outerShdw>
              </a:effectLst>
            </a:endParaRPr>
          </a:p>
        </p:txBody>
      </p:sp>
      <p:sp>
        <p:nvSpPr>
          <p:cNvPr id="5" name="Content Placeholder 4"/>
          <p:cNvSpPr>
            <a:spLocks noGrp="1"/>
          </p:cNvSpPr>
          <p:nvPr>
            <p:ph sz="quarter" idx="2"/>
          </p:nvPr>
        </p:nvSpPr>
        <p:spPr>
          <a:xfrm>
            <a:off x="228600" y="1417320"/>
            <a:ext cx="4268788" cy="3941764"/>
          </a:xfrm>
        </p:spPr>
        <p:txBody>
          <a:bodyPr>
            <a:normAutofit/>
          </a:bodyPr>
          <a:lstStyle/>
          <a:p>
            <a:r>
              <a:rPr lang="en-US" dirty="0" smtClean="0"/>
              <a:t>Some expected a king  to bring great prosperity (John 6:15)</a:t>
            </a:r>
          </a:p>
          <a:p>
            <a:r>
              <a:rPr lang="en-US" dirty="0" smtClean="0"/>
              <a:t>Some expected a king revealed as a heavenly intervention (Mt. 16:1)</a:t>
            </a:r>
          </a:p>
          <a:p>
            <a:r>
              <a:rPr lang="en-US" dirty="0" smtClean="0"/>
              <a:t>Some expected an earthly Jewish kingdom            (Mark 11:7-11; Acts 1:6)</a:t>
            </a:r>
            <a:endParaRPr lang="en-US" dirty="0"/>
          </a:p>
        </p:txBody>
      </p:sp>
      <p:sp>
        <p:nvSpPr>
          <p:cNvPr id="7" name="Content Placeholder 6"/>
          <p:cNvSpPr>
            <a:spLocks noGrp="1"/>
          </p:cNvSpPr>
          <p:nvPr>
            <p:ph sz="quarter" idx="4"/>
          </p:nvPr>
        </p:nvSpPr>
        <p:spPr>
          <a:xfrm>
            <a:off x="4645026" y="1417320"/>
            <a:ext cx="4270374" cy="3941764"/>
          </a:xfrm>
        </p:spPr>
        <p:txBody>
          <a:bodyPr>
            <a:normAutofit lnSpcReduction="10000"/>
          </a:bodyPr>
          <a:lstStyle/>
          <a:p>
            <a:r>
              <a:rPr lang="en-US" sz="2600" b="1" dirty="0" smtClean="0"/>
              <a:t>Resisted temptation (Matthew 4:3-4;           John 6:15; 26-27)</a:t>
            </a:r>
          </a:p>
          <a:p>
            <a:r>
              <a:rPr lang="en-US" sz="2600" b="1" dirty="0" smtClean="0"/>
              <a:t>Refused to jump from Temple (Matt. 4:5-7; 16:2-4)</a:t>
            </a:r>
          </a:p>
          <a:p>
            <a:r>
              <a:rPr lang="en-US" sz="2600" b="1" dirty="0" smtClean="0"/>
              <a:t>Refused Satan’s</a:t>
            </a:r>
            <a:r>
              <a:rPr lang="en-US" sz="2600" dirty="0" smtClean="0"/>
              <a:t> </a:t>
            </a:r>
            <a:r>
              <a:rPr lang="en-US" sz="2600" b="1" dirty="0" smtClean="0"/>
              <a:t>Offer</a:t>
            </a:r>
            <a:r>
              <a:rPr lang="en-US" sz="2600" dirty="0" smtClean="0"/>
              <a:t> </a:t>
            </a:r>
            <a:r>
              <a:rPr lang="en-US" sz="2600" b="1" dirty="0" smtClean="0"/>
              <a:t>(Mt.4:8-10)</a:t>
            </a:r>
          </a:p>
          <a:p>
            <a:endParaRPr lang="en-US" sz="900" dirty="0" smtClean="0">
              <a:latin typeface="Arial Narrow" pitchFamily="34" charset="0"/>
            </a:endParaRPr>
          </a:p>
          <a:p>
            <a:r>
              <a:rPr lang="en-US" sz="2600" b="1" dirty="0" smtClean="0">
                <a:solidFill>
                  <a:srgbClr val="FF0000"/>
                </a:solidFill>
                <a:effectLst>
                  <a:outerShdw blurRad="38100" dist="38100" dir="2700000" algn="tl">
                    <a:srgbClr val="000000">
                      <a:alpha val="43137"/>
                    </a:srgbClr>
                  </a:outerShdw>
                </a:effectLst>
              </a:rPr>
              <a:t>“My Kingdom is not of this world </a:t>
            </a:r>
            <a:r>
              <a:rPr lang="en-US" dirty="0" smtClean="0"/>
              <a:t>(John18:36)</a:t>
            </a:r>
          </a:p>
        </p:txBody>
      </p:sp>
      <p:sp>
        <p:nvSpPr>
          <p:cNvPr id="2" name="TextBox 1"/>
          <p:cNvSpPr txBox="1"/>
          <p:nvPr/>
        </p:nvSpPr>
        <p:spPr>
          <a:xfrm rot="20414185">
            <a:off x="2485379" y="2596029"/>
            <a:ext cx="4702382" cy="646331"/>
          </a:xfrm>
          <a:prstGeom prst="rect">
            <a:avLst/>
          </a:prstGeom>
          <a:solidFill>
            <a:schemeClr val="tx1"/>
          </a:solidFill>
          <a:ln>
            <a:noFill/>
          </a:ln>
        </p:spPr>
        <p:txBody>
          <a:bodyPr wrap="square" rtlCol="0">
            <a:spAutoFit/>
          </a:bodyPr>
          <a:lstStyle/>
          <a:p>
            <a:r>
              <a:rPr lang="en-US" sz="3600" b="1" dirty="0" smtClean="0">
                <a:solidFill>
                  <a:srgbClr val="FF0000"/>
                </a:solidFill>
              </a:rPr>
              <a:t>They Crucified Him!</a:t>
            </a:r>
            <a:endParaRPr lang="en-US" sz="3600" b="1" dirty="0">
              <a:solidFill>
                <a:srgbClr val="FF0000"/>
              </a:solidFill>
            </a:endParaRPr>
          </a:p>
        </p:txBody>
      </p:sp>
    </p:spTree>
    <p:extLst>
      <p:ext uri="{BB962C8B-B14F-4D97-AF65-F5344CB8AC3E}">
        <p14:creationId xmlns:p14="http://schemas.microsoft.com/office/powerpoint/2010/main" val="358921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bg/>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p:cTn id="41" dur="500" fill="hold"/>
                                        <p:tgtEl>
                                          <p:spTgt spid="2"/>
                                        </p:tgtEl>
                                        <p:attrNameLst>
                                          <p:attrName>ppt_w</p:attrName>
                                        </p:attrNameLst>
                                      </p:cBhvr>
                                      <p:tavLst>
                                        <p:tav tm="0">
                                          <p:val>
                                            <p:fltVal val="0"/>
                                          </p:val>
                                        </p:tav>
                                        <p:tav tm="100000">
                                          <p:val>
                                            <p:strVal val="#ppt_w"/>
                                          </p:val>
                                        </p:tav>
                                      </p:tavLst>
                                    </p:anim>
                                    <p:anim calcmode="lin" valueType="num">
                                      <p:cBhvr>
                                        <p:cTn id="42" dur="500" fill="hold"/>
                                        <p:tgtEl>
                                          <p:spTgt spid="2"/>
                                        </p:tgtEl>
                                        <p:attrNameLst>
                                          <p:attrName>ppt_h</p:attrName>
                                        </p:attrNameLst>
                                      </p:cBhvr>
                                      <p:tavLst>
                                        <p:tav tm="0">
                                          <p:val>
                                            <p:fltVal val="0"/>
                                          </p:val>
                                        </p:tav>
                                        <p:tav tm="100000">
                                          <p:val>
                                            <p:strVal val="#ppt_h"/>
                                          </p:val>
                                        </p:tav>
                                      </p:tavLst>
                                    </p:anim>
                                    <p:animEffect transition="in" filter="fade">
                                      <p:cBhvr>
                                        <p:cTn id="4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nimBg="1"/>
      <p:bldP spid="5" grpId="0" build="p"/>
      <p:bldP spid="7" grpId="0"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04800" y="1481328"/>
            <a:ext cx="8610600" cy="4525963"/>
          </a:xfrm>
        </p:spPr>
        <p:txBody>
          <a:bodyPr>
            <a:noAutofit/>
          </a:bodyPr>
          <a:lstStyle/>
          <a:p>
            <a:r>
              <a:rPr lang="en-US" sz="2800" dirty="0" smtClean="0"/>
              <a:t>Isaiah 52:13;  53:3,8,12</a:t>
            </a:r>
          </a:p>
          <a:p>
            <a:r>
              <a:rPr lang="en-US" sz="2800" dirty="0" smtClean="0"/>
              <a:t>Parables predicted it (Matthew 21:33-46)</a:t>
            </a:r>
          </a:p>
          <a:p>
            <a:r>
              <a:rPr lang="en-US" sz="2800" dirty="0" smtClean="0"/>
              <a:t>Jesus saw it as essential </a:t>
            </a:r>
            <a:r>
              <a:rPr lang="en-US" sz="2800" dirty="0" smtClean="0">
                <a:latin typeface="Arial Narrow" pitchFamily="34" charset="0"/>
              </a:rPr>
              <a:t>(John 12:23-24, 32-33)</a:t>
            </a:r>
          </a:p>
          <a:p>
            <a:r>
              <a:rPr lang="en-US" sz="2800" dirty="0" smtClean="0"/>
              <a:t>By death He defeated Satan (Heb. 2:14-15)</a:t>
            </a:r>
          </a:p>
          <a:p>
            <a:r>
              <a:rPr lang="en-US" sz="2800" dirty="0" smtClean="0"/>
              <a:t>After His resurrection He said to His disciples,      “</a:t>
            </a:r>
            <a:r>
              <a:rPr lang="en-US" sz="2800" dirty="0"/>
              <a:t>All authority has been given to Me in heaven and on earth. Go </a:t>
            </a:r>
            <a:r>
              <a:rPr lang="en-US" sz="2800" dirty="0" smtClean="0"/>
              <a:t>therefore and </a:t>
            </a:r>
            <a:r>
              <a:rPr lang="en-US" sz="2800" dirty="0"/>
              <a:t>make disciples of all the </a:t>
            </a:r>
            <a:r>
              <a:rPr lang="en-US" sz="2800" dirty="0" smtClean="0"/>
              <a:t>nations, </a:t>
            </a:r>
            <a:r>
              <a:rPr lang="en-US" sz="2800" dirty="0"/>
              <a:t>baptizing them…teaching them to observe all things that I have commanded you; </a:t>
            </a:r>
            <a:r>
              <a:rPr lang="en-US" sz="2800" dirty="0" smtClean="0"/>
              <a:t>” </a:t>
            </a:r>
            <a:r>
              <a:rPr lang="en-US" sz="3000" dirty="0" smtClean="0"/>
              <a:t>(Mt.28:18-19)</a:t>
            </a:r>
            <a:r>
              <a:rPr lang="en-US" sz="3200" dirty="0" smtClean="0"/>
              <a:t> </a:t>
            </a:r>
            <a:endParaRPr lang="en-US" sz="3000" dirty="0">
              <a:latin typeface="Arial Narrow" pitchFamily="34" charset="0"/>
            </a:endParaRPr>
          </a:p>
        </p:txBody>
      </p:sp>
      <p:sp>
        <p:nvSpPr>
          <p:cNvPr id="7" name="Title 6"/>
          <p:cNvSpPr>
            <a:spLocks noGrp="1"/>
          </p:cNvSpPr>
          <p:nvPr>
            <p:ph type="title"/>
          </p:nvPr>
        </p:nvSpPr>
        <p:spPr/>
        <p:txBody>
          <a:bodyPr/>
          <a:lstStyle/>
          <a:p>
            <a:pPr algn="ctr"/>
            <a:r>
              <a:rPr lang="en-US" dirty="0" smtClean="0"/>
              <a:t>Rejection was not a Surprise!</a:t>
            </a:r>
            <a:endParaRPr lang="en-US" dirty="0"/>
          </a:p>
        </p:txBody>
      </p:sp>
      <p:cxnSp>
        <p:nvCxnSpPr>
          <p:cNvPr id="9" name="Straight Connector 8"/>
          <p:cNvCxnSpPr/>
          <p:nvPr/>
        </p:nvCxnSpPr>
        <p:spPr>
          <a:xfrm>
            <a:off x="762000" y="4648200"/>
            <a:ext cx="22098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324600" y="4648200"/>
            <a:ext cx="2362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962400" y="5105400"/>
            <a:ext cx="2514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934200" y="5105400"/>
            <a:ext cx="1371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62000" y="5543266"/>
            <a:ext cx="64008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62000" y="6019800"/>
            <a:ext cx="2895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914400" y="4267200"/>
            <a:ext cx="7620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390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22" presetClass="entr" presetSubtype="4"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down)">
                                      <p:cBhvr>
                                        <p:cTn id="36" dur="500"/>
                                        <p:tgtEl>
                                          <p:spTgt spid="20"/>
                                        </p:tgtEl>
                                      </p:cBhvr>
                                    </p:animEffect>
                                  </p:childTnLst>
                                </p:cTn>
                              </p:par>
                            </p:childTnLst>
                          </p:cTn>
                        </p:par>
                        <p:par>
                          <p:cTn id="37" fill="hold">
                            <p:stCondLst>
                              <p:cond delay="1000"/>
                            </p:stCondLst>
                            <p:childTnLst>
                              <p:par>
                                <p:cTn id="38" presetID="22" presetClass="entr" presetSubtype="4" fill="hold"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down)">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ipe(down)">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wipe(down)">
                                      <p:cBhvr>
                                        <p:cTn id="50" dur="5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down)">
                                      <p:cBhvr>
                                        <p:cTn id="55" dur="500"/>
                                        <p:tgtEl>
                                          <p:spTgt spid="13"/>
                                        </p:tgtEl>
                                      </p:cBhvr>
                                    </p:animEffect>
                                  </p:childTnLst>
                                </p:cTn>
                              </p:par>
                            </p:childTnLst>
                          </p:cTn>
                        </p:par>
                        <p:par>
                          <p:cTn id="56" fill="hold">
                            <p:stCondLst>
                              <p:cond delay="500"/>
                            </p:stCondLst>
                            <p:childTnLst>
                              <p:par>
                                <p:cTn id="57" presetID="22" presetClass="entr" presetSubtype="4"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wipe(down)">
                                      <p:cBhvr>
                                        <p:cTn id="59" dur="500"/>
                                        <p:tgtEl>
                                          <p:spTgt spid="16"/>
                                        </p:tgtEl>
                                      </p:cBhvr>
                                    </p:animEffect>
                                  </p:childTnLst>
                                </p:cTn>
                              </p:par>
                            </p:childTnLst>
                          </p:cTn>
                        </p:par>
                        <p:par>
                          <p:cTn id="60" fill="hold">
                            <p:stCondLst>
                              <p:cond delay="1000"/>
                            </p:stCondLst>
                            <p:childTnLst>
                              <p:par>
                                <p:cTn id="61" presetID="22" presetClass="entr" presetSubtype="4" fill="hold"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ipe(down)">
                                      <p:cBhvr>
                                        <p:cTn id="6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910</TotalTime>
  <Words>553</Words>
  <Application>Microsoft Office PowerPoint</Application>
  <PresentationFormat>On-screen Show (4:3)</PresentationFormat>
  <Paragraphs>79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“Citizens of Heaven”</vt:lpstr>
      <vt:lpstr> “Citizens of Heaven”</vt:lpstr>
      <vt:lpstr>PowerPoint Presentation</vt:lpstr>
      <vt:lpstr>God Has Always Been King of His People</vt:lpstr>
      <vt:lpstr>God Anticipated Request for a King</vt:lpstr>
      <vt:lpstr>The O.T. Kingdom was not perfect</vt:lpstr>
      <vt:lpstr>Jesus’ Life was in Preparation</vt:lpstr>
      <vt:lpstr>Jesus Was Not What Jews Expected</vt:lpstr>
      <vt:lpstr>Rejection was not a Surprise!</vt:lpstr>
      <vt:lpstr>Coronation Announced!</vt:lpstr>
      <vt:lpstr>All Christians Understand that Jesus is King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“Behold Your King”</dc:title>
  <dc:creator>Embry</dc:creator>
  <cp:lastModifiedBy>Sewell</cp:lastModifiedBy>
  <cp:revision>63</cp:revision>
  <cp:lastPrinted>2013-06-01T16:22:57Z</cp:lastPrinted>
  <dcterms:created xsi:type="dcterms:W3CDTF">2013-05-27T12:57:40Z</dcterms:created>
  <dcterms:modified xsi:type="dcterms:W3CDTF">2014-12-13T13:28:14Z</dcterms:modified>
</cp:coreProperties>
</file>