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58" r:id="rId3"/>
    <p:sldId id="260" r:id="rId4"/>
    <p:sldId id="261" r:id="rId5"/>
    <p:sldId id="262" r:id="rId6"/>
    <p:sldId id="265" r:id="rId7"/>
    <p:sldId id="263" r:id="rId8"/>
    <p:sldId id="266" r:id="rId9"/>
    <p:sldId id="267" r:id="rId10"/>
    <p:sldId id="268" r:id="rId11"/>
    <p:sldId id="269" r:id="rId12"/>
    <p:sldId id="264" r:id="rId13"/>
    <p:sldId id="272" r:id="rId14"/>
    <p:sldId id="270" r:id="rId15"/>
    <p:sldId id="274" r:id="rId16"/>
    <p:sldId id="275" r:id="rId17"/>
    <p:sldId id="271" r:id="rId18"/>
    <p:sldId id="276" r:id="rId19"/>
    <p:sldId id="257" r:id="rId20"/>
    <p:sldId id="273" r:id="rId21"/>
    <p:sldId id="279" r:id="rId22"/>
    <p:sldId id="280"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F3A171-8F2E-4134-8BCE-CAF317B6AF51}" type="datetimeFigureOut">
              <a:rPr lang="en-US" smtClean="0"/>
              <a:t>6/4/2011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3A171-8F2E-4134-8BCE-CAF317B6AF51}" type="datetimeFigureOut">
              <a:rPr lang="en-US" smtClean="0"/>
              <a:t>6/4/2011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3A171-8F2E-4134-8BCE-CAF317B6AF51}" type="datetimeFigureOut">
              <a:rPr lang="en-US" smtClean="0"/>
              <a:t>6/4/2011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3A171-8F2E-4134-8BCE-CAF317B6AF51}" type="datetimeFigureOut">
              <a:rPr lang="en-US" smtClean="0"/>
              <a:t>6/4/2011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3A171-8F2E-4134-8BCE-CAF317B6AF51}" type="datetimeFigureOut">
              <a:rPr lang="en-US" smtClean="0"/>
              <a:t>6/4/2011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F3A171-8F2E-4134-8BCE-CAF317B6AF51}" type="datetimeFigureOut">
              <a:rPr lang="en-US" smtClean="0"/>
              <a:t>6/4/2011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3A171-8F2E-4134-8BCE-CAF317B6AF51}" type="datetimeFigureOut">
              <a:rPr lang="en-US" smtClean="0"/>
              <a:t>6/4/2011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F3A171-8F2E-4134-8BCE-CAF317B6AF51}" type="datetimeFigureOut">
              <a:rPr lang="en-US" smtClean="0"/>
              <a:t>6/4/2011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3A171-8F2E-4134-8BCE-CAF317B6AF51}" type="datetimeFigureOut">
              <a:rPr lang="en-US" smtClean="0"/>
              <a:t>6/4/2011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3A171-8F2E-4134-8BCE-CAF317B6AF51}" type="datetimeFigureOut">
              <a:rPr lang="en-US" smtClean="0"/>
              <a:t>6/4/2011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3A171-8F2E-4134-8BCE-CAF317B6AF51}" type="datetimeFigureOut">
              <a:rPr lang="en-US" smtClean="0"/>
              <a:t>6/4/2011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B0171-D03E-4C3D-9762-603F3E4B165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3A171-8F2E-4134-8BCE-CAF317B6AF51}" type="datetimeFigureOut">
              <a:rPr lang="en-US" smtClean="0"/>
              <a:t>6/4/2011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B0171-D03E-4C3D-9762-603F3E4B165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Title 6"/>
          <p:cNvSpPr>
            <a:spLocks noGrp="1"/>
          </p:cNvSpPr>
          <p:nvPr>
            <p:ph type="title"/>
          </p:nvPr>
        </p:nvSpPr>
        <p:spPr/>
        <p:txBody>
          <a:bodyPr/>
          <a:lstStyle/>
          <a:p>
            <a:r>
              <a:rPr lang="en-US" dirty="0" smtClean="0"/>
              <a:t>Purpose of </a:t>
            </a:r>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a:t>
            </a:r>
            <a:r>
              <a:rPr lang="en-US" dirty="0" smtClean="0"/>
              <a:t> </a:t>
            </a:r>
            <a:endParaRPr lang="en-US" dirty="0"/>
          </a:p>
        </p:txBody>
      </p:sp>
      <p:sp>
        <p:nvSpPr>
          <p:cNvPr id="8" name="Content Placeholder 7"/>
          <p:cNvSpPr>
            <a:spLocks noGrp="1"/>
          </p:cNvSpPr>
          <p:nvPr>
            <p:ph idx="1"/>
          </p:nvPr>
        </p:nvSpPr>
        <p:spPr>
          <a:xfrm>
            <a:off x="381000" y="1600200"/>
            <a:ext cx="8229600" cy="4525963"/>
          </a:xfrm>
        </p:spPr>
        <p:txBody>
          <a:bodyPr>
            <a:normAutofit fontScale="92500" lnSpcReduction="10000"/>
          </a:bodyPr>
          <a:lstStyle/>
          <a:p>
            <a:r>
              <a:rPr lang="en-US" sz="3000" dirty="0" smtClean="0"/>
              <a:t>Followers of Jesus after Jesus’ death</a:t>
            </a:r>
            <a:endParaRPr lang="en-US" dirty="0" smtClean="0"/>
          </a:p>
          <a:p>
            <a:pPr lvl="1"/>
            <a:r>
              <a:rPr lang="en-US" dirty="0"/>
              <a:t>Revealing truth – instruction; </a:t>
            </a:r>
            <a:r>
              <a:rPr lang="en-US" dirty="0" smtClean="0"/>
              <a:t>edification</a:t>
            </a:r>
          </a:p>
          <a:p>
            <a:pPr lvl="1"/>
            <a:r>
              <a:rPr lang="en-US" sz="3000" dirty="0" smtClean="0"/>
              <a:t>Confirmation that the message is from God</a:t>
            </a:r>
            <a:endParaRPr lang="en-US" dirty="0" smtClean="0"/>
          </a:p>
          <a:p>
            <a:pPr lvl="2"/>
            <a:r>
              <a:rPr lang="en-US" sz="2600" dirty="0" smtClean="0"/>
              <a:t>Hebrews </a:t>
            </a:r>
            <a:r>
              <a:rPr lang="en-US" sz="2600" dirty="0"/>
              <a:t>2:3 how shall we escape if we neglect so great a salvation, which at the first began to be spoken by the Lord, and was confirmed to us by those who heard Him, 4 God also bearing witness both with signs and wonders, with various miracles, and gifts of the Holy Spirit, according to His own will? (NKJV</a:t>
            </a:r>
            <a:r>
              <a:rPr lang="en-US" sz="2600" dirty="0" smtClean="0"/>
              <a:t>)</a:t>
            </a:r>
          </a:p>
          <a:p>
            <a:pPr lvl="2"/>
            <a:r>
              <a:rPr lang="en-US" sz="2600" dirty="0" smtClean="0"/>
              <a:t>2 Corinthians </a:t>
            </a:r>
            <a:r>
              <a:rPr lang="en-US" sz="2600" dirty="0"/>
              <a:t>12:12 Truly the signs of an apostle were accomplished among you with all perseverance, in signs and wonders and mighty deeds. (NKJV</a:t>
            </a:r>
            <a:r>
              <a:rPr lang="en-US" sz="2600" dirty="0" smtClean="0"/>
              <a:t>)</a:t>
            </a:r>
            <a:endParaRPr lang="en-US" sz="2600" dirty="0"/>
          </a:p>
          <a:p>
            <a:pPr lvl="2">
              <a:buNone/>
            </a:pPr>
            <a:endParaRPr lang="en-US" dirty="0" smtClean="0"/>
          </a:p>
          <a:p>
            <a:pPr lvl="2"/>
            <a:endParaRPr lang="en-US" dirty="0"/>
          </a:p>
          <a:p>
            <a:pPr lvl="2"/>
            <a:endParaRPr lang="en-US" sz="2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Title 6"/>
          <p:cNvSpPr>
            <a:spLocks noGrp="1"/>
          </p:cNvSpPr>
          <p:nvPr>
            <p:ph type="title"/>
          </p:nvPr>
        </p:nvSpPr>
        <p:spPr/>
        <p:txBody>
          <a:bodyPr/>
          <a:lstStyle/>
          <a:p>
            <a:r>
              <a:rPr lang="en-US" dirty="0" smtClean="0"/>
              <a:t>Purpose of </a:t>
            </a:r>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a:t>
            </a:r>
            <a:r>
              <a:rPr lang="en-US" dirty="0" smtClean="0"/>
              <a:t> </a:t>
            </a:r>
            <a:endParaRPr lang="en-US" dirty="0"/>
          </a:p>
        </p:txBody>
      </p:sp>
      <p:sp>
        <p:nvSpPr>
          <p:cNvPr id="8" name="Content Placeholder 7"/>
          <p:cNvSpPr>
            <a:spLocks noGrp="1"/>
          </p:cNvSpPr>
          <p:nvPr>
            <p:ph idx="1"/>
          </p:nvPr>
        </p:nvSpPr>
        <p:spPr/>
        <p:txBody>
          <a:bodyPr>
            <a:normAutofit lnSpcReduction="10000"/>
          </a:bodyPr>
          <a:lstStyle/>
          <a:p>
            <a:r>
              <a:rPr lang="en-US" sz="3000" dirty="0" smtClean="0"/>
              <a:t>Followers of Jesus after Jesus’ death</a:t>
            </a:r>
            <a:endParaRPr lang="en-US" dirty="0" smtClean="0"/>
          </a:p>
          <a:p>
            <a:pPr lvl="1"/>
            <a:r>
              <a:rPr lang="en-US" dirty="0"/>
              <a:t>Revealing truth – instruction; </a:t>
            </a:r>
            <a:r>
              <a:rPr lang="en-US" dirty="0" smtClean="0"/>
              <a:t>edification</a:t>
            </a:r>
          </a:p>
          <a:p>
            <a:pPr lvl="1"/>
            <a:r>
              <a:rPr lang="en-US" dirty="0" smtClean="0"/>
              <a:t>Confirmation that the message is from God</a:t>
            </a:r>
          </a:p>
          <a:p>
            <a:pPr lvl="2"/>
            <a:r>
              <a:rPr lang="en-US" dirty="0"/>
              <a:t> </a:t>
            </a:r>
            <a:r>
              <a:rPr lang="en-US" dirty="0" smtClean="0"/>
              <a:t>Mark </a:t>
            </a:r>
            <a:r>
              <a:rPr lang="en-US" dirty="0"/>
              <a:t>16:20 And they went out and preached everywhere, the Lord working with them and confirming the word through the accompanying signs. Amen. (NKJV</a:t>
            </a:r>
            <a:r>
              <a:rPr lang="en-US" dirty="0" smtClean="0"/>
              <a:t>)</a:t>
            </a:r>
          </a:p>
          <a:p>
            <a:pPr lvl="2"/>
            <a:r>
              <a:rPr lang="en-US" dirty="0" smtClean="0"/>
              <a:t>Acts </a:t>
            </a:r>
            <a:r>
              <a:rPr lang="en-US" dirty="0"/>
              <a:t>14:3 Therefore they stayed there a long time, speaking boldly in the Lord, who was bearing witness to the word of His grace, granting signs and wonders to be done by their hands. (NKJV)</a:t>
            </a:r>
          </a:p>
          <a:p>
            <a:pPr lvl="2"/>
            <a:endParaRPr lang="en-US" dirty="0" smtClean="0"/>
          </a:p>
          <a:p>
            <a:pPr lvl="2"/>
            <a:endParaRPr lang="en-US" dirty="0"/>
          </a:p>
          <a:p>
            <a:pPr lvl="2"/>
            <a:endParaRPr lang="en-US" sz="2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1143000"/>
          </a:xfrm>
        </p:spPr>
        <p:txBody>
          <a:bodyPr>
            <a:normAutofit fontScale="90000"/>
          </a:bodyPr>
          <a:lstStyle/>
          <a:p>
            <a:r>
              <a:rPr lang="en-US" dirty="0" smtClean="0"/>
              <a:t>How Did Jesus’ Followers Receive “</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828800"/>
            <a:ext cx="8229600" cy="4297363"/>
          </a:xfrm>
        </p:spPr>
        <p:txBody>
          <a:bodyPr>
            <a:normAutofit lnSpcReduction="10000"/>
          </a:bodyPr>
          <a:lstStyle/>
          <a:p>
            <a:r>
              <a:rPr lang="en-US" sz="2800" dirty="0"/>
              <a:t>In two recorded cases:  Directly from the Holy Spirit = “Baptism of the Holy Spirit</a:t>
            </a:r>
            <a:r>
              <a:rPr lang="en-US" sz="2800" dirty="0" smtClean="0"/>
              <a:t>”</a:t>
            </a:r>
          </a:p>
          <a:p>
            <a:pPr lvl="1"/>
            <a:r>
              <a:rPr lang="en-US" dirty="0" smtClean="0"/>
              <a:t>Acts </a:t>
            </a:r>
            <a:r>
              <a:rPr lang="en-US" dirty="0"/>
              <a:t>2 – Apostles on </a:t>
            </a:r>
            <a:r>
              <a:rPr lang="en-US" dirty="0" smtClean="0"/>
              <a:t>Pentecost</a:t>
            </a:r>
          </a:p>
          <a:p>
            <a:pPr lvl="2"/>
            <a:r>
              <a:rPr lang="en-US" sz="2800" dirty="0" smtClean="0"/>
              <a:t>Fulfilled promise – beginning to spread the Gospel to Jews at Jerusalem</a:t>
            </a:r>
            <a:endParaRPr lang="en-US" dirty="0" smtClean="0"/>
          </a:p>
          <a:p>
            <a:pPr lvl="3"/>
            <a:r>
              <a:rPr lang="en-US" sz="2800" dirty="0" smtClean="0"/>
              <a:t>Saul/Paul? – Clearly implied</a:t>
            </a:r>
            <a:endParaRPr lang="en-US" sz="2400" dirty="0"/>
          </a:p>
          <a:p>
            <a:pPr lvl="1"/>
            <a:r>
              <a:rPr lang="en-US" dirty="0" smtClean="0"/>
              <a:t>Acts 10 – Household of Cornelius</a:t>
            </a:r>
          </a:p>
          <a:p>
            <a:pPr lvl="2"/>
            <a:r>
              <a:rPr lang="en-US" sz="2800" dirty="0" smtClean="0"/>
              <a:t>To Demonstrate – Gospel to be taken to Gentiles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1143000"/>
          </a:xfrm>
        </p:spPr>
        <p:txBody>
          <a:bodyPr>
            <a:normAutofit fontScale="90000"/>
          </a:bodyPr>
          <a:lstStyle/>
          <a:p>
            <a:r>
              <a:rPr lang="en-US" dirty="0" smtClean="0"/>
              <a:t>How Did Jesus’ Followers Receive “</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828800"/>
            <a:ext cx="8229600" cy="4297363"/>
          </a:xfrm>
        </p:spPr>
        <p:txBody>
          <a:bodyPr>
            <a:normAutofit/>
          </a:bodyPr>
          <a:lstStyle/>
          <a:p>
            <a:r>
              <a:rPr lang="en-US" sz="2800" dirty="0" smtClean="0"/>
              <a:t>In all other recorded cases:  By the laying on of the apostles’ hands</a:t>
            </a:r>
          </a:p>
          <a:p>
            <a:pPr lvl="1"/>
            <a:r>
              <a:rPr lang="en-US" dirty="0"/>
              <a:t>Acts 8 – Samaria – Peter and </a:t>
            </a:r>
            <a:r>
              <a:rPr lang="en-US" dirty="0" smtClean="0"/>
              <a:t>John</a:t>
            </a:r>
          </a:p>
          <a:p>
            <a:pPr lvl="1"/>
            <a:r>
              <a:rPr lang="en-US" dirty="0"/>
              <a:t>Acts 19 – Paul at </a:t>
            </a:r>
            <a:r>
              <a:rPr lang="en-US" dirty="0" smtClean="0"/>
              <a:t>Ephesus</a:t>
            </a:r>
          </a:p>
          <a:p>
            <a:pPr lvl="1"/>
            <a:r>
              <a:rPr lang="en-US" dirty="0" smtClean="0"/>
              <a:t>2 Timothy 6:1 – Paul to Timothy</a:t>
            </a:r>
          </a:p>
          <a:p>
            <a:pPr lvl="1"/>
            <a:r>
              <a:rPr lang="en-US" dirty="0"/>
              <a:t>Compare also – Acts 6 – the s</a:t>
            </a:r>
            <a:r>
              <a:rPr lang="en-US" dirty="0" smtClean="0"/>
              <a:t>even servants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457200"/>
            <a:ext cx="8229600" cy="1143000"/>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905000"/>
            <a:ext cx="8229600" cy="4221163"/>
          </a:xfrm>
        </p:spPr>
        <p:txBody>
          <a:bodyPr/>
          <a:lstStyle/>
          <a:p>
            <a:r>
              <a:rPr lang="en-US" dirty="0"/>
              <a:t> Gifts of the Holy Spirit (I Corinthians 12-14</a:t>
            </a:r>
            <a:r>
              <a:rPr lang="en-US" dirty="0" smtClean="0"/>
              <a:t>)</a:t>
            </a:r>
          </a:p>
          <a:p>
            <a:pPr lvl="1"/>
            <a:r>
              <a:rPr lang="en-US" dirty="0"/>
              <a:t>12:1 -  Now concerning spiritual gifts</a:t>
            </a:r>
            <a:r>
              <a:rPr lang="en-US" dirty="0" smtClean="0"/>
              <a:t>…</a:t>
            </a:r>
          </a:p>
          <a:p>
            <a:pPr lvl="2"/>
            <a:r>
              <a:rPr lang="en-US" sz="2800" dirty="0" smtClean="0"/>
              <a:t>Many people with many varied gifts </a:t>
            </a:r>
          </a:p>
          <a:p>
            <a:pPr lvl="2"/>
            <a:r>
              <a:rPr lang="en-US" sz="2800" dirty="0" smtClean="0"/>
              <a:t>Given by One Spirit</a:t>
            </a:r>
          </a:p>
          <a:p>
            <a:pPr lvl="2"/>
            <a:r>
              <a:rPr lang="en-US" sz="2800" dirty="0" smtClean="0"/>
              <a:t>Don’t be proud; Don’t be envious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457200"/>
            <a:ext cx="8229600" cy="1143000"/>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905000"/>
            <a:ext cx="8229600" cy="4221163"/>
          </a:xfrm>
        </p:spPr>
        <p:txBody>
          <a:bodyPr>
            <a:normAutofit fontScale="92500"/>
          </a:bodyPr>
          <a:lstStyle/>
          <a:p>
            <a:r>
              <a:rPr lang="en-US" dirty="0"/>
              <a:t> Gifts of the Holy Spirit (I Corinthians </a:t>
            </a:r>
            <a:r>
              <a:rPr lang="en-US" dirty="0" smtClean="0"/>
              <a:t>12-14)</a:t>
            </a:r>
          </a:p>
          <a:p>
            <a:pPr lvl="1">
              <a:buFont typeface="Wingdings" pitchFamily="2" charset="2"/>
              <a:buChar char="q"/>
            </a:pPr>
            <a:r>
              <a:rPr lang="en-US" sz="3000" dirty="0" smtClean="0"/>
              <a:t>Ch. 13 – Love is superior to “Spiritual Gifts”</a:t>
            </a:r>
          </a:p>
          <a:p>
            <a:pPr lvl="2">
              <a:buNone/>
            </a:pPr>
            <a:r>
              <a:rPr lang="en-US" sz="2800" b="1" i="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1 Cor. 12:31 But earnestly desire the best gifts. And yet I show you a more excellent way. (NKJV)</a:t>
            </a:r>
          </a:p>
          <a:p>
            <a:pPr lvl="2"/>
            <a:r>
              <a:rPr lang="en-US" sz="2800" dirty="0" smtClean="0"/>
              <a:t>13:1-3 – </a:t>
            </a:r>
            <a:r>
              <a:rPr lang="en-US" sz="2800" dirty="0"/>
              <a:t>Spiritual gifts (and service/devotion) have no value to the “doer” unless the action is prompted by </a:t>
            </a:r>
            <a:r>
              <a:rPr lang="en-US" sz="2800" dirty="0" smtClean="0"/>
              <a:t>love</a:t>
            </a:r>
          </a:p>
          <a:p>
            <a:pPr lvl="2"/>
            <a:r>
              <a:rPr lang="en-US" sz="2800" dirty="0" smtClean="0"/>
              <a:t>13:4-7 - </a:t>
            </a:r>
            <a:r>
              <a:rPr lang="en-US" sz="2800" dirty="0"/>
              <a:t>Love renders service from a selfless heart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457200"/>
            <a:ext cx="8229600" cy="1143000"/>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905000"/>
            <a:ext cx="8229600" cy="4221163"/>
          </a:xfrm>
        </p:spPr>
        <p:txBody>
          <a:bodyPr>
            <a:normAutofit lnSpcReduction="10000"/>
          </a:bodyPr>
          <a:lstStyle/>
          <a:p>
            <a:r>
              <a:rPr lang="en-US" dirty="0"/>
              <a:t> Gifts of the Holy Spirit (I Corinthians </a:t>
            </a:r>
            <a:r>
              <a:rPr lang="en-US" dirty="0" smtClean="0"/>
              <a:t>12-14)</a:t>
            </a:r>
          </a:p>
          <a:p>
            <a:pPr lvl="1">
              <a:buFont typeface="Wingdings" pitchFamily="2" charset="2"/>
              <a:buChar char="q"/>
            </a:pPr>
            <a:r>
              <a:rPr lang="en-US" sz="3000" dirty="0" smtClean="0"/>
              <a:t>Ch. 13 – Love is superior to “Spiritual Gifts”</a:t>
            </a:r>
          </a:p>
          <a:p>
            <a:pPr lvl="2"/>
            <a:r>
              <a:rPr lang="en-US" sz="2800" dirty="0" smtClean="0"/>
              <a:t>13:1-3 – </a:t>
            </a:r>
            <a:r>
              <a:rPr lang="en-US" sz="2800" dirty="0"/>
              <a:t>Spiritual gifts (and service/devotion) have no value to the “doer” unless the action is prompted by </a:t>
            </a:r>
            <a:r>
              <a:rPr lang="en-US" sz="2800" dirty="0" smtClean="0"/>
              <a:t>love</a:t>
            </a:r>
          </a:p>
          <a:p>
            <a:pPr lvl="2"/>
            <a:r>
              <a:rPr lang="en-US" sz="2800" dirty="0" smtClean="0"/>
              <a:t>13:4-7 - </a:t>
            </a:r>
            <a:r>
              <a:rPr lang="en-US" sz="2800" dirty="0"/>
              <a:t>Love renders service from a selfless </a:t>
            </a:r>
            <a:r>
              <a:rPr lang="en-US" sz="2800" dirty="0" smtClean="0"/>
              <a:t>heart</a:t>
            </a:r>
          </a:p>
          <a:p>
            <a:pPr lvl="2"/>
            <a:r>
              <a:rPr lang="en-US" sz="2800" dirty="0" smtClean="0"/>
              <a:t>13:8-13 - </a:t>
            </a:r>
            <a:r>
              <a:rPr lang="en-US" sz="2800" dirty="0"/>
              <a:t>Love is lasting; spiritual gifts are temporary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960438"/>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381000" y="1828800"/>
            <a:ext cx="8229600" cy="4297363"/>
          </a:xfrm>
        </p:spPr>
        <p:txBody>
          <a:bodyPr>
            <a:normAutofit/>
          </a:bodyPr>
          <a:lstStyle/>
          <a:p>
            <a:r>
              <a:rPr lang="en-US" sz="2800" dirty="0"/>
              <a:t>Spiritual gifts – represented by prophecies, tongues, supernatural knowledge</a:t>
            </a:r>
          </a:p>
          <a:p>
            <a:pPr>
              <a:buNone/>
            </a:pPr>
            <a:r>
              <a:rPr lang="en-US" sz="2800" dirty="0" smtClean="0"/>
              <a:t>		- 13:8 - will </a:t>
            </a:r>
            <a:r>
              <a:rPr lang="en-US" sz="2800" dirty="0"/>
              <a:t>fail/cease/vanish </a:t>
            </a:r>
            <a:r>
              <a:rPr lang="en-US" sz="2800" dirty="0" smtClean="0"/>
              <a:t>away</a:t>
            </a:r>
          </a:p>
          <a:p>
            <a:r>
              <a:rPr lang="en-US" sz="2800" dirty="0" smtClean="0"/>
              <a:t>13:9 For we know in part and we prophesy in part.  (NKJV)</a:t>
            </a:r>
          </a:p>
          <a:p>
            <a:pPr lvl="1"/>
            <a:r>
              <a:rPr lang="en-US" dirty="0" smtClean="0"/>
              <a:t>Part = </a:t>
            </a:r>
            <a:r>
              <a:rPr lang="en-US" i="1" dirty="0" err="1" smtClean="0"/>
              <a:t>meros</a:t>
            </a:r>
            <a:r>
              <a:rPr lang="en-US" dirty="0" smtClean="0"/>
              <a:t> – a part or portion of the whole</a:t>
            </a:r>
          </a:p>
          <a:p>
            <a:pPr lvl="2">
              <a:buFont typeface="Wingdings" pitchFamily="2" charset="2"/>
              <a:buChar char="Ø"/>
            </a:pPr>
            <a:r>
              <a:rPr lang="en-US" sz="2800" dirty="0"/>
              <a:t> </a:t>
            </a:r>
            <a:r>
              <a:rPr lang="en-US" sz="2800" dirty="0" smtClean="0"/>
              <a:t>1 Cor. </a:t>
            </a:r>
            <a:r>
              <a:rPr lang="en-US" sz="2800" dirty="0"/>
              <a:t>12:27 ¶ Now you are the body of Christ, and members individually </a:t>
            </a:r>
            <a:r>
              <a:rPr lang="en-US" sz="2800" i="1" dirty="0" err="1"/>
              <a:t>meros</a:t>
            </a:r>
            <a:r>
              <a:rPr lang="en-US" sz="2800" dirty="0"/>
              <a:t>. (NKJV)</a:t>
            </a:r>
            <a:r>
              <a:rPr lang="en-US" sz="2800" dirty="0" smtClean="0"/>
              <a: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960438"/>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828800"/>
            <a:ext cx="8229600" cy="4297363"/>
          </a:xfrm>
        </p:spPr>
        <p:txBody>
          <a:bodyPr>
            <a:normAutofit lnSpcReduction="10000"/>
          </a:bodyPr>
          <a:lstStyle/>
          <a:p>
            <a:pPr>
              <a:buNone/>
            </a:pPr>
            <a:r>
              <a:rPr lang="en-US" sz="2800" dirty="0"/>
              <a:t>Spiritual gifts </a:t>
            </a:r>
            <a:r>
              <a:rPr lang="en-US" sz="2800" dirty="0" smtClean="0"/>
              <a:t>– will </a:t>
            </a:r>
            <a:r>
              <a:rPr lang="en-US" sz="2800" dirty="0"/>
              <a:t>fail/cease/vanish </a:t>
            </a:r>
            <a:r>
              <a:rPr lang="en-US" sz="2800" dirty="0" smtClean="0"/>
              <a:t>away</a:t>
            </a:r>
          </a:p>
          <a:p>
            <a:r>
              <a:rPr lang="en-US" sz="2800" dirty="0" smtClean="0"/>
              <a:t>13:9 – Knowledge, prophecy part of the whole</a:t>
            </a:r>
          </a:p>
          <a:p>
            <a:r>
              <a:rPr lang="en-US" sz="2800" dirty="0" smtClean="0"/>
              <a:t>13:10 - But when that which is perfect has come, then that which is in part will be done away. (NKJV) </a:t>
            </a:r>
          </a:p>
          <a:p>
            <a:pPr lvl="1"/>
            <a:r>
              <a:rPr lang="en-US" dirty="0" smtClean="0"/>
              <a:t>Perfect = </a:t>
            </a:r>
            <a:r>
              <a:rPr lang="en-US" i="1" dirty="0" err="1" smtClean="0"/>
              <a:t>teleios</a:t>
            </a:r>
            <a:r>
              <a:rPr lang="en-US" i="1" dirty="0" smtClean="0"/>
              <a:t> </a:t>
            </a:r>
            <a:r>
              <a:rPr lang="en-US" dirty="0" smtClean="0"/>
              <a:t>– having reached its end; finished, complete, perfect… – </a:t>
            </a:r>
            <a:r>
              <a:rPr lang="en-US" i="1" dirty="0" smtClean="0"/>
              <a:t>Vine’s</a:t>
            </a:r>
            <a:endParaRPr lang="en-US" dirty="0" smtClean="0"/>
          </a:p>
          <a:p>
            <a:pPr lvl="2"/>
            <a:r>
              <a:rPr lang="en-US" sz="2800" i="1" dirty="0" smtClean="0"/>
              <a:t>Thayer - </a:t>
            </a:r>
            <a:r>
              <a:rPr lang="en-US" sz="2800" dirty="0" smtClean="0"/>
              <a:t>1</a:t>
            </a:r>
            <a:r>
              <a:rPr lang="en-US" sz="2800" dirty="0"/>
              <a:t>) brought to its end, finished</a:t>
            </a:r>
          </a:p>
          <a:p>
            <a:pPr lvl="3"/>
            <a:r>
              <a:rPr lang="en-US" sz="2800" dirty="0" smtClean="0"/>
              <a:t>2) wanting nothing necessary to completeness…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C:\Users\ACOC\Pictures\pie sliver.jpg"/>
          <p:cNvPicPr>
            <a:picLocks noChangeAspect="1" noChangeArrowheads="1"/>
          </p:cNvPicPr>
          <p:nvPr/>
        </p:nvPicPr>
        <p:blipFill>
          <a:blip r:embed="rId2" cstate="print"/>
          <a:srcRect/>
          <a:stretch>
            <a:fillRect/>
          </a:stretch>
        </p:blipFill>
        <p:spPr bwMode="auto">
          <a:xfrm>
            <a:off x="1169393" y="3505200"/>
            <a:ext cx="3326407" cy="3333750"/>
          </a:xfrm>
          <a:prstGeom prst="rect">
            <a:avLst/>
          </a:prstGeom>
          <a:noFill/>
        </p:spPr>
      </p:pic>
      <p:pic>
        <p:nvPicPr>
          <p:cNvPr id="5" name="Picture 2" descr="C:\Users\ACOC\Pictures\pie sliver.jpg"/>
          <p:cNvPicPr>
            <a:picLocks noChangeAspect="1" noChangeArrowheads="1"/>
          </p:cNvPicPr>
          <p:nvPr/>
        </p:nvPicPr>
        <p:blipFill>
          <a:blip r:embed="rId2" cstate="print"/>
          <a:srcRect/>
          <a:stretch>
            <a:fillRect/>
          </a:stretch>
        </p:blipFill>
        <p:spPr bwMode="auto">
          <a:xfrm rot="5400000">
            <a:off x="1120827" y="98374"/>
            <a:ext cx="3276600" cy="3537052"/>
          </a:xfrm>
          <a:prstGeom prst="rect">
            <a:avLst/>
          </a:prstGeom>
          <a:noFill/>
        </p:spPr>
      </p:pic>
      <p:pic>
        <p:nvPicPr>
          <p:cNvPr id="6" name="Picture 2" descr="C:\Users\ACOC\Pictures\pie sliver.jpg"/>
          <p:cNvPicPr>
            <a:picLocks noChangeAspect="1" noChangeArrowheads="1"/>
          </p:cNvPicPr>
          <p:nvPr/>
        </p:nvPicPr>
        <p:blipFill>
          <a:blip r:embed="rId2" cstate="print"/>
          <a:srcRect/>
          <a:stretch>
            <a:fillRect/>
          </a:stretch>
        </p:blipFill>
        <p:spPr bwMode="auto">
          <a:xfrm rot="10800000">
            <a:off x="4495801" y="-1"/>
            <a:ext cx="3276599" cy="3537053"/>
          </a:xfrm>
          <a:prstGeom prst="rect">
            <a:avLst/>
          </a:prstGeom>
          <a:noFill/>
        </p:spPr>
      </p:pic>
      <p:pic>
        <p:nvPicPr>
          <p:cNvPr id="7" name="Picture 2" descr="C:\Users\ACOC\Pictures\pie sliver.jpg"/>
          <p:cNvPicPr>
            <a:picLocks noChangeAspect="1" noChangeArrowheads="1"/>
          </p:cNvPicPr>
          <p:nvPr/>
        </p:nvPicPr>
        <p:blipFill>
          <a:blip r:embed="rId2" cstate="print"/>
          <a:srcRect/>
          <a:stretch>
            <a:fillRect/>
          </a:stretch>
        </p:blipFill>
        <p:spPr bwMode="auto">
          <a:xfrm rot="16200000">
            <a:off x="4699412" y="3327812"/>
            <a:ext cx="3097976" cy="3505200"/>
          </a:xfrm>
          <a:prstGeom prst="rect">
            <a:avLst/>
          </a:prstGeom>
          <a:noFill/>
        </p:spPr>
      </p:pic>
      <p:sp>
        <p:nvSpPr>
          <p:cNvPr id="8" name="TextBox 7"/>
          <p:cNvSpPr txBox="1"/>
          <p:nvPr/>
        </p:nvSpPr>
        <p:spPr>
          <a:xfrm>
            <a:off x="2667000" y="1905000"/>
            <a:ext cx="1524000" cy="523220"/>
          </a:xfrm>
          <a:prstGeom prst="rect">
            <a:avLst/>
          </a:prstGeom>
          <a:noFill/>
        </p:spPr>
        <p:txBody>
          <a:bodyPr wrap="square" rtlCol="0">
            <a:spAutoFit/>
          </a:bodyPr>
          <a:lstStyle/>
          <a:p>
            <a:pPr algn="ctr"/>
            <a:r>
              <a:rPr lang="en-US" sz="2800" dirty="0" smtClean="0"/>
              <a:t>Part 1</a:t>
            </a:r>
            <a:endParaRPr lang="en-US" dirty="0"/>
          </a:p>
        </p:txBody>
      </p:sp>
      <p:sp>
        <p:nvSpPr>
          <p:cNvPr id="9" name="TextBox 8"/>
          <p:cNvSpPr txBox="1"/>
          <p:nvPr/>
        </p:nvSpPr>
        <p:spPr>
          <a:xfrm>
            <a:off x="4800600" y="1905000"/>
            <a:ext cx="1524000" cy="523220"/>
          </a:xfrm>
          <a:prstGeom prst="rect">
            <a:avLst/>
          </a:prstGeom>
          <a:noFill/>
        </p:spPr>
        <p:txBody>
          <a:bodyPr wrap="square" rtlCol="0">
            <a:spAutoFit/>
          </a:bodyPr>
          <a:lstStyle/>
          <a:p>
            <a:pPr algn="ctr"/>
            <a:r>
              <a:rPr lang="en-US" sz="2800" dirty="0" smtClean="0"/>
              <a:t>Part 2</a:t>
            </a:r>
            <a:endParaRPr lang="en-US" dirty="0"/>
          </a:p>
        </p:txBody>
      </p:sp>
      <p:sp>
        <p:nvSpPr>
          <p:cNvPr id="10" name="TextBox 9"/>
          <p:cNvSpPr txBox="1"/>
          <p:nvPr/>
        </p:nvSpPr>
        <p:spPr>
          <a:xfrm>
            <a:off x="2667000" y="4124980"/>
            <a:ext cx="1524000" cy="523220"/>
          </a:xfrm>
          <a:prstGeom prst="rect">
            <a:avLst/>
          </a:prstGeom>
          <a:noFill/>
        </p:spPr>
        <p:txBody>
          <a:bodyPr wrap="square" rtlCol="0">
            <a:spAutoFit/>
          </a:bodyPr>
          <a:lstStyle/>
          <a:p>
            <a:pPr algn="ctr"/>
            <a:r>
              <a:rPr lang="en-US" sz="2800" dirty="0" smtClean="0"/>
              <a:t>Part 3</a:t>
            </a:r>
            <a:endParaRPr lang="en-US" dirty="0"/>
          </a:p>
        </p:txBody>
      </p:sp>
      <p:sp>
        <p:nvSpPr>
          <p:cNvPr id="11" name="TextBox 10"/>
          <p:cNvSpPr txBox="1"/>
          <p:nvPr/>
        </p:nvSpPr>
        <p:spPr>
          <a:xfrm>
            <a:off x="4876800" y="4124980"/>
            <a:ext cx="1524000" cy="523220"/>
          </a:xfrm>
          <a:prstGeom prst="rect">
            <a:avLst/>
          </a:prstGeom>
          <a:noFill/>
        </p:spPr>
        <p:txBody>
          <a:bodyPr wrap="square" rtlCol="0">
            <a:spAutoFit/>
          </a:bodyPr>
          <a:lstStyle/>
          <a:p>
            <a:pPr algn="ctr"/>
            <a:r>
              <a:rPr lang="en-US" sz="2800" dirty="0" smtClean="0"/>
              <a:t>Part 4</a:t>
            </a:r>
            <a:endParaRPr lang="en-US" dirty="0"/>
          </a:p>
        </p:txBody>
      </p:sp>
      <p:sp>
        <p:nvSpPr>
          <p:cNvPr id="13" name="TextBox 12"/>
          <p:cNvSpPr txBox="1"/>
          <p:nvPr/>
        </p:nvSpPr>
        <p:spPr>
          <a:xfrm>
            <a:off x="7086600" y="152400"/>
            <a:ext cx="1905000" cy="1938992"/>
          </a:xfrm>
          <a:prstGeom prst="rect">
            <a:avLst/>
          </a:prstGeom>
          <a:noFill/>
          <a:ln>
            <a:solidFill>
              <a:schemeClr val="tx2"/>
            </a:solidFill>
          </a:ln>
        </p:spPr>
        <p:txBody>
          <a:bodyPr wrap="square" rtlCol="0">
            <a:spAutoFit/>
          </a:bodyPr>
          <a:lstStyle/>
          <a:p>
            <a:r>
              <a:rPr lang="en-US" sz="2400" dirty="0" smtClean="0"/>
              <a:t>The Whole – sum of the parts – the Complete; Perfect</a:t>
            </a:r>
            <a:endParaRPr lang="en-US" sz="2400" dirty="0"/>
          </a:p>
        </p:txBody>
      </p:sp>
      <p:sp>
        <p:nvSpPr>
          <p:cNvPr id="14" name="Bent-Up Arrow 13"/>
          <p:cNvSpPr/>
          <p:nvPr/>
        </p:nvSpPr>
        <p:spPr>
          <a:xfrm rot="12767563">
            <a:off x="6255167" y="381000"/>
            <a:ext cx="762000" cy="762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52400" y="304800"/>
            <a:ext cx="2438400" cy="954107"/>
          </a:xfrm>
          <a:prstGeom prst="rect">
            <a:avLst/>
          </a:prstGeom>
          <a:noFill/>
        </p:spPr>
        <p:txBody>
          <a:bodyPr wrap="square" rtlCol="0">
            <a:spAutoFit/>
          </a:bodyPr>
          <a:lstStyle/>
          <a:p>
            <a:r>
              <a:rPr lang="en-US" sz="2800" dirty="0" smtClean="0"/>
              <a:t>The “parts” = Spiritual gifts</a:t>
            </a:r>
            <a:endParaRPr lang="en-US" sz="2800" dirty="0"/>
          </a:p>
        </p:txBody>
      </p:sp>
      <p:sp>
        <p:nvSpPr>
          <p:cNvPr id="16" name="TextBox 15"/>
          <p:cNvSpPr txBox="1"/>
          <p:nvPr/>
        </p:nvSpPr>
        <p:spPr>
          <a:xfrm>
            <a:off x="76200" y="5244405"/>
            <a:ext cx="2438400" cy="1384995"/>
          </a:xfrm>
          <a:prstGeom prst="rect">
            <a:avLst/>
          </a:prstGeom>
          <a:noFill/>
        </p:spPr>
        <p:txBody>
          <a:bodyPr wrap="square" rtlCol="0">
            <a:spAutoFit/>
          </a:bodyPr>
          <a:lstStyle/>
          <a:p>
            <a:r>
              <a:rPr lang="en-US" sz="2800" dirty="0" smtClean="0"/>
              <a:t>The “whole” = Complete Revelation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8"/>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9"/>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0"/>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0" grpId="1"/>
      <p:bldP spid="11" grpId="0"/>
      <p:bldP spid="11" grpId="1"/>
      <p:bldP spid="13" grpId="0" animBg="1"/>
      <p:bldP spid="14" grpId="0" animBg="1"/>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ctrTitle"/>
          </p:nvPr>
        </p:nvSpPr>
        <p:spPr/>
        <p:txBody>
          <a:bodyPr/>
          <a:lstStyle/>
          <a:p>
            <a:r>
              <a:rPr lang="en-US" dirty="0" smtClean="0"/>
              <a:t>Do </a:t>
            </a:r>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0000" endA="300" endPos="50000" dist="29997" dir="5400000" sy="-100000" algn="bl" rotWithShape="0"/>
                </a:effectLst>
              </a:rPr>
              <a:t>MIRACLES</a:t>
            </a:r>
            <a:r>
              <a:rPr lang="en-US" dirty="0" smtClean="0"/>
              <a:t> Still Happen?</a:t>
            </a:r>
            <a:endParaRPr lang="en-US" dirty="0"/>
          </a:p>
        </p:txBody>
      </p:sp>
      <p:sp>
        <p:nvSpPr>
          <p:cNvPr id="6" name="Subtitle 5"/>
          <p:cNvSpPr>
            <a:spLocks noGrp="1"/>
          </p:cNvSpPr>
          <p:nvPr>
            <p:ph type="subTitle" idx="1"/>
          </p:nvPr>
        </p:nvSpPr>
        <p:spPr/>
        <p:txBody>
          <a:bodyPr/>
          <a:lstStyle/>
          <a:p>
            <a:r>
              <a:rPr lang="en-US" dirty="0" smtClean="0">
                <a:solidFill>
                  <a:schemeClr val="tx1"/>
                </a:solidFill>
              </a:rPr>
              <a:t>The Duration of “Spiritual Gifts”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1143000"/>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905000"/>
            <a:ext cx="8229600" cy="4221163"/>
          </a:xfrm>
        </p:spPr>
        <p:txBody>
          <a:bodyPr>
            <a:normAutofit/>
          </a:bodyPr>
          <a:lstStyle/>
          <a:p>
            <a:r>
              <a:rPr lang="en-US" sz="2800" dirty="0" smtClean="0"/>
              <a:t>I Corinthians 13:8-10 – The “Miraculous Spiritual Gifts” would end when the revelation of God’s word was complete.</a:t>
            </a:r>
          </a:p>
          <a:p>
            <a:r>
              <a:rPr lang="en-US" sz="2800" dirty="0" smtClean="0"/>
              <a:t>13:11 – Maturity removes the need for “childhood” things</a:t>
            </a:r>
          </a:p>
          <a:p>
            <a:pPr lvl="1"/>
            <a:r>
              <a:rPr lang="en-US" dirty="0" smtClean="0"/>
              <a:t>Spiritual gifts were needed when the revelation of God was in the “childhood”/developmental stage</a:t>
            </a:r>
          </a:p>
          <a:p>
            <a:pPr lvl="1"/>
            <a:r>
              <a:rPr lang="en-US" dirty="0" smtClean="0"/>
              <a:t>Spiritual gifts were no longer needed when “the perfect”/maturity/completion was reached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1143000"/>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905000"/>
            <a:ext cx="8229600" cy="4221163"/>
          </a:xfrm>
        </p:spPr>
        <p:txBody>
          <a:bodyPr>
            <a:normAutofit/>
          </a:bodyPr>
          <a:lstStyle/>
          <a:p>
            <a:r>
              <a:rPr lang="en-US" sz="2800" dirty="0" smtClean="0"/>
              <a:t>13:8-10 – The “Miraculous Spiritual Gifts” would end when the revelation of God’s word was complete.</a:t>
            </a:r>
          </a:p>
          <a:p>
            <a:r>
              <a:rPr lang="en-US" sz="2800" dirty="0" smtClean="0"/>
              <a:t>13:11 – “Maturity” removes the need for “gifts”</a:t>
            </a:r>
          </a:p>
          <a:p>
            <a:r>
              <a:rPr lang="en-US" sz="2800" dirty="0" smtClean="0"/>
              <a:t>13:12 – “Mirrors” of that day gave a dim image</a:t>
            </a:r>
          </a:p>
          <a:p>
            <a:pPr lvl="1"/>
            <a:r>
              <a:rPr lang="en-US" sz="2400" dirty="0" smtClean="0"/>
              <a:t>“Now” </a:t>
            </a:r>
            <a:r>
              <a:rPr lang="en-US" sz="2400" b="1" dirty="0" smtClean="0"/>
              <a:t>&lt;</a:t>
            </a:r>
            <a:r>
              <a:rPr lang="en-US" sz="2400" b="1" i="1" dirty="0" err="1" smtClean="0"/>
              <a:t>arti</a:t>
            </a:r>
            <a:r>
              <a:rPr lang="en-US" sz="2400" b="1" i="1" dirty="0" smtClean="0"/>
              <a:t>&gt;</a:t>
            </a:r>
            <a:r>
              <a:rPr lang="en-US" sz="2400" dirty="0" smtClean="0"/>
              <a:t> – while revelation was continuing.</a:t>
            </a:r>
          </a:p>
          <a:p>
            <a:pPr lvl="1"/>
            <a:r>
              <a:rPr lang="en-US" sz="2400" dirty="0" smtClean="0"/>
              <a:t>“Then” – “face to face” = see clearly</a:t>
            </a:r>
          </a:p>
          <a:p>
            <a:pPr lvl="2"/>
            <a:r>
              <a:rPr lang="en-US" dirty="0" smtClean="0"/>
              <a:t>Cp. God spoke to Moses “face to face” or “mouth to mouth”</a:t>
            </a:r>
          </a:p>
          <a:p>
            <a:pPr lvl="3"/>
            <a:r>
              <a:rPr lang="en-US" sz="2400" dirty="0" smtClean="0"/>
              <a:t>Ex 33:11; Nu 12:8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1143000"/>
          </a:xfrm>
        </p:spPr>
        <p:txBody>
          <a:bodyPr>
            <a:normAutofit fontScale="90000"/>
          </a:bodyPr>
          <a:lstStyle/>
          <a:p>
            <a:r>
              <a:rPr lang="en-US" dirty="0" smtClean="0"/>
              <a:t>The Duration of </a:t>
            </a:r>
            <a:br>
              <a:rPr lang="en-US" dirty="0" smtClean="0"/>
            </a:br>
            <a:r>
              <a:rPr lang="en-US" dirty="0" smtClean="0"/>
              <a:t>“</a:t>
            </a:r>
            <a:r>
              <a:rPr lang="en-US" b="1"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Miraculous</a:t>
            </a:r>
            <a:r>
              <a:rPr lang="en-US" dirty="0" smtClean="0"/>
              <a:t> Spiritual Gifts?”</a:t>
            </a:r>
            <a:endParaRPr lang="en-US" dirty="0"/>
          </a:p>
        </p:txBody>
      </p:sp>
      <p:sp>
        <p:nvSpPr>
          <p:cNvPr id="6" name="Content Placeholder 5"/>
          <p:cNvSpPr>
            <a:spLocks noGrp="1"/>
          </p:cNvSpPr>
          <p:nvPr>
            <p:ph idx="1"/>
          </p:nvPr>
        </p:nvSpPr>
        <p:spPr>
          <a:xfrm>
            <a:off x="457200" y="1905000"/>
            <a:ext cx="8229600" cy="4221163"/>
          </a:xfrm>
        </p:spPr>
        <p:txBody>
          <a:bodyPr>
            <a:normAutofit/>
          </a:bodyPr>
          <a:lstStyle/>
          <a:p>
            <a:r>
              <a:rPr lang="en-US" sz="2800" dirty="0" smtClean="0"/>
              <a:t>13:13 - And now &lt;</a:t>
            </a:r>
            <a:r>
              <a:rPr lang="en-US" sz="2800" b="1" i="1" dirty="0" err="1" smtClean="0"/>
              <a:t>nuni</a:t>
            </a:r>
            <a:r>
              <a:rPr lang="en-US" sz="2800" b="1" i="1" dirty="0" smtClean="0"/>
              <a:t>&gt;</a:t>
            </a:r>
            <a:r>
              <a:rPr lang="en-US" sz="2800" i="1" dirty="0" smtClean="0"/>
              <a:t> </a:t>
            </a:r>
            <a:r>
              <a:rPr lang="en-US" sz="2800" dirty="0" smtClean="0"/>
              <a:t>abide faith, hope, love, these three; but the greatest of these is love. (NKJV)</a:t>
            </a:r>
          </a:p>
          <a:p>
            <a:pPr lvl="1"/>
            <a:r>
              <a:rPr lang="en-US" dirty="0" smtClean="0"/>
              <a:t>The point in context</a:t>
            </a:r>
          </a:p>
          <a:p>
            <a:pPr lvl="2"/>
            <a:r>
              <a:rPr lang="en-US" dirty="0" smtClean="0"/>
              <a:t>Some things are passing – childhood/dim view – spiritual gifts</a:t>
            </a:r>
            <a:r>
              <a:rPr lang="en-US" sz="1800" dirty="0" smtClean="0"/>
              <a:t> </a:t>
            </a:r>
          </a:p>
          <a:p>
            <a:pPr lvl="2"/>
            <a:r>
              <a:rPr lang="en-US" dirty="0" smtClean="0"/>
              <a:t>Some things are enduring – God’s completed message and love</a:t>
            </a:r>
            <a:endParaRPr lang="en-US" dirty="0" smtClean="0"/>
          </a:p>
          <a:p>
            <a:pPr lvl="1"/>
            <a:r>
              <a:rPr lang="en-US" dirty="0" smtClean="0"/>
              <a:t>Love will even outlast faith and hope</a:t>
            </a:r>
          </a:p>
          <a:p>
            <a:pPr lvl="1">
              <a:buFont typeface="Wingdings 2" pitchFamily="18" charset="2"/>
              <a:buChar char="ß"/>
            </a:pPr>
            <a:r>
              <a:rPr lang="en-US" b="1" dirty="0" smtClean="0"/>
              <a:t>Love is the “more excellent way” (12:31)</a:t>
            </a:r>
          </a:p>
          <a:p>
            <a:pPr lvl="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p:txBody>
          <a:bodyPr>
            <a:normAutofit/>
          </a:bodyPr>
          <a:lstStyle/>
          <a:p>
            <a:r>
              <a:rPr lang="en-US" sz="2800" dirty="0" smtClean="0"/>
              <a:t>Miracles were real – but given for the purpose of revealing and confirming the word</a:t>
            </a:r>
          </a:p>
          <a:p>
            <a:r>
              <a:rPr lang="en-US" sz="2800" dirty="0" smtClean="0"/>
              <a:t>No more apostles to pass along the gifts</a:t>
            </a:r>
            <a:endParaRPr lang="en-US" sz="2800" dirty="0" smtClean="0"/>
          </a:p>
          <a:p>
            <a:r>
              <a:rPr lang="en-US" sz="2800" dirty="0" smtClean="0"/>
              <a:t>“Miraculous spiritual gifts” were temporary – given until the revelation of God’s word was complete.</a:t>
            </a:r>
          </a:p>
          <a:p>
            <a:r>
              <a:rPr lang="en-US" sz="2800" dirty="0" smtClean="0"/>
              <a:t>Not only has the purpose for “miraculous spiritual gifts” passed</a:t>
            </a:r>
          </a:p>
          <a:p>
            <a:pPr lvl="1"/>
            <a:r>
              <a:rPr lang="en-US" dirty="0" smtClean="0"/>
              <a:t>But God has told us that the gifts would cease when their purpose was fulfilled.</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p:txBody>
          <a:bodyPr/>
          <a:lstStyle/>
          <a:p>
            <a:r>
              <a:rPr lang="en-US" dirty="0" smtClean="0"/>
              <a:t>Do Not Forget!</a:t>
            </a:r>
            <a:endParaRPr lang="en-US" dirty="0"/>
          </a:p>
        </p:txBody>
      </p:sp>
      <p:sp>
        <p:nvSpPr>
          <p:cNvPr id="6" name="Content Placeholder 5"/>
          <p:cNvSpPr>
            <a:spLocks noGrp="1"/>
          </p:cNvSpPr>
          <p:nvPr>
            <p:ph idx="1"/>
          </p:nvPr>
        </p:nvSpPr>
        <p:spPr/>
        <p:txBody>
          <a:bodyPr/>
          <a:lstStyle/>
          <a:p>
            <a:r>
              <a:rPr lang="en-US" dirty="0" smtClean="0"/>
              <a:t>God’s power has not decreased!</a:t>
            </a:r>
          </a:p>
          <a:p>
            <a:r>
              <a:rPr lang="en-US" dirty="0" smtClean="0"/>
              <a:t>He does all things well.</a:t>
            </a:r>
          </a:p>
          <a:p>
            <a:r>
              <a:rPr lang="en-US" dirty="0" smtClean="0"/>
              <a:t>He can and will keep His promises.</a:t>
            </a:r>
          </a:p>
          <a:p>
            <a:r>
              <a:rPr lang="en-US" dirty="0" smtClean="0"/>
              <a:t>He can provide all that we need – including eternal life – without empowering people to do signs and wonders.</a:t>
            </a:r>
          </a:p>
          <a:p>
            <a:pPr>
              <a:buFont typeface="Wingdings 2" pitchFamily="18" charset="2"/>
              <a:buChar char="ß"/>
            </a:pPr>
            <a:r>
              <a:rPr lang="en-US" b="1" dirty="0" smtClean="0"/>
              <a:t>Jesus came to seek and save the lost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dow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533400"/>
            <a:ext cx="8229600" cy="1143000"/>
          </a:xfrm>
        </p:spPr>
        <p:txBody>
          <a:bodyPr>
            <a:normAutofit fontScale="90000"/>
          </a:bodyPr>
          <a:lstStyle/>
          <a:p>
            <a:r>
              <a:rPr lang="en-US" dirty="0"/>
              <a:t>Introduction:  The certainty of Biblical miracles</a:t>
            </a:r>
          </a:p>
        </p:txBody>
      </p:sp>
      <p:sp>
        <p:nvSpPr>
          <p:cNvPr id="6" name="Content Placeholder 5"/>
          <p:cNvSpPr>
            <a:spLocks noGrp="1"/>
          </p:cNvSpPr>
          <p:nvPr>
            <p:ph idx="1"/>
          </p:nvPr>
        </p:nvSpPr>
        <p:spPr>
          <a:xfrm>
            <a:off x="457200" y="2057400"/>
            <a:ext cx="8229600" cy="4068763"/>
          </a:xfrm>
        </p:spPr>
        <p:txBody>
          <a:bodyPr/>
          <a:lstStyle/>
          <a:p>
            <a:r>
              <a:rPr lang="en-US" dirty="0"/>
              <a:t>O.T. – Moses; Elijah; Elisha, et. al</a:t>
            </a:r>
            <a:r>
              <a:rPr lang="en-US" dirty="0" smtClean="0"/>
              <a:t>.</a:t>
            </a:r>
          </a:p>
          <a:p>
            <a:pPr lvl="1"/>
            <a:r>
              <a:rPr lang="en-US" dirty="0"/>
              <a:t>N.T. – Jesus; apostles; other </a:t>
            </a:r>
            <a:r>
              <a:rPr lang="en-US" dirty="0" err="1" smtClean="0"/>
              <a:t>disciples</a:t>
            </a:r>
            <a:r>
              <a:rPr lang="en-US" dirty="0" err="1" smtClean="0"/>
              <a:t>The</a:t>
            </a:r>
            <a:r>
              <a:rPr lang="en-US" dirty="0" smtClean="0"/>
              <a:t> “Miracle” of “Miracles”</a:t>
            </a:r>
          </a:p>
          <a:p>
            <a:pPr lvl="2"/>
            <a:r>
              <a:rPr lang="en-US" b="1" dirty="0" smtClean="0">
                <a:ln w="17780" cmpd="sng">
                  <a:solidFill>
                    <a:schemeClr val="tx1"/>
                  </a:solidFill>
                  <a:prstDash val="solid"/>
                  <a:miter lim="800000"/>
                </a:ln>
                <a:solidFill>
                  <a:sysClr val="windowText" lastClr="000000"/>
                </a:solidFill>
                <a:effectLst>
                  <a:outerShdw blurRad="50800" algn="tl" rotWithShape="0">
                    <a:srgbClr val="000000"/>
                  </a:outerShdw>
                  <a:reflection blurRad="6350" stA="55000" endA="300" endPos="45500" dir="5400000" sy="-100000" algn="bl" rotWithShape="0"/>
                </a:effectLst>
              </a:rPr>
              <a:t> </a:t>
            </a:r>
            <a:r>
              <a:rPr lang="en-US" sz="2800" b="1" dirty="0" smtClean="0">
                <a:ln w="17780" cmpd="sng">
                  <a:solidFill>
                    <a:schemeClr val="tx1"/>
                  </a:solidFill>
                  <a:prstDash val="solid"/>
                  <a:miter lim="800000"/>
                </a:ln>
                <a:solidFill>
                  <a:sysClr val="windowText" lastClr="000000"/>
                </a:solidFill>
                <a:effectLst>
                  <a:outerShdw blurRad="50800" algn="tl" rotWithShape="0">
                    <a:srgbClr val="000000"/>
                  </a:outerShdw>
                  <a:reflection blurRad="6350" stA="55000" endA="300" endPos="45500" dir="5400000" sy="-100000" algn="bl" rotWithShape="0"/>
                </a:effectLst>
              </a:rPr>
              <a:t>The resurrection of Jesus from the dead</a:t>
            </a:r>
            <a:endParaRPr lang="en-US" dirty="0" smtClean="0"/>
          </a:p>
          <a:p>
            <a:pPr>
              <a:buFont typeface="Wingdings 2" pitchFamily="18" charset="2"/>
              <a:buChar char="ß"/>
            </a:pPr>
            <a:r>
              <a:rPr lang="en-US" dirty="0" smtClean="0"/>
              <a:t>God’s nature and His power are eternally the same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p:txBody>
          <a:bodyPr/>
          <a:lstStyle/>
          <a:p>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 – Defining terms</a:t>
            </a:r>
            <a:endParaRPr lang="en-US" dirty="0">
              <a:effectLst>
                <a:outerShdw blurRad="41275" dist="20320" dir="1800000" algn="tl" rotWithShape="0">
                  <a:srgbClr val="000000">
                    <a:alpha val="40000"/>
                  </a:srgbClr>
                </a:outerShdw>
                <a:reflection blurRad="6350" stA="55000" endA="300" endPos="45500" dir="5400000" sy="-100000" algn="bl" rotWithShape="0"/>
              </a:effectLst>
            </a:endParaRPr>
          </a:p>
        </p:txBody>
      </p:sp>
      <p:sp>
        <p:nvSpPr>
          <p:cNvPr id="6" name="Content Placeholder 5"/>
          <p:cNvSpPr>
            <a:spLocks noGrp="1"/>
          </p:cNvSpPr>
          <p:nvPr>
            <p:ph idx="1"/>
          </p:nvPr>
        </p:nvSpPr>
        <p:spPr/>
        <p:txBody>
          <a:bodyPr>
            <a:normAutofit fontScale="92500" lnSpcReduction="20000"/>
          </a:bodyPr>
          <a:lstStyle/>
          <a:p>
            <a:r>
              <a:rPr lang="en-US" dirty="0"/>
              <a:t>Hebrews 2:1-4 NKJV 1 Therefore we must give the more earnest heed to the things we have heard, lest we drift away. 2 For if the word spoken through angels proved steadfast, and every transgression and disobedience received a just reward, 3 how shall we escape if we neglect so great a salvation, which at the first began to be spoken by the Lord, and was confirmed to us by those who heard Him, 4 God also bearing witness both with </a:t>
            </a:r>
            <a:r>
              <a:rPr lang="en-US" b="1" u="sng" dirty="0"/>
              <a:t>signs</a:t>
            </a:r>
            <a:r>
              <a:rPr lang="en-US" dirty="0"/>
              <a:t> and </a:t>
            </a:r>
            <a:r>
              <a:rPr lang="en-US" b="1" u="sng" dirty="0"/>
              <a:t>wonders</a:t>
            </a:r>
            <a:r>
              <a:rPr lang="en-US" dirty="0"/>
              <a:t>, with </a:t>
            </a:r>
            <a:r>
              <a:rPr lang="en-US" b="1" u="sng" dirty="0"/>
              <a:t>various miracles</a:t>
            </a:r>
            <a:r>
              <a:rPr lang="en-US" dirty="0"/>
              <a:t>, and </a:t>
            </a:r>
            <a:r>
              <a:rPr lang="en-US" b="1" u="sng" dirty="0"/>
              <a:t>gifts of the Holy Spirit</a:t>
            </a:r>
            <a:r>
              <a:rPr lang="en-US" dirty="0"/>
              <a:t>, according to His own will?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p:txBody>
          <a:bodyPr/>
          <a:lstStyle/>
          <a:p>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 – Defining terms</a:t>
            </a:r>
            <a:endParaRPr lang="en-US" dirty="0">
              <a:effectLst>
                <a:outerShdw blurRad="41275" dist="20320" dir="1800000" algn="tl" rotWithShape="0">
                  <a:srgbClr val="000000">
                    <a:alpha val="40000"/>
                  </a:srgbClr>
                </a:outerShdw>
                <a:reflection blurRad="6350" stA="55000" endA="300" endPos="45500" dir="5400000" sy="-100000" algn="bl" rotWithShape="0"/>
              </a:effectLst>
            </a:endParaRPr>
          </a:p>
        </p:txBody>
      </p:sp>
      <p:sp>
        <p:nvSpPr>
          <p:cNvPr id="6" name="Content Placeholder 5"/>
          <p:cNvSpPr>
            <a:spLocks noGrp="1"/>
          </p:cNvSpPr>
          <p:nvPr>
            <p:ph idx="1"/>
          </p:nvPr>
        </p:nvSpPr>
        <p:spPr/>
        <p:txBody>
          <a:bodyPr>
            <a:normAutofit/>
          </a:bodyPr>
          <a:lstStyle/>
          <a:p>
            <a:r>
              <a:rPr lang="en-US" dirty="0" smtClean="0"/>
              <a:t>Signs - </a:t>
            </a:r>
            <a:r>
              <a:rPr lang="en-US" i="1" dirty="0" err="1" smtClean="0"/>
              <a:t>semeion</a:t>
            </a:r>
            <a:endParaRPr lang="en-US" dirty="0" smtClean="0"/>
          </a:p>
          <a:p>
            <a:r>
              <a:rPr lang="en-US" dirty="0" smtClean="0"/>
              <a:t>Wonders - </a:t>
            </a:r>
            <a:r>
              <a:rPr lang="en-US" i="1" dirty="0" err="1" smtClean="0"/>
              <a:t>teras</a:t>
            </a:r>
            <a:endParaRPr lang="en-US" dirty="0" smtClean="0"/>
          </a:p>
          <a:p>
            <a:r>
              <a:rPr lang="en-US" dirty="0" smtClean="0">
                <a:ea typeface="Calibri"/>
                <a:cs typeface="Times New Roman"/>
              </a:rPr>
              <a:t>Miracles/powers - </a:t>
            </a:r>
            <a:r>
              <a:rPr lang="en-US" i="1" dirty="0" err="1" smtClean="0">
                <a:ea typeface="Calibri"/>
                <a:cs typeface="Times New Roman"/>
              </a:rPr>
              <a:t>dunamis</a:t>
            </a:r>
            <a:endParaRPr lang="en-US" dirty="0" smtClean="0"/>
          </a:p>
          <a:p>
            <a:r>
              <a:rPr lang="en-US" dirty="0" smtClean="0"/>
              <a:t>“Gifts &lt;</a:t>
            </a:r>
            <a:r>
              <a:rPr lang="en-US" i="1" dirty="0" err="1" smtClean="0"/>
              <a:t>merismos</a:t>
            </a:r>
            <a:r>
              <a:rPr lang="en-US" i="1" dirty="0" smtClean="0"/>
              <a:t>&gt;</a:t>
            </a:r>
            <a:r>
              <a:rPr lang="en-US" dirty="0" smtClean="0"/>
              <a:t> of the Holy Spirit”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le 4"/>
          <p:cNvSpPr>
            <a:spLocks noGrp="1"/>
          </p:cNvSpPr>
          <p:nvPr>
            <p:ph type="title"/>
          </p:nvPr>
        </p:nvSpPr>
        <p:spPr>
          <a:xfrm>
            <a:off x="457200" y="274638"/>
            <a:ext cx="8229600" cy="1020762"/>
          </a:xfrm>
        </p:spPr>
        <p:txBody>
          <a:bodyPr/>
          <a:lstStyle/>
          <a:p>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 – Defining terms</a:t>
            </a:r>
            <a:endParaRPr lang="en-US" dirty="0">
              <a:effectLst>
                <a:outerShdw blurRad="41275" dist="20320" dir="1800000" algn="tl" rotWithShape="0">
                  <a:srgbClr val="000000">
                    <a:alpha val="40000"/>
                  </a:srgbClr>
                </a:outerShdw>
                <a:reflection blurRad="6350" stA="55000" endA="300" endPos="45500" dir="5400000" sy="-100000" algn="bl" rotWithShape="0"/>
              </a:effectLst>
            </a:endParaRPr>
          </a:p>
        </p:txBody>
      </p:sp>
      <p:sp>
        <p:nvSpPr>
          <p:cNvPr id="6" name="Content Placeholder 5"/>
          <p:cNvSpPr>
            <a:spLocks noGrp="1"/>
          </p:cNvSpPr>
          <p:nvPr>
            <p:ph idx="1"/>
          </p:nvPr>
        </p:nvSpPr>
        <p:spPr>
          <a:xfrm>
            <a:off x="457200" y="1219200"/>
            <a:ext cx="8229600" cy="5181600"/>
          </a:xfrm>
        </p:spPr>
        <p:txBody>
          <a:bodyPr>
            <a:normAutofit lnSpcReduction="10000"/>
          </a:bodyPr>
          <a:lstStyle/>
          <a:p>
            <a:r>
              <a:rPr lang="en-US" sz="2800" dirty="0" smtClean="0"/>
              <a:t>True </a:t>
            </a:r>
            <a:r>
              <a:rPr lang="en-US" sz="2800" i="1" dirty="0" smtClean="0"/>
              <a:t>(Biblical)</a:t>
            </a:r>
            <a:r>
              <a:rPr lang="en-US" sz="2800" dirty="0" smtClean="0"/>
              <a:t> miracles</a:t>
            </a:r>
            <a:endParaRPr lang="en-US" dirty="0" smtClean="0"/>
          </a:p>
          <a:p>
            <a:pPr lvl="1"/>
            <a:r>
              <a:rPr lang="en-US" dirty="0" smtClean="0"/>
              <a:t>NOT simply something very good, special</a:t>
            </a:r>
          </a:p>
          <a:p>
            <a:pPr lvl="1"/>
            <a:r>
              <a:rPr lang="en-US" dirty="0" smtClean="0"/>
              <a:t>Supernatural</a:t>
            </a:r>
          </a:p>
          <a:p>
            <a:pPr lvl="2"/>
            <a:r>
              <a:rPr lang="en-US" dirty="0" smtClean="0">
                <a:latin typeface="Arial Narrow" pitchFamily="34" charset="0"/>
              </a:rPr>
              <a:t>beyond the realm of natural law</a:t>
            </a:r>
          </a:p>
          <a:p>
            <a:pPr lvl="2"/>
            <a:r>
              <a:rPr lang="en-US" dirty="0" smtClean="0">
                <a:latin typeface="Arial Narrow" pitchFamily="34" charset="0"/>
              </a:rPr>
              <a:t>having the power of a “sign”</a:t>
            </a:r>
          </a:p>
          <a:p>
            <a:pPr lvl="2"/>
            <a:r>
              <a:rPr lang="en-US" dirty="0" smtClean="0">
                <a:latin typeface="Arial Narrow" pitchFamily="34" charset="0"/>
              </a:rPr>
              <a:t>able to produce conviction that God is clearly behind the deed</a:t>
            </a:r>
          </a:p>
          <a:p>
            <a:pPr lvl="2"/>
            <a:r>
              <a:rPr lang="en-US" dirty="0" smtClean="0">
                <a:latin typeface="Arial Narrow" pitchFamily="34" charset="0"/>
              </a:rPr>
              <a:t>Examples - </a:t>
            </a:r>
            <a:r>
              <a:rPr lang="en-US" dirty="0"/>
              <a:t>Instantaneously healing the sick, casting out demons, raising the dead.</a:t>
            </a:r>
            <a:endParaRPr lang="en-US" dirty="0" smtClean="0">
              <a:latin typeface="Arial Narrow" pitchFamily="34" charset="0"/>
            </a:endParaRPr>
          </a:p>
          <a:p>
            <a:pPr lvl="1"/>
            <a:r>
              <a:rPr lang="en-US" dirty="0" smtClean="0"/>
              <a:t>Providence – every good gift is from God </a:t>
            </a:r>
            <a:r>
              <a:rPr lang="en-US" sz="2400" i="1" dirty="0" smtClean="0"/>
              <a:t>(Jas.1:17)</a:t>
            </a:r>
            <a:endParaRPr lang="en-US" dirty="0" smtClean="0"/>
          </a:p>
          <a:p>
            <a:pPr lvl="2"/>
            <a:r>
              <a:rPr lang="en-US" dirty="0" smtClean="0"/>
              <a:t>God’s provisions do not require that people have “miraculous spiritual gifts”</a:t>
            </a:r>
          </a:p>
          <a:p>
            <a:pPr lvl="2"/>
            <a:r>
              <a:rPr lang="en-US" i="1" dirty="0" smtClean="0"/>
              <a:t>Compare</a:t>
            </a:r>
            <a:r>
              <a:rPr lang="en-US" dirty="0" smtClean="0"/>
              <a:t> – answer to prayer</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Title 6"/>
          <p:cNvSpPr>
            <a:spLocks noGrp="1"/>
          </p:cNvSpPr>
          <p:nvPr>
            <p:ph type="title"/>
          </p:nvPr>
        </p:nvSpPr>
        <p:spPr/>
        <p:txBody>
          <a:bodyPr/>
          <a:lstStyle/>
          <a:p>
            <a:r>
              <a:rPr lang="en-US" dirty="0" smtClean="0"/>
              <a:t>Purpose of </a:t>
            </a:r>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a:t>
            </a:r>
            <a:r>
              <a:rPr lang="en-US" dirty="0" smtClean="0"/>
              <a:t> </a:t>
            </a:r>
            <a:endParaRPr lang="en-US" dirty="0"/>
          </a:p>
        </p:txBody>
      </p:sp>
      <p:sp>
        <p:nvSpPr>
          <p:cNvPr id="8" name="Content Placeholder 7"/>
          <p:cNvSpPr>
            <a:spLocks noGrp="1"/>
          </p:cNvSpPr>
          <p:nvPr>
            <p:ph idx="1"/>
          </p:nvPr>
        </p:nvSpPr>
        <p:spPr/>
        <p:txBody>
          <a:bodyPr>
            <a:normAutofit lnSpcReduction="10000"/>
          </a:bodyPr>
          <a:lstStyle/>
          <a:p>
            <a:r>
              <a:rPr lang="en-US" dirty="0"/>
              <a:t>Jesus – To demonstrate His identity; </a:t>
            </a:r>
            <a:r>
              <a:rPr lang="en-US" dirty="0" smtClean="0"/>
              <a:t>deity</a:t>
            </a:r>
          </a:p>
          <a:p>
            <a:pPr lvl="1"/>
            <a:r>
              <a:rPr lang="en-US" dirty="0" smtClean="0"/>
              <a:t>John 20:30 </a:t>
            </a:r>
            <a:r>
              <a:rPr lang="en-US" dirty="0"/>
              <a:t>- And truly Jesus did many other signs in the presence of His disciples, which are not written in this book;  31 but these are written that you may believe that Jesus is the Christ, the Son of God, and that believing you may have life in His name. (NKJV</a:t>
            </a:r>
            <a:r>
              <a:rPr lang="en-US" dirty="0" smtClean="0"/>
              <a:t>)</a:t>
            </a:r>
          </a:p>
          <a:p>
            <a:pPr lvl="2"/>
            <a:r>
              <a:rPr lang="en-US" dirty="0" smtClean="0"/>
              <a:t>John </a:t>
            </a:r>
            <a:r>
              <a:rPr lang="en-US" dirty="0"/>
              <a:t>3:2 This man </a:t>
            </a:r>
            <a:r>
              <a:rPr lang="en-US" i="1" dirty="0" smtClean="0"/>
              <a:t>(Nicodemus) </a:t>
            </a:r>
            <a:r>
              <a:rPr lang="en-US" dirty="0" smtClean="0"/>
              <a:t>came </a:t>
            </a:r>
            <a:r>
              <a:rPr lang="en-US" dirty="0"/>
              <a:t>to Jesus by night and said to Him, "Rabbi, we know that You are a teacher come from God; for no one can do these signs that You do unless God is with him." (NKJV)</a:t>
            </a:r>
          </a:p>
          <a:p>
            <a:pPr lvl="2"/>
            <a:endParaRPr lang="en-US"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Title 6"/>
          <p:cNvSpPr>
            <a:spLocks noGrp="1"/>
          </p:cNvSpPr>
          <p:nvPr>
            <p:ph type="title"/>
          </p:nvPr>
        </p:nvSpPr>
        <p:spPr/>
        <p:txBody>
          <a:bodyPr/>
          <a:lstStyle/>
          <a:p>
            <a:r>
              <a:rPr lang="en-US" dirty="0" smtClean="0"/>
              <a:t>Purpose of </a:t>
            </a:r>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a:t>
            </a:r>
            <a:r>
              <a:rPr lang="en-US" dirty="0" smtClean="0"/>
              <a:t> </a:t>
            </a:r>
            <a:endParaRPr lang="en-US" dirty="0"/>
          </a:p>
        </p:txBody>
      </p:sp>
      <p:sp>
        <p:nvSpPr>
          <p:cNvPr id="8" name="Content Placeholder 7"/>
          <p:cNvSpPr>
            <a:spLocks noGrp="1"/>
          </p:cNvSpPr>
          <p:nvPr>
            <p:ph idx="1"/>
          </p:nvPr>
        </p:nvSpPr>
        <p:spPr/>
        <p:txBody>
          <a:bodyPr>
            <a:normAutofit fontScale="92500" lnSpcReduction="10000"/>
          </a:bodyPr>
          <a:lstStyle/>
          <a:p>
            <a:r>
              <a:rPr lang="en-US" sz="3000" dirty="0"/>
              <a:t>Jesus – To demonstrate His identity; </a:t>
            </a:r>
            <a:r>
              <a:rPr lang="en-US" sz="3000" dirty="0" smtClean="0"/>
              <a:t>deity</a:t>
            </a:r>
          </a:p>
          <a:p>
            <a:pPr lvl="1"/>
            <a:r>
              <a:rPr lang="en-US" sz="3000" dirty="0" smtClean="0"/>
              <a:t>Acts </a:t>
            </a:r>
            <a:r>
              <a:rPr lang="en-US" sz="3000" dirty="0"/>
              <a:t>2:22 "Men of Israel, hear these words: Jesus of Nazareth, a Man attested by God to you by miracles, wonders, and signs which God did through Him in your midst, as you yourselves also know-- (NKJV)</a:t>
            </a:r>
          </a:p>
          <a:p>
            <a:pPr lvl="1"/>
            <a:r>
              <a:rPr lang="en-US" sz="3000" dirty="0" smtClean="0"/>
              <a:t>Acts </a:t>
            </a:r>
            <a:r>
              <a:rPr lang="en-US" sz="3000" dirty="0"/>
              <a:t>10:38 "how God anointed Jesus of Nazareth with the Holy Spirit and with power, who went about doing good and healing all who were oppressed by the devil, for God was with Him. (NKJV</a:t>
            </a:r>
            <a:r>
              <a:rPr lang="en-US" sz="3000" dirty="0" smtClean="0"/>
              <a:t>)</a:t>
            </a:r>
            <a:endParaRPr lang="en-US" sz="3000" dirty="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worshipbackground.net/images/free-christian-powerpoint-background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Title 6"/>
          <p:cNvSpPr>
            <a:spLocks noGrp="1"/>
          </p:cNvSpPr>
          <p:nvPr>
            <p:ph type="title"/>
          </p:nvPr>
        </p:nvSpPr>
        <p:spPr/>
        <p:txBody>
          <a:bodyPr/>
          <a:lstStyle/>
          <a:p>
            <a:r>
              <a:rPr lang="en-US" dirty="0" smtClean="0"/>
              <a:t>Purpose of </a:t>
            </a:r>
            <a:r>
              <a:rPr lang="en-US" b="1" dirty="0" smtClean="0">
                <a:ln w="1905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reflection blurRad="6350" stA="55000" endA="300" endPos="45500" dir="5400000" sy="-100000" algn="bl" rotWithShape="0"/>
                </a:effectLst>
              </a:rPr>
              <a:t>MIRACLES</a:t>
            </a:r>
            <a:r>
              <a:rPr lang="en-US" dirty="0" smtClean="0"/>
              <a:t> </a:t>
            </a:r>
            <a:endParaRPr lang="en-US" dirty="0"/>
          </a:p>
        </p:txBody>
      </p:sp>
      <p:sp>
        <p:nvSpPr>
          <p:cNvPr id="8" name="Content Placeholder 7"/>
          <p:cNvSpPr>
            <a:spLocks noGrp="1"/>
          </p:cNvSpPr>
          <p:nvPr>
            <p:ph idx="1"/>
          </p:nvPr>
        </p:nvSpPr>
        <p:spPr/>
        <p:txBody>
          <a:bodyPr>
            <a:normAutofit/>
          </a:bodyPr>
          <a:lstStyle/>
          <a:p>
            <a:r>
              <a:rPr lang="en-US" sz="3000" dirty="0" smtClean="0"/>
              <a:t>Followers of Jesus after Jesus’ death</a:t>
            </a:r>
            <a:endParaRPr lang="en-US" dirty="0" smtClean="0"/>
          </a:p>
          <a:p>
            <a:pPr lvl="1"/>
            <a:r>
              <a:rPr lang="en-US" dirty="0"/>
              <a:t>Revealing truth – instruction; </a:t>
            </a:r>
            <a:r>
              <a:rPr lang="en-US" dirty="0" smtClean="0"/>
              <a:t>edification</a:t>
            </a:r>
          </a:p>
          <a:p>
            <a:pPr lvl="2"/>
            <a:r>
              <a:rPr lang="en-US" sz="2800" dirty="0" smtClean="0"/>
              <a:t>1 Corinthians </a:t>
            </a:r>
            <a:r>
              <a:rPr lang="en-US" sz="2800" dirty="0"/>
              <a:t>14:26 ¶ How is it then, brethren? Whenever you come together, each of you has a psalm, has a teaching, has a tongue, has a revelation, has an interpretation. Let all things be done for edification. (NKJV)</a:t>
            </a:r>
          </a:p>
          <a:p>
            <a:pPr lvl="2"/>
            <a:endParaRPr lang="en-US" sz="2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779</TotalTime>
  <Words>1576</Words>
  <Application>Microsoft Office PowerPoint</Application>
  <PresentationFormat>On-screen Show (4:3)</PresentationFormat>
  <Paragraphs>134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Do MIRACLES Still Happen?</vt:lpstr>
      <vt:lpstr>Introduction:  The certainty of Biblical miracles</vt:lpstr>
      <vt:lpstr>MIRACLES – Defining terms</vt:lpstr>
      <vt:lpstr>MIRACLES – Defining terms</vt:lpstr>
      <vt:lpstr>MIRACLES – Defining terms</vt:lpstr>
      <vt:lpstr>Purpose of MIRACLES </vt:lpstr>
      <vt:lpstr>Purpose of MIRACLES </vt:lpstr>
      <vt:lpstr>Purpose of MIRACLES </vt:lpstr>
      <vt:lpstr>Purpose of MIRACLES </vt:lpstr>
      <vt:lpstr>Purpose of MIRACLES </vt:lpstr>
      <vt:lpstr>How Did Jesus’ Followers Receive “Miraculous Spiritual Gifts?”</vt:lpstr>
      <vt:lpstr>How Did Jesus’ Followers Receive “Miraculous Spiritual Gifts?”</vt:lpstr>
      <vt:lpstr>The Duration of  “Miraculous Spiritual Gifts?”</vt:lpstr>
      <vt:lpstr>The Duration of  “Miraculous Spiritual Gifts?”</vt:lpstr>
      <vt:lpstr>The Duration of  “Miraculous Spiritual Gifts?”</vt:lpstr>
      <vt:lpstr>The Duration of  “Miraculous Spiritual Gifts?”</vt:lpstr>
      <vt:lpstr>The Duration of  “Miraculous Spiritual Gifts?”</vt:lpstr>
      <vt:lpstr>Slide 19</vt:lpstr>
      <vt:lpstr>The Duration of  “Miraculous Spiritual Gifts?”</vt:lpstr>
      <vt:lpstr>The Duration of  “Miraculous Spiritual Gifts?”</vt:lpstr>
      <vt:lpstr>The Duration of  “Miraculous Spiritual Gifts?”</vt:lpstr>
      <vt:lpstr>Summary</vt:lpstr>
      <vt:lpstr>Do Not Forget!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ACOC</dc:creator>
  <cp:lastModifiedBy>ACOC</cp:lastModifiedBy>
  <cp:revision>2</cp:revision>
  <dcterms:created xsi:type="dcterms:W3CDTF">2011-06-04T21:59:20Z</dcterms:created>
  <dcterms:modified xsi:type="dcterms:W3CDTF">2011-06-05T10:59:11Z</dcterms:modified>
</cp:coreProperties>
</file>